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615" r:id="rId2"/>
    <p:sldId id="617" r:id="rId3"/>
    <p:sldId id="618" r:id="rId4"/>
    <p:sldId id="601" r:id="rId5"/>
    <p:sldId id="619" r:id="rId6"/>
    <p:sldId id="620" r:id="rId7"/>
    <p:sldId id="629" r:id="rId8"/>
    <p:sldId id="622" r:id="rId9"/>
    <p:sldId id="623" r:id="rId10"/>
    <p:sldId id="632" r:id="rId11"/>
    <p:sldId id="624" r:id="rId12"/>
    <p:sldId id="627" r:id="rId13"/>
    <p:sldId id="628" r:id="rId14"/>
    <p:sldId id="633" r:id="rId15"/>
    <p:sldId id="630" r:id="rId16"/>
    <p:sldId id="634" r:id="rId17"/>
    <p:sldId id="597" r:id="rId18"/>
    <p:sldId id="612" r:id="rId19"/>
    <p:sldId id="640" r:id="rId20"/>
    <p:sldId id="653" r:id="rId21"/>
    <p:sldId id="641" r:id="rId22"/>
    <p:sldId id="642" r:id="rId23"/>
    <p:sldId id="643" r:id="rId24"/>
    <p:sldId id="483" r:id="rId25"/>
    <p:sldId id="616" r:id="rId26"/>
    <p:sldId id="665" r:id="rId27"/>
    <p:sldId id="644" r:id="rId28"/>
    <p:sldId id="478" r:id="rId29"/>
    <p:sldId id="654" r:id="rId30"/>
    <p:sldId id="482" r:id="rId31"/>
    <p:sldId id="655" r:id="rId32"/>
    <p:sldId id="659" r:id="rId33"/>
    <p:sldId id="660" r:id="rId34"/>
    <p:sldId id="663" r:id="rId35"/>
    <p:sldId id="664" r:id="rId36"/>
    <p:sldId id="666" r:id="rId37"/>
    <p:sldId id="667" r:id="rId38"/>
    <p:sldId id="668" r:id="rId39"/>
    <p:sldId id="645" r:id="rId40"/>
    <p:sldId id="485" r:id="rId41"/>
    <p:sldId id="646" r:id="rId42"/>
    <p:sldId id="647" r:id="rId43"/>
    <p:sldId id="648" r:id="rId44"/>
    <p:sldId id="649" r:id="rId45"/>
    <p:sldId id="650" r:id="rId46"/>
    <p:sldId id="651" r:id="rId47"/>
    <p:sldId id="652" r:id="rId48"/>
  </p:sldIdLst>
  <p:sldSz cx="10160000" cy="5713413"/>
  <p:notesSz cx="6858000" cy="9144000"/>
  <p:defaultTextStyle>
    <a:defPPr>
      <a:defRPr lang="en-US"/>
    </a:defPPr>
    <a:lvl1pPr marL="0" algn="l" defTabSz="761878" rtl="0" eaLnBrk="1" latinLnBrk="0" hangingPunct="1">
      <a:defRPr sz="1500" kern="1200">
        <a:solidFill>
          <a:schemeClr val="tx1"/>
        </a:solidFill>
        <a:latin typeface="+mn-lt"/>
        <a:ea typeface="+mn-ea"/>
        <a:cs typeface="+mn-cs"/>
      </a:defRPr>
    </a:lvl1pPr>
    <a:lvl2pPr marL="380939" algn="l" defTabSz="761878" rtl="0" eaLnBrk="1" latinLnBrk="0" hangingPunct="1">
      <a:defRPr sz="1500" kern="1200">
        <a:solidFill>
          <a:schemeClr val="tx1"/>
        </a:solidFill>
        <a:latin typeface="+mn-lt"/>
        <a:ea typeface="+mn-ea"/>
        <a:cs typeface="+mn-cs"/>
      </a:defRPr>
    </a:lvl2pPr>
    <a:lvl3pPr marL="761878" algn="l" defTabSz="761878" rtl="0" eaLnBrk="1" latinLnBrk="0" hangingPunct="1">
      <a:defRPr sz="1500" kern="1200">
        <a:solidFill>
          <a:schemeClr val="tx1"/>
        </a:solidFill>
        <a:latin typeface="+mn-lt"/>
        <a:ea typeface="+mn-ea"/>
        <a:cs typeface="+mn-cs"/>
      </a:defRPr>
    </a:lvl3pPr>
    <a:lvl4pPr marL="1142817" algn="l" defTabSz="761878" rtl="0" eaLnBrk="1" latinLnBrk="0" hangingPunct="1">
      <a:defRPr sz="1500" kern="1200">
        <a:solidFill>
          <a:schemeClr val="tx1"/>
        </a:solidFill>
        <a:latin typeface="+mn-lt"/>
        <a:ea typeface="+mn-ea"/>
        <a:cs typeface="+mn-cs"/>
      </a:defRPr>
    </a:lvl4pPr>
    <a:lvl5pPr marL="1523756" algn="l" defTabSz="761878" rtl="0" eaLnBrk="1" latinLnBrk="0" hangingPunct="1">
      <a:defRPr sz="1500" kern="1200">
        <a:solidFill>
          <a:schemeClr val="tx1"/>
        </a:solidFill>
        <a:latin typeface="+mn-lt"/>
        <a:ea typeface="+mn-ea"/>
        <a:cs typeface="+mn-cs"/>
      </a:defRPr>
    </a:lvl5pPr>
    <a:lvl6pPr marL="1904695" algn="l" defTabSz="761878" rtl="0" eaLnBrk="1" latinLnBrk="0" hangingPunct="1">
      <a:defRPr sz="1500" kern="1200">
        <a:solidFill>
          <a:schemeClr val="tx1"/>
        </a:solidFill>
        <a:latin typeface="+mn-lt"/>
        <a:ea typeface="+mn-ea"/>
        <a:cs typeface="+mn-cs"/>
      </a:defRPr>
    </a:lvl6pPr>
    <a:lvl7pPr marL="2285634" algn="l" defTabSz="761878" rtl="0" eaLnBrk="1" latinLnBrk="0" hangingPunct="1">
      <a:defRPr sz="1500" kern="1200">
        <a:solidFill>
          <a:schemeClr val="tx1"/>
        </a:solidFill>
        <a:latin typeface="+mn-lt"/>
        <a:ea typeface="+mn-ea"/>
        <a:cs typeface="+mn-cs"/>
      </a:defRPr>
    </a:lvl7pPr>
    <a:lvl8pPr marL="2666573" algn="l" defTabSz="761878" rtl="0" eaLnBrk="1" latinLnBrk="0" hangingPunct="1">
      <a:defRPr sz="1500" kern="1200">
        <a:solidFill>
          <a:schemeClr val="tx1"/>
        </a:solidFill>
        <a:latin typeface="+mn-lt"/>
        <a:ea typeface="+mn-ea"/>
        <a:cs typeface="+mn-cs"/>
      </a:defRPr>
    </a:lvl8pPr>
    <a:lvl9pPr marL="3047512" algn="l" defTabSz="761878"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o Gosálbez" initials="JG" lastIdx="1" clrIdx="0">
    <p:extLst>
      <p:ext uri="{19B8F6BF-5375-455C-9EA6-DF929625EA0E}">
        <p15:presenceInfo xmlns:p15="http://schemas.microsoft.com/office/powerpoint/2012/main" userId="e2ef4a7528cc03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000"/>
    <a:srgbClr val="7F6000"/>
    <a:srgbClr val="FFD966"/>
    <a:srgbClr val="FFE699"/>
    <a:srgbClr val="FFF2CC"/>
    <a:srgbClr val="000000"/>
    <a:srgbClr val="D3B5E9"/>
    <a:srgbClr val="FCC8F1"/>
    <a:srgbClr val="FFC9ED"/>
    <a:srgbClr val="FF3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717" autoAdjust="0"/>
  </p:normalViewPr>
  <p:slideViewPr>
    <p:cSldViewPr snapToGrid="0">
      <p:cViewPr varScale="1">
        <p:scale>
          <a:sx n="87" d="100"/>
          <a:sy n="87"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B0022-A37D-4CCD-BE63-C2892D2A2785}" type="datetimeFigureOut">
              <a:rPr lang="en-GB" smtClean="0"/>
              <a:t>24/01/2024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8F59A-4366-4994-903E-E0C58E034AC1}" type="slidenum">
              <a:rPr lang="en-GB" smtClean="0"/>
              <a:t>‹Nº›</a:t>
            </a:fld>
            <a:endParaRPr lang="en-GB"/>
          </a:p>
        </p:txBody>
      </p:sp>
    </p:spTree>
    <p:extLst>
      <p:ext uri="{BB962C8B-B14F-4D97-AF65-F5344CB8AC3E}">
        <p14:creationId xmlns:p14="http://schemas.microsoft.com/office/powerpoint/2010/main" val="2943696786"/>
      </p:ext>
    </p:extLst>
  </p:cSld>
  <p:clrMap bg1="lt1" tx1="dk1" bg2="lt2" tx2="dk2" accent1="accent1" accent2="accent2" accent3="accent3" accent4="accent4" accent5="accent5" accent6="accent6" hlink="hlink" folHlink="folHlink"/>
  <p:notesStyle>
    <a:lvl1pPr marL="0" algn="l" defTabSz="761878" rtl="0" eaLnBrk="1" latinLnBrk="0" hangingPunct="1">
      <a:defRPr sz="1000" kern="1200">
        <a:solidFill>
          <a:schemeClr val="tx1"/>
        </a:solidFill>
        <a:latin typeface="+mn-lt"/>
        <a:ea typeface="+mn-ea"/>
        <a:cs typeface="+mn-cs"/>
      </a:defRPr>
    </a:lvl1pPr>
    <a:lvl2pPr marL="380939" algn="l" defTabSz="761878" rtl="0" eaLnBrk="1" latinLnBrk="0" hangingPunct="1">
      <a:defRPr sz="1000" kern="1200">
        <a:solidFill>
          <a:schemeClr val="tx1"/>
        </a:solidFill>
        <a:latin typeface="+mn-lt"/>
        <a:ea typeface="+mn-ea"/>
        <a:cs typeface="+mn-cs"/>
      </a:defRPr>
    </a:lvl2pPr>
    <a:lvl3pPr marL="761878" algn="l" defTabSz="761878" rtl="0" eaLnBrk="1" latinLnBrk="0" hangingPunct="1">
      <a:defRPr sz="1000" kern="1200">
        <a:solidFill>
          <a:schemeClr val="tx1"/>
        </a:solidFill>
        <a:latin typeface="+mn-lt"/>
        <a:ea typeface="+mn-ea"/>
        <a:cs typeface="+mn-cs"/>
      </a:defRPr>
    </a:lvl3pPr>
    <a:lvl4pPr marL="1142817" algn="l" defTabSz="761878" rtl="0" eaLnBrk="1" latinLnBrk="0" hangingPunct="1">
      <a:defRPr sz="1000" kern="1200">
        <a:solidFill>
          <a:schemeClr val="tx1"/>
        </a:solidFill>
        <a:latin typeface="+mn-lt"/>
        <a:ea typeface="+mn-ea"/>
        <a:cs typeface="+mn-cs"/>
      </a:defRPr>
    </a:lvl4pPr>
    <a:lvl5pPr marL="1523756" algn="l" defTabSz="761878" rtl="0" eaLnBrk="1" latinLnBrk="0" hangingPunct="1">
      <a:defRPr sz="1000" kern="1200">
        <a:solidFill>
          <a:schemeClr val="tx1"/>
        </a:solidFill>
        <a:latin typeface="+mn-lt"/>
        <a:ea typeface="+mn-ea"/>
        <a:cs typeface="+mn-cs"/>
      </a:defRPr>
    </a:lvl5pPr>
    <a:lvl6pPr marL="1904695" algn="l" defTabSz="761878" rtl="0" eaLnBrk="1" latinLnBrk="0" hangingPunct="1">
      <a:defRPr sz="1000" kern="1200">
        <a:solidFill>
          <a:schemeClr val="tx1"/>
        </a:solidFill>
        <a:latin typeface="+mn-lt"/>
        <a:ea typeface="+mn-ea"/>
        <a:cs typeface="+mn-cs"/>
      </a:defRPr>
    </a:lvl6pPr>
    <a:lvl7pPr marL="2285634" algn="l" defTabSz="761878" rtl="0" eaLnBrk="1" latinLnBrk="0" hangingPunct="1">
      <a:defRPr sz="1000" kern="1200">
        <a:solidFill>
          <a:schemeClr val="tx1"/>
        </a:solidFill>
        <a:latin typeface="+mn-lt"/>
        <a:ea typeface="+mn-ea"/>
        <a:cs typeface="+mn-cs"/>
      </a:defRPr>
    </a:lvl7pPr>
    <a:lvl8pPr marL="2666573" algn="l" defTabSz="761878" rtl="0" eaLnBrk="1" latinLnBrk="0" hangingPunct="1">
      <a:defRPr sz="1000" kern="1200">
        <a:solidFill>
          <a:schemeClr val="tx1"/>
        </a:solidFill>
        <a:latin typeface="+mn-lt"/>
        <a:ea typeface="+mn-ea"/>
        <a:cs typeface="+mn-cs"/>
      </a:defRPr>
    </a:lvl8pPr>
    <a:lvl9pPr marL="3047512" algn="l" defTabSz="76187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a:t>
            </a:fld>
            <a:endParaRPr lang="en-GB"/>
          </a:p>
        </p:txBody>
      </p:sp>
    </p:spTree>
    <p:extLst>
      <p:ext uri="{BB962C8B-B14F-4D97-AF65-F5344CB8AC3E}">
        <p14:creationId xmlns:p14="http://schemas.microsoft.com/office/powerpoint/2010/main" val="295398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15</a:t>
            </a:fld>
            <a:endParaRPr lang="en-GB"/>
          </a:p>
        </p:txBody>
      </p:sp>
    </p:spTree>
    <p:extLst>
      <p:ext uri="{BB962C8B-B14F-4D97-AF65-F5344CB8AC3E}">
        <p14:creationId xmlns:p14="http://schemas.microsoft.com/office/powerpoint/2010/main" val="3289014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17</a:t>
            </a:fld>
            <a:endParaRPr lang="en-GB"/>
          </a:p>
        </p:txBody>
      </p:sp>
    </p:spTree>
    <p:extLst>
      <p:ext uri="{BB962C8B-B14F-4D97-AF65-F5344CB8AC3E}">
        <p14:creationId xmlns:p14="http://schemas.microsoft.com/office/powerpoint/2010/main" val="3006466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18</a:t>
            </a:fld>
            <a:endParaRPr lang="en-GB"/>
          </a:p>
        </p:txBody>
      </p:sp>
    </p:spTree>
    <p:extLst>
      <p:ext uri="{BB962C8B-B14F-4D97-AF65-F5344CB8AC3E}">
        <p14:creationId xmlns:p14="http://schemas.microsoft.com/office/powerpoint/2010/main" val="65644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19</a:t>
            </a:fld>
            <a:endParaRPr lang="en-GB"/>
          </a:p>
        </p:txBody>
      </p:sp>
    </p:spTree>
    <p:extLst>
      <p:ext uri="{BB962C8B-B14F-4D97-AF65-F5344CB8AC3E}">
        <p14:creationId xmlns:p14="http://schemas.microsoft.com/office/powerpoint/2010/main" val="3703265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20</a:t>
            </a:fld>
            <a:endParaRPr lang="en-GB"/>
          </a:p>
        </p:txBody>
      </p:sp>
    </p:spTree>
    <p:extLst>
      <p:ext uri="{BB962C8B-B14F-4D97-AF65-F5344CB8AC3E}">
        <p14:creationId xmlns:p14="http://schemas.microsoft.com/office/powerpoint/2010/main" val="4271550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21</a:t>
            </a:fld>
            <a:endParaRPr lang="en-GB"/>
          </a:p>
        </p:txBody>
      </p:sp>
    </p:spTree>
    <p:extLst>
      <p:ext uri="{BB962C8B-B14F-4D97-AF65-F5344CB8AC3E}">
        <p14:creationId xmlns:p14="http://schemas.microsoft.com/office/powerpoint/2010/main" val="110850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22</a:t>
            </a:fld>
            <a:endParaRPr lang="en-GB"/>
          </a:p>
        </p:txBody>
      </p:sp>
    </p:spTree>
    <p:extLst>
      <p:ext uri="{BB962C8B-B14F-4D97-AF65-F5344CB8AC3E}">
        <p14:creationId xmlns:p14="http://schemas.microsoft.com/office/powerpoint/2010/main" val="2877098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23</a:t>
            </a:fld>
            <a:endParaRPr lang="en-GB"/>
          </a:p>
        </p:txBody>
      </p:sp>
    </p:spTree>
    <p:extLst>
      <p:ext uri="{BB962C8B-B14F-4D97-AF65-F5344CB8AC3E}">
        <p14:creationId xmlns:p14="http://schemas.microsoft.com/office/powerpoint/2010/main" val="278563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24</a:t>
            </a:fld>
            <a:endParaRPr lang="en-GB"/>
          </a:p>
        </p:txBody>
      </p:sp>
    </p:spTree>
    <p:extLst>
      <p:ext uri="{BB962C8B-B14F-4D97-AF65-F5344CB8AC3E}">
        <p14:creationId xmlns:p14="http://schemas.microsoft.com/office/powerpoint/2010/main" val="204871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25</a:t>
            </a:fld>
            <a:endParaRPr lang="en-GB"/>
          </a:p>
        </p:txBody>
      </p:sp>
    </p:spTree>
    <p:extLst>
      <p:ext uri="{BB962C8B-B14F-4D97-AF65-F5344CB8AC3E}">
        <p14:creationId xmlns:p14="http://schemas.microsoft.com/office/powerpoint/2010/main" val="295586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6</a:t>
            </a:fld>
            <a:endParaRPr lang="en-GB"/>
          </a:p>
        </p:txBody>
      </p:sp>
    </p:spTree>
    <p:extLst>
      <p:ext uri="{BB962C8B-B14F-4D97-AF65-F5344CB8AC3E}">
        <p14:creationId xmlns:p14="http://schemas.microsoft.com/office/powerpoint/2010/main" val="126157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26</a:t>
            </a:fld>
            <a:endParaRPr lang="en-GB"/>
          </a:p>
        </p:txBody>
      </p:sp>
    </p:spTree>
    <p:extLst>
      <p:ext uri="{BB962C8B-B14F-4D97-AF65-F5344CB8AC3E}">
        <p14:creationId xmlns:p14="http://schemas.microsoft.com/office/powerpoint/2010/main" val="284003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28</a:t>
            </a:fld>
            <a:endParaRPr lang="en-GB"/>
          </a:p>
        </p:txBody>
      </p:sp>
    </p:spTree>
    <p:extLst>
      <p:ext uri="{BB962C8B-B14F-4D97-AF65-F5344CB8AC3E}">
        <p14:creationId xmlns:p14="http://schemas.microsoft.com/office/powerpoint/2010/main" val="3591593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29</a:t>
            </a:fld>
            <a:endParaRPr lang="en-GB"/>
          </a:p>
        </p:txBody>
      </p:sp>
    </p:spTree>
    <p:extLst>
      <p:ext uri="{BB962C8B-B14F-4D97-AF65-F5344CB8AC3E}">
        <p14:creationId xmlns:p14="http://schemas.microsoft.com/office/powerpoint/2010/main" val="3862217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30</a:t>
            </a:fld>
            <a:endParaRPr lang="en-GB"/>
          </a:p>
        </p:txBody>
      </p:sp>
    </p:spTree>
    <p:extLst>
      <p:ext uri="{BB962C8B-B14F-4D97-AF65-F5344CB8AC3E}">
        <p14:creationId xmlns:p14="http://schemas.microsoft.com/office/powerpoint/2010/main" val="3577040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31</a:t>
            </a:fld>
            <a:endParaRPr lang="en-GB"/>
          </a:p>
        </p:txBody>
      </p:sp>
    </p:spTree>
    <p:extLst>
      <p:ext uri="{BB962C8B-B14F-4D97-AF65-F5344CB8AC3E}">
        <p14:creationId xmlns:p14="http://schemas.microsoft.com/office/powerpoint/2010/main" val="2811921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32</a:t>
            </a:fld>
            <a:endParaRPr lang="en-GB"/>
          </a:p>
        </p:txBody>
      </p:sp>
    </p:spTree>
    <p:extLst>
      <p:ext uri="{BB962C8B-B14F-4D97-AF65-F5344CB8AC3E}">
        <p14:creationId xmlns:p14="http://schemas.microsoft.com/office/powerpoint/2010/main" val="1428492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33</a:t>
            </a:fld>
            <a:endParaRPr lang="en-GB"/>
          </a:p>
        </p:txBody>
      </p:sp>
    </p:spTree>
    <p:extLst>
      <p:ext uri="{BB962C8B-B14F-4D97-AF65-F5344CB8AC3E}">
        <p14:creationId xmlns:p14="http://schemas.microsoft.com/office/powerpoint/2010/main" val="2180930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34</a:t>
            </a:fld>
            <a:endParaRPr lang="en-GB"/>
          </a:p>
        </p:txBody>
      </p:sp>
    </p:spTree>
    <p:extLst>
      <p:ext uri="{BB962C8B-B14F-4D97-AF65-F5344CB8AC3E}">
        <p14:creationId xmlns:p14="http://schemas.microsoft.com/office/powerpoint/2010/main" val="1025483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35</a:t>
            </a:fld>
            <a:endParaRPr lang="en-GB"/>
          </a:p>
        </p:txBody>
      </p:sp>
    </p:spTree>
    <p:extLst>
      <p:ext uri="{BB962C8B-B14F-4D97-AF65-F5344CB8AC3E}">
        <p14:creationId xmlns:p14="http://schemas.microsoft.com/office/powerpoint/2010/main" val="2553682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36</a:t>
            </a:fld>
            <a:endParaRPr lang="en-GB"/>
          </a:p>
        </p:txBody>
      </p:sp>
    </p:spTree>
    <p:extLst>
      <p:ext uri="{BB962C8B-B14F-4D97-AF65-F5344CB8AC3E}">
        <p14:creationId xmlns:p14="http://schemas.microsoft.com/office/powerpoint/2010/main" val="172961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7</a:t>
            </a:fld>
            <a:endParaRPr lang="en-GB"/>
          </a:p>
        </p:txBody>
      </p:sp>
    </p:spTree>
    <p:extLst>
      <p:ext uri="{BB962C8B-B14F-4D97-AF65-F5344CB8AC3E}">
        <p14:creationId xmlns:p14="http://schemas.microsoft.com/office/powerpoint/2010/main" val="20172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37</a:t>
            </a:fld>
            <a:endParaRPr lang="en-GB"/>
          </a:p>
        </p:txBody>
      </p:sp>
    </p:spTree>
    <p:extLst>
      <p:ext uri="{BB962C8B-B14F-4D97-AF65-F5344CB8AC3E}">
        <p14:creationId xmlns:p14="http://schemas.microsoft.com/office/powerpoint/2010/main" val="997337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38</a:t>
            </a:fld>
            <a:endParaRPr lang="en-GB"/>
          </a:p>
        </p:txBody>
      </p:sp>
    </p:spTree>
    <p:extLst>
      <p:ext uri="{BB962C8B-B14F-4D97-AF65-F5344CB8AC3E}">
        <p14:creationId xmlns:p14="http://schemas.microsoft.com/office/powerpoint/2010/main" val="2379012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40</a:t>
            </a:fld>
            <a:endParaRPr lang="en-GB"/>
          </a:p>
        </p:txBody>
      </p:sp>
    </p:spTree>
    <p:extLst>
      <p:ext uri="{BB962C8B-B14F-4D97-AF65-F5344CB8AC3E}">
        <p14:creationId xmlns:p14="http://schemas.microsoft.com/office/powerpoint/2010/main" val="2512121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42</a:t>
            </a:fld>
            <a:endParaRPr lang="en-GB"/>
          </a:p>
        </p:txBody>
      </p:sp>
    </p:spTree>
    <p:extLst>
      <p:ext uri="{BB962C8B-B14F-4D97-AF65-F5344CB8AC3E}">
        <p14:creationId xmlns:p14="http://schemas.microsoft.com/office/powerpoint/2010/main" val="2559635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43</a:t>
            </a:fld>
            <a:endParaRPr lang="en-GB"/>
          </a:p>
        </p:txBody>
      </p:sp>
    </p:spTree>
    <p:extLst>
      <p:ext uri="{BB962C8B-B14F-4D97-AF65-F5344CB8AC3E}">
        <p14:creationId xmlns:p14="http://schemas.microsoft.com/office/powerpoint/2010/main" val="347300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44</a:t>
            </a:fld>
            <a:endParaRPr lang="en-GB"/>
          </a:p>
        </p:txBody>
      </p:sp>
    </p:spTree>
    <p:extLst>
      <p:ext uri="{BB962C8B-B14F-4D97-AF65-F5344CB8AC3E}">
        <p14:creationId xmlns:p14="http://schemas.microsoft.com/office/powerpoint/2010/main" val="3135466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45</a:t>
            </a:fld>
            <a:endParaRPr lang="en-GB"/>
          </a:p>
        </p:txBody>
      </p:sp>
    </p:spTree>
    <p:extLst>
      <p:ext uri="{BB962C8B-B14F-4D97-AF65-F5344CB8AC3E}">
        <p14:creationId xmlns:p14="http://schemas.microsoft.com/office/powerpoint/2010/main" val="586226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46</a:t>
            </a:fld>
            <a:endParaRPr lang="en-GB"/>
          </a:p>
        </p:txBody>
      </p:sp>
    </p:spTree>
    <p:extLst>
      <p:ext uri="{BB962C8B-B14F-4D97-AF65-F5344CB8AC3E}">
        <p14:creationId xmlns:p14="http://schemas.microsoft.com/office/powerpoint/2010/main" val="2684456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47</a:t>
            </a:fld>
            <a:endParaRPr lang="en-GB"/>
          </a:p>
        </p:txBody>
      </p:sp>
    </p:spTree>
    <p:extLst>
      <p:ext uri="{BB962C8B-B14F-4D97-AF65-F5344CB8AC3E}">
        <p14:creationId xmlns:p14="http://schemas.microsoft.com/office/powerpoint/2010/main" val="183043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8</a:t>
            </a:fld>
            <a:endParaRPr lang="en-GB"/>
          </a:p>
        </p:txBody>
      </p:sp>
    </p:spTree>
    <p:extLst>
      <p:ext uri="{BB962C8B-B14F-4D97-AF65-F5344CB8AC3E}">
        <p14:creationId xmlns:p14="http://schemas.microsoft.com/office/powerpoint/2010/main" val="246174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9</a:t>
            </a:fld>
            <a:endParaRPr lang="en-GB"/>
          </a:p>
        </p:txBody>
      </p:sp>
    </p:spTree>
    <p:extLst>
      <p:ext uri="{BB962C8B-B14F-4D97-AF65-F5344CB8AC3E}">
        <p14:creationId xmlns:p14="http://schemas.microsoft.com/office/powerpoint/2010/main" val="307212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11</a:t>
            </a:fld>
            <a:endParaRPr lang="en-GB"/>
          </a:p>
        </p:txBody>
      </p:sp>
    </p:spTree>
    <p:extLst>
      <p:ext uri="{BB962C8B-B14F-4D97-AF65-F5344CB8AC3E}">
        <p14:creationId xmlns:p14="http://schemas.microsoft.com/office/powerpoint/2010/main" val="33931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12</a:t>
            </a:fld>
            <a:endParaRPr lang="en-GB"/>
          </a:p>
        </p:txBody>
      </p:sp>
    </p:spTree>
    <p:extLst>
      <p:ext uri="{BB962C8B-B14F-4D97-AF65-F5344CB8AC3E}">
        <p14:creationId xmlns:p14="http://schemas.microsoft.com/office/powerpoint/2010/main" val="248840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13</a:t>
            </a:fld>
            <a:endParaRPr lang="en-GB"/>
          </a:p>
        </p:txBody>
      </p:sp>
    </p:spTree>
    <p:extLst>
      <p:ext uri="{BB962C8B-B14F-4D97-AF65-F5344CB8AC3E}">
        <p14:creationId xmlns:p14="http://schemas.microsoft.com/office/powerpoint/2010/main" val="274678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14</a:t>
            </a:fld>
            <a:endParaRPr lang="en-GB"/>
          </a:p>
        </p:txBody>
      </p:sp>
    </p:spTree>
    <p:extLst>
      <p:ext uri="{BB962C8B-B14F-4D97-AF65-F5344CB8AC3E}">
        <p14:creationId xmlns:p14="http://schemas.microsoft.com/office/powerpoint/2010/main" val="2605708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89996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n-GB"/>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9F03B2A-1139-4881-A76C-BB4CF8A90F25}" type="datetimeFigureOut">
              <a:rPr lang="en-GB" smtClean="0"/>
              <a:t>24/01/2024</a:t>
            </a:fld>
            <a:endParaRPr lang="en-GB"/>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DA798230-7587-4698-A0C2-D86EB496D393}" type="slidenum">
              <a:rPr lang="en-GB" smtClean="0"/>
              <a:t>‹Nº›</a:t>
            </a:fld>
            <a:endParaRPr lang="en-GB"/>
          </a:p>
        </p:txBody>
      </p:sp>
    </p:spTree>
    <p:extLst>
      <p:ext uri="{BB962C8B-B14F-4D97-AF65-F5344CB8AC3E}">
        <p14:creationId xmlns:p14="http://schemas.microsoft.com/office/powerpoint/2010/main" val="201952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Haga clic para modificar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9F03B2A-1139-4881-A76C-BB4CF8A90F25}" type="datetimeFigureOut">
              <a:rPr lang="en-GB" smtClean="0"/>
              <a:t>24/01/2024</a:t>
            </a:fld>
            <a:endParaRPr lang="en-GB"/>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DA798230-7587-4698-A0C2-D86EB496D393}" type="slidenum">
              <a:rPr lang="en-GB" smtClean="0"/>
              <a:t>‹Nº›</a:t>
            </a:fld>
            <a:endParaRPr lang="en-GB"/>
          </a:p>
        </p:txBody>
      </p:sp>
    </p:spTree>
    <p:extLst>
      <p:ext uri="{BB962C8B-B14F-4D97-AF65-F5344CB8AC3E}">
        <p14:creationId xmlns:p14="http://schemas.microsoft.com/office/powerpoint/2010/main" val="803455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1924663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930880" y="3932090"/>
            <a:ext cx="2602956"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FORMACIÓN</a:t>
            </a:r>
            <a:endParaRPr lang="es-ES" sz="2798" dirty="0">
              <a:latin typeface="Gotham Rounded Book"/>
              <a:cs typeface="Gotham Book" pitchFamily="50" charset="0"/>
            </a:endParaRPr>
          </a:p>
        </p:txBody>
      </p:sp>
      <p:pic>
        <p:nvPicPr>
          <p:cNvPr id="10" name="Imagen 9" descr="Icono&#10;&#10;Descripción generada automáticamente">
            <a:extLst>
              <a:ext uri="{FF2B5EF4-FFF2-40B4-BE49-F238E27FC236}">
                <a16:creationId xmlns:a16="http://schemas.microsoft.com/office/drawing/2014/main" id="{2025FE14-BF00-4192-88C3-07BAEBE310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9550" y="3087525"/>
            <a:ext cx="4621109" cy="676611"/>
          </a:xfrm>
          <a:prstGeom prst="rect">
            <a:avLst/>
          </a:prstGeom>
        </p:spPr>
      </p:pic>
    </p:spTree>
    <p:extLst>
      <p:ext uri="{BB962C8B-B14F-4D97-AF65-F5344CB8AC3E}">
        <p14:creationId xmlns:p14="http://schemas.microsoft.com/office/powerpoint/2010/main" val="89054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712571" y="3288754"/>
            <a:ext cx="4895123"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SENESCENCIA CELULAR</a:t>
            </a:r>
          </a:p>
        </p:txBody>
      </p:sp>
    </p:spTree>
    <p:extLst>
      <p:ext uri="{BB962C8B-B14F-4D97-AF65-F5344CB8AC3E}">
        <p14:creationId xmlns:p14="http://schemas.microsoft.com/office/powerpoint/2010/main" val="2063484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8232602" cy="3785652"/>
          </a:xfrm>
          <a:prstGeom prst="rect">
            <a:avLst/>
          </a:prstGeom>
          <a:noFill/>
        </p:spPr>
        <p:txBody>
          <a:bodyPr wrap="square" rtlCol="0">
            <a:spAutoFit/>
          </a:bodyPr>
          <a:lstStyle/>
          <a:p>
            <a:pPr algn="just"/>
            <a:r>
              <a:rPr lang="es-ES" dirty="0">
                <a:latin typeface="TT Commons Light" panose="02000506030000020003" pitchFamily="50" charset="0"/>
              </a:rPr>
              <a:t>A partir de los 30 años la piel empieza a cambiar: su </a:t>
            </a:r>
            <a:r>
              <a:rPr lang="es-ES" b="1" dirty="0">
                <a:latin typeface="TT Commons Light" panose="02000506030000020003" pitchFamily="50" charset="0"/>
              </a:rPr>
              <a:t>función barrera </a:t>
            </a:r>
            <a:r>
              <a:rPr lang="es-ES" dirty="0">
                <a:latin typeface="TT Commons Light" panose="02000506030000020003" pitchFamily="50" charset="0"/>
              </a:rPr>
              <a:t>protectora se debilita progresivamente, el intercambio de oxígeno en las células se ralentiza, la </a:t>
            </a:r>
            <a:r>
              <a:rPr lang="es-ES" b="1" dirty="0">
                <a:latin typeface="TT Commons Light" panose="02000506030000020003" pitchFamily="50" charset="0"/>
              </a:rPr>
              <a:t>epidermis</a:t>
            </a:r>
            <a:r>
              <a:rPr lang="es-ES" dirty="0">
                <a:latin typeface="TT Commons Light" panose="02000506030000020003" pitchFamily="50" charset="0"/>
              </a:rPr>
              <a:t> pierde cada vez más humedad y su elasticidad disminuye</a:t>
            </a:r>
            <a:r>
              <a:rPr lang="es-ES" dirty="0" smtClean="0">
                <a:latin typeface="TT Commons Light" panose="02000506030000020003" pitchFamily="50" charset="0"/>
              </a:rPr>
              <a:t>.</a:t>
            </a:r>
          </a:p>
          <a:p>
            <a:pPr algn="just"/>
            <a:endParaRPr lang="en-US" dirty="0">
              <a:latin typeface="TT Commons Light" panose="02000506030000020003" pitchFamily="50" charset="0"/>
            </a:endParaRPr>
          </a:p>
          <a:p>
            <a:pPr algn="just"/>
            <a:r>
              <a:rPr lang="es-ES" dirty="0">
                <a:latin typeface="TT Commons Light" panose="02000506030000020003" pitchFamily="50" charset="0"/>
              </a:rPr>
              <a:t>Pero no es solamente la epidermis la zona afectada por el proceso de envejecimiento </a:t>
            </a:r>
            <a:r>
              <a:rPr lang="es-ES" dirty="0" smtClean="0">
                <a:latin typeface="TT Commons Light" panose="02000506030000020003" pitchFamily="50" charset="0"/>
              </a:rPr>
              <a:t>cutáneo</a:t>
            </a:r>
            <a:r>
              <a:rPr lang="en-US" dirty="0">
                <a:latin typeface="TT Commons Light" panose="02000506030000020003" pitchFamily="50" charset="0"/>
              </a:rPr>
              <a:t>;</a:t>
            </a:r>
            <a:r>
              <a:rPr lang="en-US" dirty="0" smtClean="0">
                <a:latin typeface="TT Commons Light" panose="02000506030000020003" pitchFamily="50" charset="0"/>
              </a:rPr>
              <a:t> </a:t>
            </a:r>
            <a:r>
              <a:rPr lang="en-US" dirty="0" err="1" smtClean="0">
                <a:latin typeface="TT Commons Light" panose="02000506030000020003" pitchFamily="50" charset="0"/>
              </a:rPr>
              <a:t>en</a:t>
            </a:r>
            <a:r>
              <a:rPr lang="en-US" dirty="0" smtClean="0">
                <a:latin typeface="TT Commons Light" panose="02000506030000020003" pitchFamily="50" charset="0"/>
              </a:rPr>
              <a:t> </a:t>
            </a:r>
            <a:r>
              <a:rPr lang="en-US" dirty="0">
                <a:latin typeface="TT Commons Light" panose="02000506030000020003" pitchFamily="50" charset="0"/>
              </a:rPr>
              <a:t>la </a:t>
            </a:r>
            <a:r>
              <a:rPr lang="en-US" b="1" dirty="0" smtClean="0">
                <a:latin typeface="TT Commons Light" panose="02000506030000020003" pitchFamily="50" charset="0"/>
              </a:rPr>
              <a:t>dermis</a:t>
            </a:r>
            <a:r>
              <a:rPr lang="en-US" dirty="0" smtClean="0">
                <a:latin typeface="TT Commons Light" panose="02000506030000020003" pitchFamily="50" charset="0"/>
              </a:rPr>
              <a:t> se </a:t>
            </a:r>
            <a:r>
              <a:rPr lang="en-US" dirty="0" err="1">
                <a:latin typeface="TT Commons Light" panose="02000506030000020003" pitchFamily="50" charset="0"/>
              </a:rPr>
              <a:t>producen</a:t>
            </a:r>
            <a:r>
              <a:rPr lang="en-US" dirty="0">
                <a:latin typeface="TT Commons Light" panose="02000506030000020003" pitchFamily="50" charset="0"/>
              </a:rPr>
              <a:t> las </a:t>
            </a:r>
            <a:r>
              <a:rPr lang="en-US" dirty="0" err="1">
                <a:latin typeface="TT Commons Light" panose="02000506030000020003" pitchFamily="50" charset="0"/>
              </a:rPr>
              <a:t>afecciones</a:t>
            </a:r>
            <a:r>
              <a:rPr lang="en-US" dirty="0">
                <a:latin typeface="TT Commons Light" panose="02000506030000020003" pitchFamily="50" charset="0"/>
              </a:rPr>
              <a:t> </a:t>
            </a:r>
            <a:r>
              <a:rPr lang="en-US" dirty="0" err="1">
                <a:latin typeface="TT Commons Light" panose="02000506030000020003" pitchFamily="50" charset="0"/>
              </a:rPr>
              <a:t>estructurales</a:t>
            </a:r>
            <a:r>
              <a:rPr lang="en-US" dirty="0">
                <a:latin typeface="TT Commons Light" panose="02000506030000020003" pitchFamily="50" charset="0"/>
              </a:rPr>
              <a:t> que </a:t>
            </a:r>
            <a:r>
              <a:rPr lang="en-US" dirty="0" err="1">
                <a:latin typeface="TT Commons Light" panose="02000506030000020003" pitchFamily="50" charset="0"/>
              </a:rPr>
              <a:t>definen</a:t>
            </a:r>
            <a:r>
              <a:rPr lang="en-US" dirty="0">
                <a:latin typeface="TT Commons Light" panose="02000506030000020003" pitchFamily="50" charset="0"/>
              </a:rPr>
              <a:t> </a:t>
            </a:r>
            <a:r>
              <a:rPr lang="en-US" dirty="0" err="1">
                <a:latin typeface="TT Commons Light" panose="02000506030000020003" pitchFamily="50" charset="0"/>
              </a:rPr>
              <a:t>más</a:t>
            </a:r>
            <a:r>
              <a:rPr lang="en-US" dirty="0">
                <a:latin typeface="TT Commons Light" panose="02000506030000020003" pitchFamily="50" charset="0"/>
              </a:rPr>
              <a:t> </a:t>
            </a:r>
            <a:r>
              <a:rPr lang="en-US" dirty="0" err="1">
                <a:latin typeface="TT Commons Light" panose="02000506030000020003" pitchFamily="50" charset="0"/>
              </a:rPr>
              <a:t>claramente</a:t>
            </a:r>
            <a:r>
              <a:rPr lang="en-US" dirty="0">
                <a:latin typeface="TT Commons Light" panose="02000506030000020003" pitchFamily="50" charset="0"/>
              </a:rPr>
              <a:t> el </a:t>
            </a:r>
            <a:r>
              <a:rPr lang="en-US" dirty="0" err="1">
                <a:latin typeface="TT Commons Light" panose="02000506030000020003" pitchFamily="50" charset="0"/>
              </a:rPr>
              <a:t>proceso</a:t>
            </a:r>
            <a:r>
              <a:rPr lang="en-US" dirty="0">
                <a:latin typeface="TT Commons Light" panose="02000506030000020003" pitchFamily="50" charset="0"/>
              </a:rPr>
              <a:t> </a:t>
            </a:r>
            <a:r>
              <a:rPr lang="en-US" dirty="0" err="1">
                <a:latin typeface="TT Commons Light" panose="02000506030000020003" pitchFamily="50" charset="0"/>
              </a:rPr>
              <a:t>biológico</a:t>
            </a:r>
            <a:r>
              <a:rPr lang="en-US" dirty="0">
                <a:latin typeface="TT Commons Light" panose="02000506030000020003" pitchFamily="50" charset="0"/>
              </a:rPr>
              <a:t> de </a:t>
            </a:r>
            <a:r>
              <a:rPr lang="en-US" dirty="0" err="1">
                <a:latin typeface="TT Commons Light" panose="02000506030000020003" pitchFamily="50" charset="0"/>
              </a:rPr>
              <a:t>deterioro</a:t>
            </a:r>
            <a:r>
              <a:rPr lang="en-US" dirty="0">
                <a:latin typeface="TT Commons Light" panose="02000506030000020003" pitchFamily="50" charset="0"/>
              </a:rPr>
              <a:t> </a:t>
            </a:r>
            <a:r>
              <a:rPr lang="en-US" dirty="0" err="1">
                <a:latin typeface="TT Commons Light" panose="02000506030000020003" pitchFamily="50" charset="0"/>
              </a:rPr>
              <a:t>cutáneo</a:t>
            </a:r>
            <a:r>
              <a:rPr lang="en-US" dirty="0">
                <a:latin typeface="TT Commons Light" panose="02000506030000020003" pitchFamily="50" charset="0"/>
              </a:rPr>
              <a:t> (</a:t>
            </a:r>
            <a:r>
              <a:rPr lang="en-US" dirty="0" err="1">
                <a:latin typeface="TT Commons Light" panose="02000506030000020003" pitchFamily="50" charset="0"/>
              </a:rPr>
              <a:t>falta</a:t>
            </a:r>
            <a:r>
              <a:rPr lang="en-US" dirty="0">
                <a:latin typeface="TT Commons Light" panose="02000506030000020003" pitchFamily="50" charset="0"/>
              </a:rPr>
              <a:t> de </a:t>
            </a:r>
            <a:r>
              <a:rPr lang="en-US" dirty="0" err="1">
                <a:latin typeface="TT Commons Light" panose="02000506030000020003" pitchFamily="50" charset="0"/>
              </a:rPr>
              <a:t>firmeza</a:t>
            </a:r>
            <a:r>
              <a:rPr lang="en-US" dirty="0">
                <a:latin typeface="TT Commons Light" panose="02000506030000020003" pitchFamily="50" charset="0"/>
              </a:rPr>
              <a:t>, </a:t>
            </a:r>
            <a:r>
              <a:rPr lang="en-US" dirty="0" err="1">
                <a:latin typeface="TT Commons Light" panose="02000506030000020003" pitchFamily="50" charset="0"/>
              </a:rPr>
              <a:t>descolgamiento</a:t>
            </a:r>
            <a:r>
              <a:rPr lang="en-US" dirty="0">
                <a:latin typeface="TT Commons Light" panose="02000506030000020003" pitchFamily="50" charset="0"/>
              </a:rPr>
              <a:t>, </a:t>
            </a:r>
            <a:r>
              <a:rPr lang="en-US" dirty="0" err="1">
                <a:latin typeface="TT Commons Light" panose="02000506030000020003" pitchFamily="50" charset="0"/>
              </a:rPr>
              <a:t>palidez</a:t>
            </a:r>
            <a:r>
              <a:rPr lang="en-US" dirty="0">
                <a:latin typeface="TT Commons Light" panose="02000506030000020003" pitchFamily="50" charset="0"/>
              </a:rPr>
              <a:t>, etc</a:t>
            </a:r>
            <a:r>
              <a:rPr lang="en-US" dirty="0" smtClean="0">
                <a:latin typeface="TT Commons Light" panose="02000506030000020003" pitchFamily="50" charset="0"/>
              </a:rPr>
              <a:t>.).</a:t>
            </a:r>
          </a:p>
          <a:p>
            <a:pPr algn="just"/>
            <a:endParaRPr lang="es-ES" dirty="0">
              <a:latin typeface="TT Commons Light" panose="02000506030000020003" pitchFamily="50" charset="0"/>
            </a:endParaRPr>
          </a:p>
          <a:p>
            <a:pPr algn="just"/>
            <a:r>
              <a:rPr lang="es-ES" dirty="0">
                <a:latin typeface="TT Commons Light" panose="02000506030000020003" pitchFamily="50" charset="0"/>
              </a:rPr>
              <a:t>A medida que pasan los años, el metabolismo de las </a:t>
            </a:r>
            <a:r>
              <a:rPr lang="es-ES" b="1" dirty="0">
                <a:latin typeface="TT Commons Light" panose="02000506030000020003" pitchFamily="50" charset="0"/>
              </a:rPr>
              <a:t>células dérmicas </a:t>
            </a:r>
            <a:r>
              <a:rPr lang="es-ES" dirty="0">
                <a:latin typeface="TT Commons Light" panose="02000506030000020003" pitchFamily="50" charset="0"/>
              </a:rPr>
              <a:t>se hace cada vez más lento, lo que influye en la velocidad de la síntesis de colágeno, por lo que la firmeza y elasticidad cutánea se verán mermadas.</a:t>
            </a:r>
            <a:endParaRPr lang="en-US" dirty="0">
              <a:latin typeface="TT Commons Light" panose="02000506030000020003" pitchFamily="50" charset="0"/>
            </a:endParaRPr>
          </a:p>
          <a:p>
            <a:pPr algn="just"/>
            <a:endParaRPr lang="en-US" dirty="0">
              <a:latin typeface="TT Commons Light" panose="02000506030000020003" pitchFamily="50" charset="0"/>
            </a:endParaRPr>
          </a:p>
          <a:p>
            <a:pPr algn="just"/>
            <a:r>
              <a:rPr lang="es-ES" dirty="0">
                <a:latin typeface="TT Commons Light" panose="02000506030000020003" pitchFamily="50" charset="0"/>
              </a:rPr>
              <a:t>El </a:t>
            </a:r>
            <a:r>
              <a:rPr lang="es-ES" b="1" dirty="0">
                <a:latin typeface="TT Commons Light" panose="02000506030000020003" pitchFamily="50" charset="0"/>
              </a:rPr>
              <a:t>envejecimiento endógeno</a:t>
            </a:r>
            <a:r>
              <a:rPr lang="es-ES" dirty="0">
                <a:latin typeface="TT Commons Light" panose="02000506030000020003" pitchFamily="50" charset="0"/>
              </a:rPr>
              <a:t> de la piel viene determinado </a:t>
            </a:r>
            <a:r>
              <a:rPr lang="es-ES" b="1" dirty="0">
                <a:latin typeface="TT Commons Light" panose="02000506030000020003" pitchFamily="50" charset="0"/>
              </a:rPr>
              <a:t>genéticamente</a:t>
            </a:r>
            <a:r>
              <a:rPr lang="es-ES" dirty="0">
                <a:latin typeface="TT Commons Light" panose="02000506030000020003" pitchFamily="50" charset="0"/>
              </a:rPr>
              <a:t>, de la misma manera que el proceso de senescencia de los demás órganos. </a:t>
            </a:r>
            <a:r>
              <a:rPr lang="es-ES" dirty="0" smtClean="0">
                <a:latin typeface="TT Commons Light" panose="02000506030000020003" pitchFamily="50" charset="0"/>
              </a:rPr>
              <a:t>Este </a:t>
            </a:r>
            <a:r>
              <a:rPr lang="es-ES" dirty="0">
                <a:latin typeface="TT Commons Light" panose="02000506030000020003" pitchFamily="50" charset="0"/>
              </a:rPr>
              <a:t>envejecimiento «desde dentro» causa cambios de estructura y de aspecto de la piel que provocan el trastorno de sus funciones</a:t>
            </a:r>
            <a:r>
              <a:rPr lang="es-ES" dirty="0" smtClean="0">
                <a:latin typeface="TT Commons Light" panose="02000506030000020003" pitchFamily="50" charset="0"/>
              </a:rPr>
              <a:t>.</a:t>
            </a:r>
          </a:p>
          <a:p>
            <a:pPr algn="just"/>
            <a:endParaRPr lang="es-ES" dirty="0">
              <a:latin typeface="TT Commons Light" panose="02000506030000020003" pitchFamily="50" charset="0"/>
            </a:endParaRPr>
          </a:p>
        </p:txBody>
      </p:sp>
      <p:sp>
        <p:nvSpPr>
          <p:cNvPr id="17" name="Título 8"/>
          <p:cNvSpPr>
            <a:spLocks noGrp="1"/>
          </p:cNvSpPr>
          <p:nvPr>
            <p:ph type="title"/>
          </p:nvPr>
        </p:nvSpPr>
        <p:spPr>
          <a:xfrm>
            <a:off x="698500" y="398871"/>
            <a:ext cx="2994731" cy="424732"/>
          </a:xfrm>
        </p:spPr>
        <p:txBody>
          <a:bodyPr/>
          <a:lstStyle/>
          <a:p>
            <a:r>
              <a:rPr lang="es-ES" sz="2400" spc="300" dirty="0" smtClean="0">
                <a:latin typeface="Bebas Neue Regular" panose="00000500000000000000" pitchFamily="50" charset="0"/>
              </a:rPr>
              <a:t>SENESCENCIA CELULAR</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246748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http://ansam518.files.wordpress.com/2010/01/cell-division.png">
            <a:extLst>
              <a:ext uri="{FF2B5EF4-FFF2-40B4-BE49-F238E27FC236}">
                <a16:creationId xmlns:a16="http://schemas.microsoft.com/office/drawing/2014/main" id="{0C518B41-7503-42C9-A7FC-4CB5D126A752}"/>
              </a:ext>
            </a:extLst>
          </p:cNvPr>
          <p:cNvPicPr>
            <a:picLocks noChangeAspect="1" noChangeArrowheads="1"/>
          </p:cNvPicPr>
          <p:nvPr/>
        </p:nvPicPr>
        <p:blipFill>
          <a:blip r:embed="rId3"/>
          <a:srcRect/>
          <a:stretch>
            <a:fillRect/>
          </a:stretch>
        </p:blipFill>
        <p:spPr bwMode="auto">
          <a:xfrm>
            <a:off x="6154015" y="1423526"/>
            <a:ext cx="3422906" cy="1245112"/>
          </a:xfrm>
          <a:prstGeom prst="rect">
            <a:avLst/>
          </a:prstGeom>
          <a:noFill/>
          <a:ln w="9525">
            <a:noFill/>
            <a:miter lim="800000"/>
            <a:headEnd/>
            <a:tailEnd/>
          </a:ln>
        </p:spPr>
      </p:pic>
      <p:sp>
        <p:nvSpPr>
          <p:cNvPr id="13" name="CuadroTexto 12">
            <a:extLst>
              <a:ext uri="{FF2B5EF4-FFF2-40B4-BE49-F238E27FC236}">
                <a16:creationId xmlns:a16="http://schemas.microsoft.com/office/drawing/2014/main" id="{E63BA078-39AF-4736-ACC8-2FC7182B70E0}"/>
              </a:ext>
            </a:extLst>
          </p:cNvPr>
          <p:cNvSpPr txBox="1"/>
          <p:nvPr/>
        </p:nvSpPr>
        <p:spPr>
          <a:xfrm>
            <a:off x="563141" y="1134917"/>
            <a:ext cx="5271260" cy="4247317"/>
          </a:xfrm>
          <a:prstGeom prst="rect">
            <a:avLst/>
          </a:prstGeom>
          <a:noFill/>
        </p:spPr>
        <p:txBody>
          <a:bodyPr wrap="square" rtlCol="0">
            <a:spAutoFit/>
          </a:bodyPr>
          <a:lstStyle/>
          <a:p>
            <a:r>
              <a:rPr lang="es-ES" b="1" dirty="0">
                <a:latin typeface="TT Commons Light" panose="02000506020000020004"/>
              </a:rPr>
              <a:t>CICLO CELULAR:</a:t>
            </a:r>
          </a:p>
          <a:p>
            <a:endParaRPr lang="es-ES" dirty="0">
              <a:latin typeface="TT Commons Light" panose="02000506020000020004"/>
            </a:endParaRPr>
          </a:p>
          <a:p>
            <a:r>
              <a:rPr lang="es-ES" dirty="0">
                <a:latin typeface="TT Commons Light" panose="02000506020000020004"/>
              </a:rPr>
              <a:t>Las células de nuestro organismo se regeneran continuamente.</a:t>
            </a:r>
          </a:p>
          <a:p>
            <a:endParaRPr lang="es-ES" dirty="0">
              <a:latin typeface="TT Commons Light" panose="02000506020000020004"/>
            </a:endParaRPr>
          </a:p>
          <a:p>
            <a:r>
              <a:rPr lang="es-ES" dirty="0">
                <a:latin typeface="TT Commons Light" panose="02000506020000020004"/>
              </a:rPr>
              <a:t>El conjunto de eventos </a:t>
            </a:r>
            <a:r>
              <a:rPr lang="es-ES" dirty="0" smtClean="0">
                <a:latin typeface="TT Commons Light" panose="02000506020000020004"/>
              </a:rPr>
              <a:t>ordenados </a:t>
            </a:r>
            <a:r>
              <a:rPr lang="es-ES" dirty="0">
                <a:latin typeface="TT Commons Light" panose="02000506020000020004"/>
              </a:rPr>
              <a:t>que dan lugar a este fenómeno se denomina “Ciclo celular” y consiste básicamente en el crecimiento de la célula y su </a:t>
            </a:r>
            <a:r>
              <a:rPr lang="es-ES" b="1" dirty="0">
                <a:latin typeface="TT Commons Light" panose="02000506020000020004"/>
              </a:rPr>
              <a:t>división en dos células </a:t>
            </a:r>
            <a:r>
              <a:rPr lang="es-ES" dirty="0">
                <a:latin typeface="TT Commons Light" panose="02000506020000020004"/>
              </a:rPr>
              <a:t>hijas</a:t>
            </a:r>
          </a:p>
          <a:p>
            <a:endParaRPr lang="es-ES" dirty="0">
              <a:latin typeface="TT Commons Light" panose="02000506020000020004"/>
            </a:endParaRPr>
          </a:p>
          <a:p>
            <a:r>
              <a:rPr lang="es-ES" dirty="0">
                <a:latin typeface="TT Commons Light" panose="02000506020000020004"/>
              </a:rPr>
              <a:t>El papel del </a:t>
            </a:r>
            <a:r>
              <a:rPr lang="es-ES" b="1" dirty="0">
                <a:latin typeface="TT Commons Light" panose="02000506020000020004"/>
              </a:rPr>
              <a:t>ADN</a:t>
            </a:r>
            <a:r>
              <a:rPr lang="es-ES" dirty="0">
                <a:latin typeface="TT Commons Light" panose="02000506020000020004"/>
              </a:rPr>
              <a:t> en este proceso es vital, ya que es quien aporta la información genética necesaria para que se produzca. Así que  antes de que las células se dividan, debe hacerlo el ADN, dando lugar a dos moléculas idénticas</a:t>
            </a:r>
            <a:r>
              <a:rPr lang="es-ES" dirty="0" smtClean="0">
                <a:latin typeface="TT Commons Light" panose="02000506020000020004"/>
              </a:rPr>
              <a:t>.</a:t>
            </a:r>
          </a:p>
          <a:p>
            <a:endParaRPr lang="es-ES" dirty="0" smtClean="0">
              <a:latin typeface="TT Commons Light" panose="02000506020000020004"/>
            </a:endParaRPr>
          </a:p>
          <a:p>
            <a:r>
              <a:rPr lang="es-ES" dirty="0">
                <a:latin typeface="TT Commons Light" panose="02000506020000020004"/>
              </a:rPr>
              <a:t>Durante su tiempo de vida los </a:t>
            </a:r>
            <a:r>
              <a:rPr lang="es-ES" b="1" dirty="0">
                <a:latin typeface="TT Commons Light" panose="02000506020000020004"/>
              </a:rPr>
              <a:t>fibroblastos</a:t>
            </a:r>
            <a:r>
              <a:rPr lang="es-ES" dirty="0">
                <a:latin typeface="TT Commons Light" panose="02000506020000020004"/>
              </a:rPr>
              <a:t> se reproducen por mitosis hasta una cierta cantidad de </a:t>
            </a:r>
            <a:r>
              <a:rPr lang="es-ES" b="1" dirty="0">
                <a:latin typeface="TT Commons Light" panose="02000506020000020004"/>
              </a:rPr>
              <a:t>divisiones celulares</a:t>
            </a:r>
            <a:r>
              <a:rPr lang="es-ES" dirty="0">
                <a:latin typeface="TT Commons Light" panose="02000506020000020004"/>
              </a:rPr>
              <a:t>, aproximadamente 50. Al mismo tiempo entre división y división se produce un </a:t>
            </a:r>
            <a:r>
              <a:rPr lang="es-ES" b="1" dirty="0">
                <a:latin typeface="TT Commons Light" panose="02000506020000020004"/>
              </a:rPr>
              <a:t>deterioro</a:t>
            </a:r>
            <a:r>
              <a:rPr lang="es-ES" dirty="0">
                <a:latin typeface="TT Commons Light" panose="02000506020000020004"/>
              </a:rPr>
              <a:t> de la funcionalidad del fibroblasto, entonces entran en </a:t>
            </a:r>
            <a:r>
              <a:rPr lang="es-ES" b="1" dirty="0">
                <a:latin typeface="TT Commons Light" panose="02000506020000020004"/>
              </a:rPr>
              <a:t>senescencia</a:t>
            </a:r>
            <a:r>
              <a:rPr lang="es-ES" dirty="0">
                <a:latin typeface="TT Commons Light" panose="02000506020000020004"/>
              </a:rPr>
              <a:t> celular y mueren. </a:t>
            </a:r>
            <a:endParaRPr lang="es-ES" sz="1333" dirty="0">
              <a:latin typeface="TT Commons Light" panose="02000506020000020004"/>
            </a:endParaRPr>
          </a:p>
        </p:txBody>
      </p:sp>
      <p:sp>
        <p:nvSpPr>
          <p:cNvPr id="17" name="Título 8"/>
          <p:cNvSpPr>
            <a:spLocks noGrp="1"/>
          </p:cNvSpPr>
          <p:nvPr>
            <p:ph type="title"/>
          </p:nvPr>
        </p:nvSpPr>
        <p:spPr>
          <a:xfrm>
            <a:off x="698500" y="398871"/>
            <a:ext cx="2994731" cy="424732"/>
          </a:xfrm>
        </p:spPr>
        <p:txBody>
          <a:bodyPr/>
          <a:lstStyle/>
          <a:p>
            <a:r>
              <a:rPr lang="es-ES" sz="2400" spc="300" dirty="0" smtClean="0">
                <a:latin typeface="Bebas Neue Regular" panose="00000500000000000000" pitchFamily="50" charset="0"/>
              </a:rPr>
              <a:t>SENESCENCIA CELULAR</a:t>
            </a:r>
            <a:endParaRPr lang="es-ES" sz="2400" spc="300" dirty="0">
              <a:latin typeface="Bebas Neue Regular" panose="00000500000000000000" pitchFamily="50" charset="0"/>
            </a:endParaRPr>
          </a:p>
        </p:txBody>
      </p:sp>
      <p:sp>
        <p:nvSpPr>
          <p:cNvPr id="7" name="CuadroTexto 6">
            <a:extLst>
              <a:ext uri="{FF2B5EF4-FFF2-40B4-BE49-F238E27FC236}">
                <a16:creationId xmlns:a16="http://schemas.microsoft.com/office/drawing/2014/main" id="{98D31308-B298-4728-BF31-47F0A26A9A92}"/>
              </a:ext>
            </a:extLst>
          </p:cNvPr>
          <p:cNvSpPr txBox="1"/>
          <p:nvPr/>
        </p:nvSpPr>
        <p:spPr>
          <a:xfrm>
            <a:off x="5716272" y="3088669"/>
            <a:ext cx="4094766" cy="233269"/>
          </a:xfrm>
          <a:prstGeom prst="rect">
            <a:avLst/>
          </a:prstGeom>
          <a:noFill/>
        </p:spPr>
        <p:txBody>
          <a:bodyPr wrap="square">
            <a:spAutoFit/>
          </a:bodyPr>
          <a:lstStyle/>
          <a:p>
            <a:pPr algn="ctr"/>
            <a:r>
              <a:rPr lang="es-ES" sz="916" dirty="0">
                <a:latin typeface="TT Commons Light" panose="02000506020000020004"/>
              </a:rPr>
              <a:t>NUMERO DE REPLICACIONES DE UN FIBROBLASTO</a:t>
            </a:r>
          </a:p>
        </p:txBody>
      </p:sp>
      <p:pic>
        <p:nvPicPr>
          <p:cNvPr id="8" name="Picture 2">
            <a:extLst>
              <a:ext uri="{FF2B5EF4-FFF2-40B4-BE49-F238E27FC236}">
                <a16:creationId xmlns:a16="http://schemas.microsoft.com/office/drawing/2014/main" id="{43B79E5D-57C0-426C-AD12-1190D2C4F784}"/>
              </a:ext>
            </a:extLst>
          </p:cNvPr>
          <p:cNvPicPr>
            <a:picLocks noChangeAspect="1" noChangeArrowheads="1"/>
          </p:cNvPicPr>
          <p:nvPr/>
        </p:nvPicPr>
        <p:blipFill>
          <a:blip r:embed="rId4"/>
          <a:srcRect/>
          <a:stretch>
            <a:fillRect/>
          </a:stretch>
        </p:blipFill>
        <p:spPr bwMode="auto">
          <a:xfrm>
            <a:off x="6154015" y="3306617"/>
            <a:ext cx="3219279" cy="1791486"/>
          </a:xfrm>
          <a:prstGeom prst="rect">
            <a:avLst/>
          </a:prstGeom>
          <a:noFill/>
          <a:ln w="9525">
            <a:noFill/>
            <a:miter lim="800000"/>
            <a:headEnd/>
            <a:tailEnd/>
          </a:ln>
        </p:spPr>
      </p:pic>
    </p:spTree>
    <p:extLst>
      <p:ext uri="{BB962C8B-B14F-4D97-AF65-F5344CB8AC3E}">
        <p14:creationId xmlns:p14="http://schemas.microsoft.com/office/powerpoint/2010/main" val="2928771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49697AA8-B4B7-4B39-9D0C-06711295A2FF}"/>
              </a:ext>
            </a:extLst>
          </p:cNvPr>
          <p:cNvPicPr>
            <a:picLocks noChangeAspect="1"/>
          </p:cNvPicPr>
          <p:nvPr/>
        </p:nvPicPr>
        <p:blipFill rotWithShape="1">
          <a:blip r:embed="rId3">
            <a:extLst>
              <a:ext uri="{28A0092B-C50C-407E-A947-70E740481C1C}">
                <a14:useLocalDpi xmlns:a14="http://schemas.microsoft.com/office/drawing/2010/main" val="0"/>
              </a:ext>
            </a:extLst>
          </a:blip>
          <a:srcRect l="8002" t="29388" r="6323" b="7146"/>
          <a:stretch/>
        </p:blipFill>
        <p:spPr>
          <a:xfrm>
            <a:off x="4624829" y="1600043"/>
            <a:ext cx="4523088" cy="3354405"/>
          </a:xfrm>
          <a:prstGeom prst="rect">
            <a:avLst/>
          </a:prstGeom>
        </p:spPr>
      </p:pic>
      <p:pic>
        <p:nvPicPr>
          <p:cNvPr id="19" name="Picture 9" descr="Elizabeth comparte el galardón con sus dos colaboradores. ">
            <a:extLst>
              <a:ext uri="{FF2B5EF4-FFF2-40B4-BE49-F238E27FC236}">
                <a16:creationId xmlns:a16="http://schemas.microsoft.com/office/drawing/2014/main" id="{9ECD91A8-AC90-4368-A757-310538E8854F}"/>
              </a:ext>
            </a:extLst>
          </p:cNvPr>
          <p:cNvPicPr>
            <a:picLocks noChangeAspect="1" noChangeArrowheads="1"/>
          </p:cNvPicPr>
          <p:nvPr/>
        </p:nvPicPr>
        <p:blipFill>
          <a:blip r:embed="rId4"/>
          <a:srcRect/>
          <a:stretch>
            <a:fillRect/>
          </a:stretch>
        </p:blipFill>
        <p:spPr bwMode="auto">
          <a:xfrm>
            <a:off x="6886373" y="1201354"/>
            <a:ext cx="1760293" cy="1055774"/>
          </a:xfrm>
          <a:prstGeom prst="rect">
            <a:avLst/>
          </a:prstGeom>
          <a:noFill/>
          <a:ln w="9525">
            <a:noFill/>
            <a:miter lim="800000"/>
            <a:headEnd/>
            <a:tailEnd/>
          </a:ln>
        </p:spPr>
      </p:pic>
      <p:sp>
        <p:nvSpPr>
          <p:cNvPr id="17" name="CuadroTexto 16">
            <a:extLst>
              <a:ext uri="{FF2B5EF4-FFF2-40B4-BE49-F238E27FC236}">
                <a16:creationId xmlns:a16="http://schemas.microsoft.com/office/drawing/2014/main" id="{9D3D80F4-EE79-41FB-BD0A-1E093AC4F588}"/>
              </a:ext>
            </a:extLst>
          </p:cNvPr>
          <p:cNvSpPr txBox="1"/>
          <p:nvPr/>
        </p:nvSpPr>
        <p:spPr>
          <a:xfrm>
            <a:off x="588824" y="1418772"/>
            <a:ext cx="3960538" cy="3785652"/>
          </a:xfrm>
          <a:prstGeom prst="rect">
            <a:avLst/>
          </a:prstGeom>
          <a:noFill/>
        </p:spPr>
        <p:txBody>
          <a:bodyPr wrap="square">
            <a:spAutoFit/>
          </a:bodyPr>
          <a:lstStyle/>
          <a:p>
            <a:pPr algn="just"/>
            <a:r>
              <a:rPr lang="es-ES" b="1" dirty="0">
                <a:latin typeface="TT Commons Light" panose="02000506030000020003" pitchFamily="50" charset="0"/>
              </a:rPr>
              <a:t>CROMOSOMAS Y TELÓMEROS</a:t>
            </a:r>
          </a:p>
          <a:p>
            <a:pPr algn="just"/>
            <a:endParaRPr lang="es-ES" dirty="0">
              <a:latin typeface="TT Commons Light" panose="02000506030000020003" pitchFamily="50" charset="0"/>
            </a:endParaRPr>
          </a:p>
          <a:p>
            <a:pPr algn="just"/>
            <a:r>
              <a:rPr lang="es-ES" dirty="0">
                <a:latin typeface="TT Commons Light" panose="02000506030000020003" pitchFamily="50" charset="0"/>
              </a:rPr>
              <a:t>El ADN se estructura y se organiza en </a:t>
            </a:r>
            <a:r>
              <a:rPr lang="es-ES" b="1" dirty="0">
                <a:latin typeface="TT Commons Light" panose="02000506030000020003" pitchFamily="50" charset="0"/>
              </a:rPr>
              <a:t>cromosomas</a:t>
            </a:r>
            <a:r>
              <a:rPr lang="es-ES" dirty="0">
                <a:latin typeface="TT Commons Light" panose="02000506030000020003" pitchFamily="50" charset="0"/>
              </a:rPr>
              <a:t>. Los </a:t>
            </a:r>
            <a:r>
              <a:rPr lang="es-ES" b="1" dirty="0">
                <a:latin typeface="TT Commons Light" panose="02000506030000020003" pitchFamily="50" charset="0"/>
              </a:rPr>
              <a:t>telómeros</a:t>
            </a:r>
            <a:r>
              <a:rPr lang="es-ES" dirty="0">
                <a:latin typeface="TT Commons Light" panose="02000506030000020003" pitchFamily="50" charset="0"/>
              </a:rPr>
              <a:t> </a:t>
            </a:r>
            <a:r>
              <a:rPr lang="es-ES" b="1" dirty="0">
                <a:latin typeface="TT Commons Light" panose="02000506030000020003" pitchFamily="50" charset="0"/>
              </a:rPr>
              <a:t>son los extremos </a:t>
            </a:r>
            <a:r>
              <a:rPr lang="es-ES" dirty="0">
                <a:latin typeface="TT Commons Light" panose="02000506030000020003" pitchFamily="50" charset="0"/>
              </a:rPr>
              <a:t>de los cromosomas y su función es la estabilidad estructural de los cromosomas, </a:t>
            </a:r>
            <a:r>
              <a:rPr lang="es-ES" b="1" dirty="0">
                <a:latin typeface="TT Commons Light" panose="02000506030000020003" pitchFamily="50" charset="0"/>
              </a:rPr>
              <a:t>la división celular </a:t>
            </a:r>
            <a:r>
              <a:rPr lang="es-ES" dirty="0">
                <a:latin typeface="TT Commons Light" panose="02000506030000020003" pitchFamily="50" charset="0"/>
              </a:rPr>
              <a:t>y el tiempo de vida de las </a:t>
            </a:r>
            <a:r>
              <a:rPr lang="es-ES" dirty="0" smtClean="0">
                <a:latin typeface="TT Commons Light" panose="02000506030000020003" pitchFamily="50" charset="0"/>
              </a:rPr>
              <a:t>células</a:t>
            </a:r>
          </a:p>
          <a:p>
            <a:pPr algn="just"/>
            <a:endParaRPr lang="es-ES" dirty="0">
              <a:latin typeface="TT Commons Light" panose="02000506030000020003" pitchFamily="50" charset="0"/>
            </a:endParaRPr>
          </a:p>
          <a:p>
            <a:pPr algn="just"/>
            <a:r>
              <a:rPr lang="es-ES" dirty="0">
                <a:latin typeface="TT Commons Light" panose="02000506030000020003" pitchFamily="50" charset="0"/>
              </a:rPr>
              <a:t>Los </a:t>
            </a:r>
            <a:r>
              <a:rPr lang="es-ES" dirty="0" err="1">
                <a:latin typeface="TT Commons Light" panose="02000506030000020003" pitchFamily="50" charset="0"/>
              </a:rPr>
              <a:t>telómeros</a:t>
            </a:r>
            <a:r>
              <a:rPr lang="es-ES" dirty="0">
                <a:latin typeface="TT Commons Light" panose="02000506030000020003" pitchFamily="50" charset="0"/>
              </a:rPr>
              <a:t> están implicados en numerosas funciones celulares relacionadas con la estabilidad de los cromosomas y la división </a:t>
            </a:r>
            <a:r>
              <a:rPr lang="es-ES" dirty="0" smtClean="0">
                <a:latin typeface="TT Commons Light" panose="02000506030000020003" pitchFamily="50" charset="0"/>
              </a:rPr>
              <a:t>celular.</a:t>
            </a:r>
            <a:endParaRPr lang="es-ES" dirty="0">
              <a:latin typeface="TT Commons Light" panose="02000506030000020003" pitchFamily="50" charset="0"/>
            </a:endParaRPr>
          </a:p>
          <a:p>
            <a:pPr algn="just"/>
            <a:endParaRPr lang="es-ES" dirty="0">
              <a:latin typeface="TT Commons Light" panose="02000506030000020003" pitchFamily="50" charset="0"/>
            </a:endParaRPr>
          </a:p>
          <a:p>
            <a:pPr algn="just"/>
            <a:r>
              <a:rPr lang="es-ES" dirty="0" smtClean="0">
                <a:latin typeface="TT Commons Light" panose="02000506030000020003" pitchFamily="50" charset="0"/>
              </a:rPr>
              <a:t>A </a:t>
            </a:r>
            <a:r>
              <a:rPr lang="es-ES" dirty="0">
                <a:latin typeface="TT Commons Light" panose="02000506030000020003" pitchFamily="50" charset="0"/>
              </a:rPr>
              <a:t>medida que las células van replicándose, </a:t>
            </a:r>
            <a:r>
              <a:rPr lang="es-ES" b="1" dirty="0">
                <a:latin typeface="TT Commons Light" panose="02000506030000020003" pitchFamily="50" charset="0"/>
              </a:rPr>
              <a:t>el telómero va </a:t>
            </a:r>
            <a:r>
              <a:rPr lang="es-ES" b="1" dirty="0" smtClean="0">
                <a:latin typeface="TT Commons Light" panose="02000506030000020003" pitchFamily="50" charset="0"/>
              </a:rPr>
              <a:t>acortándose, </a:t>
            </a:r>
            <a:r>
              <a:rPr lang="es-ES" b="1" dirty="0">
                <a:latin typeface="TT Commons Light" panose="02000506030000020003" pitchFamily="50" charset="0"/>
              </a:rPr>
              <a:t>limitando el número de divisiones</a:t>
            </a:r>
            <a:r>
              <a:rPr lang="es-ES" dirty="0">
                <a:latin typeface="TT Commons Light" panose="02000506030000020003" pitchFamily="50" charset="0"/>
              </a:rPr>
              <a:t> </a:t>
            </a:r>
            <a:r>
              <a:rPr lang="es-ES" dirty="0" smtClean="0">
                <a:latin typeface="TT Commons Light" panose="02000506030000020003" pitchFamily="50" charset="0"/>
              </a:rPr>
              <a:t>y, </a:t>
            </a:r>
            <a:r>
              <a:rPr lang="es-ES" dirty="0">
                <a:latin typeface="TT Commons Light" panose="02000506030000020003" pitchFamily="50" charset="0"/>
              </a:rPr>
              <a:t>como </a:t>
            </a:r>
            <a:r>
              <a:rPr lang="es-ES" dirty="0" smtClean="0">
                <a:latin typeface="TT Commons Light" panose="02000506030000020003" pitchFamily="50" charset="0"/>
              </a:rPr>
              <a:t>consecuencia, </a:t>
            </a:r>
            <a:r>
              <a:rPr lang="es-ES" dirty="0">
                <a:latin typeface="TT Commons Light" panose="02000506030000020003" pitchFamily="50" charset="0"/>
              </a:rPr>
              <a:t>limitando la funcionalidad y la vida de la célula. </a:t>
            </a:r>
            <a:endParaRPr lang="es-ES" sz="1333" dirty="0">
              <a:latin typeface="TT Commons Light" panose="02000506020000020004"/>
            </a:endParaRPr>
          </a:p>
        </p:txBody>
      </p:sp>
      <p:sp>
        <p:nvSpPr>
          <p:cNvPr id="12" name="Título 8"/>
          <p:cNvSpPr>
            <a:spLocks noGrp="1"/>
          </p:cNvSpPr>
          <p:nvPr>
            <p:ph type="title"/>
          </p:nvPr>
        </p:nvSpPr>
        <p:spPr>
          <a:xfrm>
            <a:off x="698500" y="398871"/>
            <a:ext cx="2994731" cy="424732"/>
          </a:xfrm>
        </p:spPr>
        <p:txBody>
          <a:bodyPr/>
          <a:lstStyle/>
          <a:p>
            <a:r>
              <a:rPr lang="es-ES" sz="2400" spc="300" dirty="0" smtClean="0">
                <a:latin typeface="Bebas Neue Regular" panose="00000500000000000000" pitchFamily="50" charset="0"/>
              </a:rPr>
              <a:t>SENESCENCIA CELULAR</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956190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552603" y="1116404"/>
            <a:ext cx="8232602" cy="4247317"/>
          </a:xfrm>
          <a:prstGeom prst="rect">
            <a:avLst/>
          </a:prstGeom>
          <a:noFill/>
        </p:spPr>
        <p:txBody>
          <a:bodyPr wrap="square" rtlCol="0">
            <a:spAutoFit/>
          </a:bodyPr>
          <a:lstStyle/>
          <a:p>
            <a:pPr algn="just"/>
            <a:r>
              <a:rPr lang="es-ES" b="1" dirty="0" smtClean="0">
                <a:latin typeface="TT Commons Light" panose="02000506030000020003" pitchFamily="50" charset="0"/>
              </a:rPr>
              <a:t>CÉLULAS ZOMBIES</a:t>
            </a:r>
          </a:p>
          <a:p>
            <a:pPr algn="just"/>
            <a:endParaRPr lang="es-ES" dirty="0" smtClean="0">
              <a:latin typeface="TT Commons Light" panose="02000506030000020003" pitchFamily="50" charset="0"/>
            </a:endParaRPr>
          </a:p>
          <a:p>
            <a:pPr algn="just"/>
            <a:r>
              <a:rPr lang="es-ES" dirty="0" smtClean="0">
                <a:latin typeface="TT Commons Light" panose="02000506030000020003" pitchFamily="50" charset="0"/>
              </a:rPr>
              <a:t>La senescencia celular no es solo un proceso relacionado únicamente con el </a:t>
            </a:r>
            <a:r>
              <a:rPr lang="es-ES" b="1" dirty="0" smtClean="0">
                <a:latin typeface="TT Commons Light" panose="02000506030000020003" pitchFamily="50" charset="0"/>
              </a:rPr>
              <a:t>envejecimiento endógeno</a:t>
            </a:r>
            <a:r>
              <a:rPr lang="es-ES" dirty="0" smtClean="0">
                <a:latin typeface="TT Commons Light" panose="02000506030000020003" pitchFamily="50" charset="0"/>
              </a:rPr>
              <a:t>, condicionado genéticamente por la reducción de la </a:t>
            </a:r>
            <a:r>
              <a:rPr lang="es-ES" b="1" dirty="0" smtClean="0">
                <a:latin typeface="TT Commons Light" panose="02000506030000020003" pitchFamily="50" charset="0"/>
              </a:rPr>
              <a:t>capacidad </a:t>
            </a:r>
            <a:r>
              <a:rPr lang="es-ES" b="1" dirty="0" err="1" smtClean="0">
                <a:latin typeface="TT Commons Light" panose="02000506030000020003" pitchFamily="50" charset="0"/>
              </a:rPr>
              <a:t>replicativa</a:t>
            </a:r>
            <a:r>
              <a:rPr lang="es-ES" b="1" dirty="0" smtClean="0">
                <a:latin typeface="TT Commons Light" panose="02000506030000020003" pitchFamily="50" charset="0"/>
              </a:rPr>
              <a:t> de las células</a:t>
            </a:r>
            <a:r>
              <a:rPr lang="es-ES" dirty="0" smtClean="0">
                <a:latin typeface="TT Commons Light" panose="02000506030000020003" pitchFamily="50" charset="0"/>
              </a:rPr>
              <a:t>.</a:t>
            </a:r>
          </a:p>
          <a:p>
            <a:pPr algn="just"/>
            <a:endParaRPr lang="es-ES" dirty="0">
              <a:latin typeface="TT Commons Light" panose="02000506030000020003" pitchFamily="50" charset="0"/>
            </a:endParaRPr>
          </a:p>
          <a:p>
            <a:pPr algn="just"/>
            <a:r>
              <a:rPr lang="es-ES" dirty="0" smtClean="0">
                <a:latin typeface="TT Commons Light" panose="02000506030000020003" pitchFamily="50" charset="0"/>
              </a:rPr>
              <a:t>Este proceso se puede acelerar por </a:t>
            </a:r>
            <a:r>
              <a:rPr lang="es-ES" b="1" dirty="0" smtClean="0">
                <a:latin typeface="TT Commons Light" panose="02000506030000020003" pitchFamily="50" charset="0"/>
              </a:rPr>
              <a:t>causas exógenas </a:t>
            </a:r>
            <a:r>
              <a:rPr lang="es-ES" dirty="0" smtClean="0">
                <a:latin typeface="TT Commons Light" panose="02000506030000020003" pitchFamily="50" charset="0"/>
              </a:rPr>
              <a:t>y desencadena una cascada de acontecimientos a nivel celular y extracelular que conllevan a una degradación crónica de la piel. </a:t>
            </a:r>
          </a:p>
          <a:p>
            <a:pPr algn="just"/>
            <a:endParaRPr lang="es-ES" dirty="0">
              <a:latin typeface="TT Commons Light" panose="02000506030000020003" pitchFamily="50" charset="0"/>
            </a:endParaRPr>
          </a:p>
          <a:p>
            <a:pPr algn="just"/>
            <a:r>
              <a:rPr lang="es-ES" dirty="0" smtClean="0">
                <a:latin typeface="TT Commons Light" panose="02000506030000020003" pitchFamily="50" charset="0"/>
              </a:rPr>
              <a:t>Los factores ambientales, exposición solar y otros factores conocidos, generan la oxidación e inflamación de la piel; esto se traduce en un </a:t>
            </a:r>
            <a:r>
              <a:rPr lang="es-ES" b="1" dirty="0" smtClean="0">
                <a:latin typeface="TT Commons Light" panose="02000506030000020003" pitchFamily="50" charset="0"/>
              </a:rPr>
              <a:t>aumento de los marcadores </a:t>
            </a:r>
            <a:r>
              <a:rPr lang="es-ES" b="1" dirty="0" err="1" smtClean="0">
                <a:latin typeface="TT Commons Light" panose="02000506030000020003" pitchFamily="50" charset="0"/>
              </a:rPr>
              <a:t>proinflamatorios</a:t>
            </a:r>
            <a:r>
              <a:rPr lang="es-ES" b="1" dirty="0" smtClean="0">
                <a:latin typeface="TT Commons Light" panose="02000506030000020003" pitchFamily="50" charset="0"/>
              </a:rPr>
              <a:t> </a:t>
            </a:r>
            <a:r>
              <a:rPr lang="es-ES" dirty="0" smtClean="0">
                <a:latin typeface="TT Commons Light" panose="02000506030000020003" pitchFamily="50" charset="0"/>
              </a:rPr>
              <a:t>y se produce la acumulación de un </a:t>
            </a:r>
            <a:r>
              <a:rPr lang="es-ES" b="1" dirty="0" smtClean="0">
                <a:latin typeface="TT Commons Light" panose="02000506030000020003" pitchFamily="50" charset="0"/>
              </a:rPr>
              <a:t>entorno tóxico de ROS </a:t>
            </a:r>
            <a:r>
              <a:rPr lang="es-ES" dirty="0" smtClean="0">
                <a:latin typeface="TT Commons Light" panose="02000506030000020003" pitchFamily="50" charset="0"/>
              </a:rPr>
              <a:t>citoplasmáticos y mitocondriales. A partir de ahí comienza a producirse una </a:t>
            </a:r>
            <a:r>
              <a:rPr lang="es-ES" b="1" dirty="0" smtClean="0">
                <a:latin typeface="TT Commons Light" panose="02000506030000020003" pitchFamily="50" charset="0"/>
              </a:rPr>
              <a:t>transformación celular </a:t>
            </a:r>
            <a:r>
              <a:rPr lang="es-ES" dirty="0" smtClean="0">
                <a:latin typeface="TT Commons Light" panose="02000506030000020003" pitchFamily="50" charset="0"/>
              </a:rPr>
              <a:t>hacia la senescencia.</a:t>
            </a:r>
          </a:p>
          <a:p>
            <a:pPr algn="just"/>
            <a:endParaRPr lang="es-ES" dirty="0">
              <a:latin typeface="TT Commons Light" panose="02000506030000020003" pitchFamily="50" charset="0"/>
            </a:endParaRPr>
          </a:p>
          <a:p>
            <a:pPr algn="just"/>
            <a:r>
              <a:rPr lang="es-ES" dirty="0" smtClean="0">
                <a:latin typeface="TT Commons Light" panose="02000506030000020003" pitchFamily="50" charset="0"/>
              </a:rPr>
              <a:t>Este proceso no acaba ahí, si no que </a:t>
            </a:r>
            <a:r>
              <a:rPr lang="es-ES" b="1" dirty="0" smtClean="0">
                <a:latin typeface="TT Commons Light" panose="02000506030000020003" pitchFamily="50" charset="0"/>
              </a:rPr>
              <a:t>las células senescentes se propagan</a:t>
            </a:r>
            <a:r>
              <a:rPr lang="es-ES" dirty="0" smtClean="0">
                <a:latin typeface="TT Commons Light" panose="02000506030000020003" pitchFamily="50" charset="0"/>
              </a:rPr>
              <a:t> hacia otras </a:t>
            </a:r>
            <a:r>
              <a:rPr lang="es-ES" b="1" dirty="0" smtClean="0">
                <a:latin typeface="TT Commons Light" panose="02000506030000020003" pitchFamily="50" charset="0"/>
              </a:rPr>
              <a:t>células sanas </a:t>
            </a:r>
            <a:r>
              <a:rPr lang="es-ES" dirty="0" smtClean="0">
                <a:latin typeface="TT Commons Light" panose="02000506030000020003" pitchFamily="50" charset="0"/>
              </a:rPr>
              <a:t>a través de los </a:t>
            </a:r>
            <a:r>
              <a:rPr lang="es-ES" dirty="0" err="1" smtClean="0">
                <a:latin typeface="TT Commons Light" panose="02000506030000020003" pitchFamily="50" charset="0"/>
              </a:rPr>
              <a:t>exosomas</a:t>
            </a:r>
            <a:r>
              <a:rPr lang="es-ES" dirty="0" smtClean="0">
                <a:latin typeface="TT Commons Light" panose="02000506030000020003" pitchFamily="50" charset="0"/>
              </a:rPr>
              <a:t> y también intoxican el entorno de la </a:t>
            </a:r>
            <a:r>
              <a:rPr lang="es-ES" b="1" dirty="0" smtClean="0">
                <a:latin typeface="TT Commons Light" panose="02000506030000020003" pitchFamily="50" charset="0"/>
              </a:rPr>
              <a:t>matriz extracelular</a:t>
            </a:r>
            <a:r>
              <a:rPr lang="es-ES" dirty="0" smtClean="0">
                <a:latin typeface="TT Commons Light" panose="02000506030000020003" pitchFamily="50" charset="0"/>
              </a:rPr>
              <a:t>. Cuantas más células senescentes existen más rápido se desarrolla el proceso de envejecimiento de las otras células y el impacto generalizado. De ahí se deriva el concepto de “</a:t>
            </a:r>
            <a:r>
              <a:rPr lang="es-ES" b="1" dirty="0" smtClean="0">
                <a:latin typeface="TT Commons Light" panose="02000506030000020003" pitchFamily="50" charset="0"/>
              </a:rPr>
              <a:t>células </a:t>
            </a:r>
            <a:r>
              <a:rPr lang="es-ES" b="1" dirty="0" err="1" smtClean="0">
                <a:latin typeface="TT Commons Light" panose="02000506030000020003" pitchFamily="50" charset="0"/>
              </a:rPr>
              <a:t>zombies</a:t>
            </a:r>
            <a:r>
              <a:rPr lang="es-ES" dirty="0" smtClean="0">
                <a:latin typeface="TT Commons Light" panose="02000506030000020003" pitchFamily="50" charset="0"/>
              </a:rPr>
              <a:t>”, por la forma en la que unas contaminan a las otras.</a:t>
            </a:r>
            <a:endParaRPr lang="es-ES" dirty="0">
              <a:latin typeface="TT Commons Light" panose="02000506030000020003" pitchFamily="50" charset="0"/>
            </a:endParaRPr>
          </a:p>
        </p:txBody>
      </p:sp>
      <p:sp>
        <p:nvSpPr>
          <p:cNvPr id="17" name="Título 8"/>
          <p:cNvSpPr>
            <a:spLocks noGrp="1"/>
          </p:cNvSpPr>
          <p:nvPr>
            <p:ph type="title"/>
          </p:nvPr>
        </p:nvSpPr>
        <p:spPr>
          <a:xfrm>
            <a:off x="698500" y="398871"/>
            <a:ext cx="2994731" cy="424732"/>
          </a:xfrm>
        </p:spPr>
        <p:txBody>
          <a:bodyPr/>
          <a:lstStyle/>
          <a:p>
            <a:r>
              <a:rPr lang="es-ES" sz="2400" spc="300" smtClean="0">
                <a:latin typeface="Bebas Neue Regular" panose="00000500000000000000" pitchFamily="50" charset="0"/>
              </a:rPr>
              <a:t>SENESCENCIA CELULAR</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808447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8232602" cy="1015663"/>
          </a:xfrm>
          <a:prstGeom prst="rect">
            <a:avLst/>
          </a:prstGeom>
          <a:noFill/>
        </p:spPr>
        <p:txBody>
          <a:bodyPr wrap="square" rtlCol="0">
            <a:spAutoFit/>
          </a:bodyPr>
          <a:lstStyle/>
          <a:p>
            <a:pPr algn="just"/>
            <a:r>
              <a:rPr lang="es-ES" b="1" dirty="0" smtClean="0">
                <a:latin typeface="TT Commons Light" panose="02000506030000020003" pitchFamily="50" charset="0"/>
              </a:rPr>
              <a:t>MARCADORES DE LAS CÉLULAS SENESCENTES</a:t>
            </a:r>
          </a:p>
          <a:p>
            <a:pPr algn="just"/>
            <a:endParaRPr lang="es-ES" b="1" dirty="0" smtClean="0">
              <a:latin typeface="TT Commons Light" panose="02000506030000020003" pitchFamily="50" charset="0"/>
            </a:endParaRPr>
          </a:p>
          <a:p>
            <a:pPr algn="just"/>
            <a:r>
              <a:rPr lang="es-ES" dirty="0" smtClean="0">
                <a:latin typeface="TT Commons Light" panose="02000506030000020003" pitchFamily="50" charset="0"/>
              </a:rPr>
              <a:t>Las células envejecidas muestran una serie de marcadores que se ven aumentados, tienen acumulación de ROS y producen grandes cantidades de citoquinas pro-inflamatorias y degradan el colágeno. </a:t>
            </a:r>
            <a:endParaRPr lang="es-ES" dirty="0">
              <a:latin typeface="TT Commons Light" panose="02000506030000020003" pitchFamily="50" charset="0"/>
            </a:endParaRPr>
          </a:p>
        </p:txBody>
      </p:sp>
      <p:sp>
        <p:nvSpPr>
          <p:cNvPr id="17" name="Título 8"/>
          <p:cNvSpPr>
            <a:spLocks noGrp="1"/>
          </p:cNvSpPr>
          <p:nvPr>
            <p:ph type="title"/>
          </p:nvPr>
        </p:nvSpPr>
        <p:spPr>
          <a:xfrm>
            <a:off x="698500" y="398871"/>
            <a:ext cx="2994731" cy="424732"/>
          </a:xfrm>
        </p:spPr>
        <p:txBody>
          <a:bodyPr/>
          <a:lstStyle/>
          <a:p>
            <a:r>
              <a:rPr lang="es-ES" sz="2400" spc="300" smtClean="0">
                <a:latin typeface="Bebas Neue Regular" panose="00000500000000000000" pitchFamily="50" charset="0"/>
              </a:rPr>
              <a:t>SENESCENCIA CELULAR</a:t>
            </a:r>
            <a:endParaRPr lang="es-ES" sz="2400" spc="300" dirty="0">
              <a:latin typeface="Bebas Neue Regular" panose="00000500000000000000" pitchFamily="50" charset="0"/>
            </a:endParaRPr>
          </a:p>
        </p:txBody>
      </p:sp>
      <p:sp>
        <p:nvSpPr>
          <p:cNvPr id="2" name="CuadroTexto 1"/>
          <p:cNvSpPr txBox="1"/>
          <p:nvPr/>
        </p:nvSpPr>
        <p:spPr>
          <a:xfrm>
            <a:off x="698501" y="3029639"/>
            <a:ext cx="8185856" cy="1015663"/>
          </a:xfrm>
          <a:prstGeom prst="rect">
            <a:avLst/>
          </a:prstGeom>
          <a:solidFill>
            <a:srgbClr val="7F6000">
              <a:alpha val="30196"/>
            </a:srgbClr>
          </a:solidFill>
        </p:spPr>
        <p:txBody>
          <a:bodyPr wrap="square" rtlCol="0">
            <a:spAutoFit/>
          </a:bodyPr>
          <a:lstStyle/>
          <a:p>
            <a:r>
              <a:rPr lang="es-ES" dirty="0" smtClean="0"/>
              <a:t>En definitiva, la senescencia celular implica </a:t>
            </a:r>
            <a:r>
              <a:rPr lang="es-ES" b="1" dirty="0" smtClean="0"/>
              <a:t>la pérdida de la capacidad de replicación </a:t>
            </a:r>
            <a:r>
              <a:rPr lang="es-ES" dirty="0" smtClean="0"/>
              <a:t>de las células para generar nuevas células jóvenes. Las células senescentes sufren unos </a:t>
            </a:r>
            <a:r>
              <a:rPr lang="es-ES" b="1" dirty="0" smtClean="0"/>
              <a:t>cambios morfológicos </a:t>
            </a:r>
            <a:r>
              <a:rPr lang="es-ES" dirty="0" smtClean="0"/>
              <a:t>y pierden su </a:t>
            </a:r>
            <a:r>
              <a:rPr lang="es-ES" b="1" dirty="0" smtClean="0"/>
              <a:t>funcionalidad</a:t>
            </a:r>
            <a:r>
              <a:rPr lang="es-ES" dirty="0" smtClean="0"/>
              <a:t>. Estas células no mueren inmediatamente, permanecen atrofiadas dañando a otras células y su entorno. </a:t>
            </a:r>
            <a:endParaRPr lang="en-US" dirty="0"/>
          </a:p>
        </p:txBody>
      </p:sp>
    </p:spTree>
    <p:extLst>
      <p:ext uri="{BB962C8B-B14F-4D97-AF65-F5344CB8AC3E}">
        <p14:creationId xmlns:p14="http://schemas.microsoft.com/office/powerpoint/2010/main" val="3942443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281495" y="3288754"/>
            <a:ext cx="5757282"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INGREDIENTES EXCELLENCE</a:t>
            </a:r>
          </a:p>
        </p:txBody>
      </p:sp>
    </p:spTree>
    <p:extLst>
      <p:ext uri="{BB962C8B-B14F-4D97-AF65-F5344CB8AC3E}">
        <p14:creationId xmlns:p14="http://schemas.microsoft.com/office/powerpoint/2010/main" val="2654263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8238858" cy="3785652"/>
          </a:xfrm>
          <a:prstGeom prst="rect">
            <a:avLst/>
          </a:prstGeom>
          <a:noFill/>
        </p:spPr>
        <p:txBody>
          <a:bodyPr wrap="square" rtlCol="0">
            <a:spAutoFit/>
          </a:bodyPr>
          <a:lstStyle/>
          <a:p>
            <a:r>
              <a:rPr lang="es-ES" b="1" dirty="0" smtClean="0">
                <a:latin typeface="TT Commons Light" panose="02000506020000020004"/>
              </a:rPr>
              <a:t>Los diferentes activos que se combinan en la línea </a:t>
            </a:r>
            <a:r>
              <a:rPr lang="es-ES" b="1" dirty="0" err="1" smtClean="0">
                <a:latin typeface="TT Commons Light" panose="02000506020000020004"/>
              </a:rPr>
              <a:t>Excellence</a:t>
            </a:r>
            <a:r>
              <a:rPr lang="es-ES" b="1" dirty="0" smtClean="0">
                <a:latin typeface="TT Commons Light" panose="02000506020000020004"/>
              </a:rPr>
              <a:t>, están indicados para trabajar en tres niveles </a:t>
            </a:r>
          </a:p>
          <a:p>
            <a:endParaRPr lang="es-ES" b="1" dirty="0">
              <a:latin typeface="TT Commons Light" panose="02000506020000020004"/>
            </a:endParaRPr>
          </a:p>
          <a:p>
            <a:r>
              <a:rPr lang="es-ES" b="1" dirty="0" smtClean="0">
                <a:latin typeface="TT Commons Light" panose="02000506020000020004"/>
              </a:rPr>
              <a:t>CELULAR</a:t>
            </a:r>
            <a:r>
              <a:rPr lang="es-ES" b="1" dirty="0">
                <a:latin typeface="TT Commons Light" panose="02000506020000020004"/>
              </a:rPr>
              <a:t>: </a:t>
            </a:r>
          </a:p>
          <a:p>
            <a:pPr marL="238058" indent="-238058">
              <a:buFont typeface="Arial" panose="020B0604020202020204" pitchFamily="34" charset="0"/>
              <a:buChar char="•"/>
            </a:pPr>
            <a:r>
              <a:rPr lang="es-ES" dirty="0">
                <a:latin typeface="TT Commons Light" panose="02000506020000020004"/>
              </a:rPr>
              <a:t>Retrasar el envejecimiento celular mediante </a:t>
            </a:r>
            <a:r>
              <a:rPr lang="es-ES" b="1" dirty="0">
                <a:latin typeface="TT Commons Light" panose="02000506020000020004"/>
              </a:rPr>
              <a:t>la protección de los telómeros </a:t>
            </a:r>
            <a:r>
              <a:rPr lang="es-ES" dirty="0">
                <a:latin typeface="TT Commons Light" panose="02000506020000020004"/>
              </a:rPr>
              <a:t>del </a:t>
            </a:r>
            <a:r>
              <a:rPr lang="es-ES" dirty="0" smtClean="0">
                <a:latin typeface="TT Commons Light" panose="02000506020000020004"/>
              </a:rPr>
              <a:t>cromosoma.</a:t>
            </a:r>
          </a:p>
          <a:p>
            <a:pPr marL="238058" indent="-238058">
              <a:buFont typeface="Arial" panose="020B0604020202020204" pitchFamily="34" charset="0"/>
              <a:buChar char="•"/>
            </a:pPr>
            <a:r>
              <a:rPr lang="es-ES" b="1" dirty="0" smtClean="0">
                <a:latin typeface="TT Commons Light" panose="02000506020000020004"/>
              </a:rPr>
              <a:t>Proteger </a:t>
            </a:r>
            <a:r>
              <a:rPr lang="es-ES" b="1" dirty="0">
                <a:latin typeface="TT Commons Light" panose="02000506020000020004"/>
              </a:rPr>
              <a:t>y reparar el ADN</a:t>
            </a:r>
            <a:r>
              <a:rPr lang="es-ES" dirty="0">
                <a:latin typeface="TT Commons Light" panose="02000506020000020004"/>
              </a:rPr>
              <a:t>, prolongando el correcto funcionamiento de las células de la </a:t>
            </a:r>
            <a:r>
              <a:rPr lang="es-ES" dirty="0" smtClean="0">
                <a:latin typeface="TT Commons Light" panose="02000506020000020004"/>
              </a:rPr>
              <a:t>piel</a:t>
            </a:r>
          </a:p>
          <a:p>
            <a:pPr marL="238058" indent="-238058">
              <a:buFont typeface="Arial" panose="020B0604020202020204" pitchFamily="34" charset="0"/>
              <a:buChar char="•"/>
            </a:pPr>
            <a:r>
              <a:rPr lang="es-ES" dirty="0" smtClean="0">
                <a:latin typeface="TT Commons Light" panose="02000506020000020004"/>
              </a:rPr>
              <a:t>Disminuir el impacto de los factores multiplicadores de la senescencia</a:t>
            </a:r>
          </a:p>
          <a:p>
            <a:endParaRPr lang="es-ES" dirty="0">
              <a:latin typeface="TT Commons Light" panose="02000506020000020004"/>
            </a:endParaRPr>
          </a:p>
          <a:p>
            <a:r>
              <a:rPr lang="es-ES" b="1" dirty="0">
                <a:latin typeface="TT Commons Light" panose="02000506020000020004"/>
              </a:rPr>
              <a:t>MATRIZ EXTRACELULAR:</a:t>
            </a:r>
          </a:p>
          <a:p>
            <a:pPr marL="238058" indent="-238058">
              <a:buFont typeface="Arial" panose="020B0604020202020204" pitchFamily="34" charset="0"/>
              <a:buChar char="•"/>
            </a:pPr>
            <a:r>
              <a:rPr lang="es-ES" dirty="0">
                <a:latin typeface="TT Commons Light" panose="02000506020000020004"/>
              </a:rPr>
              <a:t>Reforzar la matriz extracelular mediante </a:t>
            </a:r>
            <a:r>
              <a:rPr lang="es-ES" b="1" dirty="0">
                <a:latin typeface="TT Commons Light" panose="02000506020000020004"/>
              </a:rPr>
              <a:t>estimulación de colágeno, elastina y ácido hialurónico</a:t>
            </a:r>
            <a:r>
              <a:rPr lang="es-ES" dirty="0" smtClean="0">
                <a:latin typeface="TT Commons Light" panose="02000506020000020004"/>
              </a:rPr>
              <a:t>.</a:t>
            </a:r>
          </a:p>
          <a:p>
            <a:pPr marL="238058" indent="-238058">
              <a:buFont typeface="Arial" panose="020B0604020202020204" pitchFamily="34" charset="0"/>
              <a:buChar char="•"/>
            </a:pPr>
            <a:r>
              <a:rPr lang="es-ES" b="1" dirty="0" smtClean="0">
                <a:latin typeface="TT Commons Light" panose="02000506020000020004"/>
              </a:rPr>
              <a:t>Evitar la degradación </a:t>
            </a:r>
            <a:r>
              <a:rPr lang="es-ES" dirty="0" smtClean="0">
                <a:latin typeface="TT Commons Light" panose="02000506020000020004"/>
              </a:rPr>
              <a:t>crónica de la MEC que producen las células senescentes en su entorno.</a:t>
            </a:r>
            <a:endParaRPr lang="es-ES" dirty="0">
              <a:latin typeface="TT Commons Light" panose="02000506020000020004"/>
            </a:endParaRPr>
          </a:p>
          <a:p>
            <a:pPr marL="238058" indent="-238058">
              <a:buFont typeface="Arial" panose="020B0604020202020204" pitchFamily="34" charset="0"/>
              <a:buChar char="•"/>
            </a:pPr>
            <a:endParaRPr lang="es-ES" dirty="0">
              <a:latin typeface="TT Commons Light" panose="02000506020000020004"/>
            </a:endParaRPr>
          </a:p>
          <a:p>
            <a:r>
              <a:rPr lang="es-ES" b="1" dirty="0">
                <a:latin typeface="TT Commons Light" panose="02000506020000020004"/>
              </a:rPr>
              <a:t>EPIDERMIS.</a:t>
            </a:r>
          </a:p>
          <a:p>
            <a:pPr marL="238058" indent="-238058">
              <a:buFont typeface="Arial" panose="020B0604020202020204" pitchFamily="34" charset="0"/>
              <a:buChar char="•"/>
            </a:pPr>
            <a:r>
              <a:rPr lang="es-ES" dirty="0">
                <a:latin typeface="TT Commons Light" panose="02000506020000020004"/>
              </a:rPr>
              <a:t>Estimular la </a:t>
            </a:r>
            <a:r>
              <a:rPr lang="es-ES" b="1" dirty="0">
                <a:latin typeface="TT Commons Light" panose="02000506020000020004"/>
              </a:rPr>
              <a:t>regeneración celular</a:t>
            </a:r>
            <a:r>
              <a:rPr lang="es-ES" dirty="0">
                <a:latin typeface="TT Commons Light" panose="02000506020000020004"/>
              </a:rPr>
              <a:t>.</a:t>
            </a:r>
          </a:p>
          <a:p>
            <a:pPr marL="238058" indent="-238058">
              <a:buFont typeface="Arial" panose="020B0604020202020204" pitchFamily="34" charset="0"/>
              <a:buChar char="•"/>
            </a:pPr>
            <a:r>
              <a:rPr lang="es-ES" dirty="0">
                <a:latin typeface="TT Commons Light" panose="02000506020000020004"/>
              </a:rPr>
              <a:t>Restaurar la </a:t>
            </a:r>
            <a:r>
              <a:rPr lang="es-ES" b="1" dirty="0">
                <a:latin typeface="TT Commons Light" panose="02000506020000020004"/>
              </a:rPr>
              <a:t>función de la barrera</a:t>
            </a:r>
            <a:r>
              <a:rPr lang="es-ES" dirty="0">
                <a:latin typeface="TT Commons Light" panose="02000506020000020004"/>
              </a:rPr>
              <a:t> lipídica de la piel para frenar la pérdida de agua y mantener la hidratación.</a:t>
            </a:r>
          </a:p>
        </p:txBody>
      </p:sp>
      <p:sp>
        <p:nvSpPr>
          <p:cNvPr id="17" name="Título 8"/>
          <p:cNvSpPr>
            <a:spLocks noGrp="1"/>
          </p:cNvSpPr>
          <p:nvPr>
            <p:ph type="title"/>
          </p:nvPr>
        </p:nvSpPr>
        <p:spPr>
          <a:xfrm>
            <a:off x="698500" y="398871"/>
            <a:ext cx="3828292" cy="424732"/>
          </a:xfrm>
        </p:spPr>
        <p:txBody>
          <a:bodyPr/>
          <a:lstStyle/>
          <a:p>
            <a:r>
              <a:rPr lang="es-ES" sz="2400" spc="300" dirty="0" smtClean="0">
                <a:latin typeface="Bebas Neue Regular" panose="00000500000000000000" pitchFamily="50" charset="0"/>
              </a:rPr>
              <a:t>ACCIÓN DE LOS INGREDIENTES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3917195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4683270"/>
          </a:xfrm>
          <a:prstGeom prst="rect">
            <a:avLst/>
          </a:prstGeom>
          <a:noFill/>
        </p:spPr>
        <p:txBody>
          <a:bodyPr wrap="square">
            <a:spAutoFit/>
          </a:bodyPr>
          <a:lstStyle/>
          <a:p>
            <a:pPr algn="just"/>
            <a:r>
              <a:rPr lang="es-ES" b="1" dirty="0" smtClean="0">
                <a:latin typeface="TT Commons Light" panose="02000506030000020003" pitchFamily="50" charset="0"/>
              </a:rPr>
              <a:t>PROTEGE </a:t>
            </a:r>
            <a:r>
              <a:rPr lang="es-ES" b="1" dirty="0">
                <a:latin typeface="TT Commons Light" panose="02000506030000020003" pitchFamily="50" charset="0"/>
              </a:rPr>
              <a:t>LOS TELOMEROS</a:t>
            </a:r>
          </a:p>
          <a:p>
            <a:pPr algn="just"/>
            <a:r>
              <a:rPr lang="es-ES" dirty="0" smtClean="0">
                <a:latin typeface="TT Commons Light" panose="02000506030000020003" pitchFamily="50" charset="0"/>
              </a:rPr>
              <a:t>Estudios in vitro muestran que en los fibroblastos de la piel humana irradiados con rayos ultravioleta se reduce </a:t>
            </a:r>
            <a:r>
              <a:rPr lang="es-ES" dirty="0" err="1" smtClean="0">
                <a:latin typeface="TT Commons Light" panose="02000506030000020003" pitchFamily="50" charset="0"/>
              </a:rPr>
              <a:t>significamente</a:t>
            </a:r>
            <a:r>
              <a:rPr lang="es-ES" dirty="0" smtClean="0">
                <a:latin typeface="TT Commons Light" panose="02000506030000020003" pitchFamily="50" charset="0"/>
              </a:rPr>
              <a:t> la longitud de los </a:t>
            </a:r>
            <a:r>
              <a:rPr lang="es-ES" dirty="0" err="1" smtClean="0">
                <a:latin typeface="TT Commons Light" panose="02000506030000020003" pitchFamily="50" charset="0"/>
              </a:rPr>
              <a:t>telómeros</a:t>
            </a:r>
            <a:r>
              <a:rPr lang="es-ES" dirty="0" smtClean="0">
                <a:latin typeface="TT Commons Light" panose="02000506030000020003" pitchFamily="50" charset="0"/>
              </a:rPr>
              <a:t>, mientras que los fibroblastos tratados con </a:t>
            </a:r>
            <a:r>
              <a:rPr lang="es-ES" dirty="0" err="1" smtClean="0">
                <a:latin typeface="TT Commons Light" panose="02000506030000020003" pitchFamily="50" charset="0"/>
              </a:rPr>
              <a:t>baicaleina</a:t>
            </a:r>
            <a:r>
              <a:rPr lang="es-ES" dirty="0" smtClean="0">
                <a:latin typeface="TT Commons Light" panose="02000506030000020003" pitchFamily="50" charset="0"/>
              </a:rPr>
              <a:t>, principal flavonoide que compone este extracto, se mantiene la longitud de los </a:t>
            </a:r>
            <a:r>
              <a:rPr lang="es-ES" dirty="0" err="1" smtClean="0">
                <a:latin typeface="TT Commons Light" panose="02000506030000020003" pitchFamily="50" charset="0"/>
              </a:rPr>
              <a:t>telómeros</a:t>
            </a:r>
            <a:r>
              <a:rPr lang="es-ES" dirty="0" smtClean="0">
                <a:latin typeface="TT Commons Light" panose="02000506030000020003" pitchFamily="50" charset="0"/>
              </a:rPr>
              <a:t> un 30% más. Además, ralentiza la detención del ciclo celular que se produce en los </a:t>
            </a:r>
            <a:r>
              <a:rPr lang="es-ES" dirty="0" err="1" smtClean="0">
                <a:latin typeface="TT Commons Light" panose="02000506030000020003" pitchFamily="50" charset="0"/>
              </a:rPr>
              <a:t>fobroblastos</a:t>
            </a:r>
            <a:r>
              <a:rPr lang="es-ES" dirty="0" smtClean="0">
                <a:latin typeface="TT Commons Light" panose="02000506030000020003" pitchFamily="50" charset="0"/>
              </a:rPr>
              <a:t> irradiados con UVA. </a:t>
            </a:r>
          </a:p>
          <a:p>
            <a:pPr algn="just"/>
            <a:endParaRPr lang="es-ES" dirty="0">
              <a:latin typeface="TT Commons Light" panose="02000506030000020003" pitchFamily="50" charset="0"/>
            </a:endParaRPr>
          </a:p>
          <a:p>
            <a:pPr algn="just"/>
            <a:r>
              <a:rPr lang="es-ES" b="1" dirty="0" smtClean="0">
                <a:latin typeface="TT Commons Light" panose="02000506030000020003" pitchFamily="50" charset="0"/>
              </a:rPr>
              <a:t>REPARA EL DAÑO OXIDATIVO EN EL ADN</a:t>
            </a:r>
          </a:p>
          <a:p>
            <a:pPr algn="just"/>
            <a:r>
              <a:rPr lang="es-ES" dirty="0" smtClean="0">
                <a:latin typeface="TT Commons Light" panose="02000506030000020003" pitchFamily="50" charset="0"/>
              </a:rPr>
              <a:t>La </a:t>
            </a:r>
            <a:r>
              <a:rPr lang="es-ES" dirty="0" err="1" smtClean="0">
                <a:latin typeface="TT Commons Light" panose="02000506030000020003" pitchFamily="50" charset="0"/>
              </a:rPr>
              <a:t>baicaleina</a:t>
            </a:r>
            <a:r>
              <a:rPr lang="es-ES" dirty="0" smtClean="0">
                <a:latin typeface="TT Commons Light" panose="02000506030000020003" pitchFamily="50" charset="0"/>
              </a:rPr>
              <a:t> disminuye el nivel de ROS intracelulares y protege a las células de las roturas de ADN causadas por las exposición UVB</a:t>
            </a:r>
          </a:p>
          <a:p>
            <a:pPr algn="just"/>
            <a:endParaRPr lang="es-ES" dirty="0">
              <a:latin typeface="TT Commons Light" panose="02000506030000020003" pitchFamily="50" charset="0"/>
            </a:endParaRPr>
          </a:p>
          <a:p>
            <a:pPr algn="just"/>
            <a:r>
              <a:rPr lang="es-ES" b="1" dirty="0" smtClean="0">
                <a:latin typeface="TT Commons Light" panose="02000506030000020003" pitchFamily="50" charset="0"/>
              </a:rPr>
              <a:t>REDUCE LOS MARCADORES DE LA SENESCENCIA</a:t>
            </a:r>
          </a:p>
          <a:p>
            <a:pPr algn="just"/>
            <a:r>
              <a:rPr lang="es-ES" dirty="0" smtClean="0">
                <a:latin typeface="TT Commons Light" panose="02000506030000020003" pitchFamily="50" charset="0"/>
              </a:rPr>
              <a:t>Los análisis in </a:t>
            </a:r>
            <a:r>
              <a:rPr lang="es-ES" dirty="0">
                <a:latin typeface="TT Commons Light" panose="02000506030000020003" pitchFamily="50" charset="0"/>
              </a:rPr>
              <a:t>vitro sobre cultivos de fibroblastos </a:t>
            </a:r>
            <a:r>
              <a:rPr lang="es-ES" dirty="0" smtClean="0">
                <a:latin typeface="TT Commons Light" panose="02000506030000020003" pitchFamily="50" charset="0"/>
              </a:rPr>
              <a:t>humanos tratados con </a:t>
            </a:r>
            <a:r>
              <a:rPr lang="es-ES" i="1" dirty="0" err="1" smtClean="0">
                <a:latin typeface="TT Commons Light" panose="02000506030000020003" pitchFamily="50" charset="0"/>
              </a:rPr>
              <a:t>Teloactive</a:t>
            </a:r>
            <a:r>
              <a:rPr lang="es-ES" dirty="0" smtClean="0">
                <a:latin typeface="TT Commons Light" panose="02000506030000020003" pitchFamily="50" charset="0"/>
              </a:rPr>
              <a:t> </a:t>
            </a:r>
            <a:r>
              <a:rPr lang="es-ES" dirty="0">
                <a:latin typeface="TT Commons Light" panose="02000506030000020003" pitchFamily="50" charset="0"/>
              </a:rPr>
              <a:t>muestran una clara </a:t>
            </a:r>
            <a:r>
              <a:rPr lang="es-ES" b="1" dirty="0">
                <a:latin typeface="TT Commons Light" panose="02000506030000020003" pitchFamily="50" charset="0"/>
              </a:rPr>
              <a:t>disminución </a:t>
            </a:r>
            <a:r>
              <a:rPr lang="es-ES" b="1" dirty="0" smtClean="0">
                <a:latin typeface="TT Commons Light" panose="02000506030000020003" pitchFamily="50" charset="0"/>
              </a:rPr>
              <a:t>de la actividad de SA-ß-</a:t>
            </a:r>
            <a:r>
              <a:rPr lang="es-ES" b="1" dirty="0" err="1" smtClean="0">
                <a:latin typeface="TT Commons Light" panose="02000506030000020003" pitchFamily="50" charset="0"/>
              </a:rPr>
              <a:t>galactosidasa</a:t>
            </a:r>
            <a:r>
              <a:rPr lang="es-ES" dirty="0" smtClean="0">
                <a:latin typeface="TT Commons Light" panose="02000506030000020003" pitchFamily="50" charset="0"/>
              </a:rPr>
              <a:t>, el </a:t>
            </a:r>
            <a:r>
              <a:rPr lang="es-ES" dirty="0">
                <a:latin typeface="TT Commons Light" panose="02000506030000020003" pitchFamily="50" charset="0"/>
              </a:rPr>
              <a:t>principal marcador de la senescencia </a:t>
            </a:r>
            <a:r>
              <a:rPr lang="es-ES" dirty="0" smtClean="0">
                <a:latin typeface="TT Commons Light" panose="02000506030000020003" pitchFamily="50" charset="0"/>
              </a:rPr>
              <a:t>celular. Además, se observa la reducción en la expresión de citoquinas </a:t>
            </a:r>
            <a:r>
              <a:rPr lang="es-ES" dirty="0" err="1" smtClean="0">
                <a:latin typeface="TT Commons Light" panose="02000506030000020003" pitchFamily="50" charset="0"/>
              </a:rPr>
              <a:t>proinflamatorias</a:t>
            </a:r>
            <a:r>
              <a:rPr lang="es-ES" dirty="0" smtClean="0">
                <a:latin typeface="TT Commons Light" panose="02000506030000020003" pitchFamily="50" charset="0"/>
              </a:rPr>
              <a:t>, </a:t>
            </a:r>
            <a:r>
              <a:rPr lang="es-ES" dirty="0" err="1" smtClean="0">
                <a:latin typeface="TT Commons Light" panose="02000506030000020003" pitchFamily="50" charset="0"/>
              </a:rPr>
              <a:t>metaloproteinasas</a:t>
            </a:r>
            <a:r>
              <a:rPr lang="es-ES" dirty="0" smtClean="0">
                <a:latin typeface="TT Commons Light" panose="02000506030000020003" pitchFamily="50" charset="0"/>
              </a:rPr>
              <a:t>, ROS mitocondriales y citoplasmáticos, entre otros, que revelan la condición de senectud de las células.</a:t>
            </a:r>
          </a:p>
          <a:p>
            <a:pPr algn="just"/>
            <a:endParaRPr lang="es-ES" dirty="0">
              <a:latin typeface="TT Commons Light" panose="02000506030000020003" pitchFamily="50" charset="0"/>
            </a:endParaRPr>
          </a:p>
          <a:p>
            <a:pPr algn="just"/>
            <a:r>
              <a:rPr lang="es-ES" dirty="0">
                <a:latin typeface="TT Commons Light" panose="02000506030000020003" pitchFamily="50" charset="0"/>
              </a:rPr>
              <a:t>Por tanto, la </a:t>
            </a:r>
            <a:r>
              <a:rPr lang="es-ES" dirty="0" err="1">
                <a:latin typeface="TT Commons Light" panose="02000506030000020003" pitchFamily="50" charset="0"/>
              </a:rPr>
              <a:t>Scutellaria</a:t>
            </a:r>
            <a:r>
              <a:rPr lang="es-ES" dirty="0">
                <a:latin typeface="TT Commons Light" panose="02000506030000020003" pitchFamily="50" charset="0"/>
              </a:rPr>
              <a:t> </a:t>
            </a:r>
            <a:r>
              <a:rPr lang="es-ES" dirty="0" err="1">
                <a:latin typeface="TT Commons Light" panose="02000506030000020003" pitchFamily="50" charset="0"/>
              </a:rPr>
              <a:t>baicalensis</a:t>
            </a:r>
            <a:r>
              <a:rPr lang="es-ES" dirty="0">
                <a:latin typeface="TT Commons Light" panose="02000506030000020003" pitchFamily="50" charset="0"/>
              </a:rPr>
              <a:t> puede </a:t>
            </a:r>
            <a:r>
              <a:rPr lang="es-ES" b="1" dirty="0">
                <a:latin typeface="TT Commons Light" panose="02000506030000020003" pitchFamily="50" charset="0"/>
              </a:rPr>
              <a:t>retrasar el envejecimiento de los fibroblastos</a:t>
            </a:r>
            <a:r>
              <a:rPr lang="es-ES" dirty="0">
                <a:latin typeface="TT Commons Light" panose="02000506030000020003" pitchFamily="50" charset="0"/>
              </a:rPr>
              <a:t>, aumentando su capacidad de replicación, y recuperar las características de las células jóvenes.</a:t>
            </a:r>
          </a:p>
          <a:p>
            <a:pPr algn="just"/>
            <a:endParaRPr lang="es-ES" dirty="0" smtClean="0">
              <a:latin typeface="TT Commons Light" panose="02000506030000020003" pitchFamily="50" charset="0"/>
            </a:endParaRPr>
          </a:p>
          <a:p>
            <a:endParaRPr lang="es-ES" sz="1333" b="1" dirty="0">
              <a:latin typeface="TT Commons Light" panose="02000506020000020004"/>
            </a:endParaRPr>
          </a:p>
        </p:txBody>
      </p:sp>
      <p:sp>
        <p:nvSpPr>
          <p:cNvPr id="12" name="Título 8"/>
          <p:cNvSpPr>
            <a:spLocks noGrp="1"/>
          </p:cNvSpPr>
          <p:nvPr>
            <p:ph type="title"/>
          </p:nvPr>
        </p:nvSpPr>
        <p:spPr>
          <a:xfrm>
            <a:off x="698500" y="398871"/>
            <a:ext cx="3347391" cy="424732"/>
          </a:xfrm>
        </p:spPr>
        <p:txBody>
          <a:bodyPr/>
          <a:lstStyle/>
          <a:p>
            <a:r>
              <a:rPr lang="es-ES" sz="2400" spc="300" dirty="0" smtClean="0"/>
              <a:t>SCUTELARIA BAICALENSIS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4062977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4221605"/>
          </a:xfrm>
          <a:prstGeom prst="rect">
            <a:avLst/>
          </a:prstGeom>
          <a:noFill/>
        </p:spPr>
        <p:txBody>
          <a:bodyPr wrap="square">
            <a:spAutoFit/>
          </a:bodyPr>
          <a:lstStyle/>
          <a:p>
            <a:pPr algn="just"/>
            <a:r>
              <a:rPr lang="es-ES" b="1" dirty="0" smtClean="0">
                <a:latin typeface="TT Commons Light" panose="02000506030000020003" pitchFamily="50" charset="0"/>
              </a:rPr>
              <a:t>ESCUDO CELULAR: CELLULAR SHIELD </a:t>
            </a:r>
            <a:endParaRPr lang="es-ES" b="1" dirty="0">
              <a:latin typeface="TT Commons Light" panose="02000506030000020003" pitchFamily="50" charset="0"/>
            </a:endParaRPr>
          </a:p>
          <a:p>
            <a:pPr algn="just"/>
            <a:endParaRPr lang="es-ES" b="1" dirty="0">
              <a:latin typeface="TT Commons Light" panose="02000506030000020003" pitchFamily="50" charset="0"/>
            </a:endParaRPr>
          </a:p>
          <a:p>
            <a:pPr algn="just"/>
            <a:r>
              <a:rPr lang="es-ES" dirty="0">
                <a:latin typeface="TT Commons Light" panose="02000506030000020003" pitchFamily="50" charset="0"/>
              </a:rPr>
              <a:t>Es el extracto concentrado de la planta </a:t>
            </a:r>
            <a:r>
              <a:rPr lang="es-ES" dirty="0" err="1">
                <a:latin typeface="TT Commons Light" panose="02000506030000020003" pitchFamily="50" charset="0"/>
              </a:rPr>
              <a:t>Eridictyon</a:t>
            </a:r>
            <a:r>
              <a:rPr lang="es-ES" dirty="0">
                <a:latin typeface="TT Commons Light" panose="02000506030000020003" pitchFamily="50" charset="0"/>
              </a:rPr>
              <a:t> </a:t>
            </a:r>
            <a:r>
              <a:rPr lang="es-ES" dirty="0" err="1">
                <a:latin typeface="TT Commons Light" panose="02000506030000020003" pitchFamily="50" charset="0"/>
              </a:rPr>
              <a:t>Californicum</a:t>
            </a:r>
            <a:r>
              <a:rPr lang="es-ES" dirty="0">
                <a:latin typeface="TT Commons Light" panose="02000506030000020003" pitchFamily="50" charset="0"/>
              </a:rPr>
              <a:t> (Hierba Santa). Sus hojas perennes están </a:t>
            </a:r>
            <a:r>
              <a:rPr lang="es-ES" dirty="0" smtClean="0">
                <a:latin typeface="TT Commons Light" panose="02000506030000020003" pitchFamily="50" charset="0"/>
              </a:rPr>
              <a:t>cubiertas </a:t>
            </a:r>
            <a:r>
              <a:rPr lang="es-ES" dirty="0">
                <a:latin typeface="TT Commons Light" panose="02000506030000020003" pitchFamily="50" charset="0"/>
              </a:rPr>
              <a:t>con una resina que protege a la planta contra el sol, gracias a su contenido rico en flavonoides, que se compone principalmente de </a:t>
            </a:r>
            <a:r>
              <a:rPr lang="es-ES" dirty="0" err="1">
                <a:latin typeface="TT Commons Light" panose="02000506030000020003" pitchFamily="50" charset="0"/>
              </a:rPr>
              <a:t>homoeriodictiol</a:t>
            </a:r>
            <a:r>
              <a:rPr lang="es-ES" dirty="0">
                <a:latin typeface="TT Commons Light" panose="02000506030000020003" pitchFamily="50" charset="0"/>
              </a:rPr>
              <a:t> y </a:t>
            </a:r>
            <a:r>
              <a:rPr lang="es-ES" dirty="0" err="1" smtClean="0">
                <a:latin typeface="TT Commons Light" panose="02000506030000020003" pitchFamily="50" charset="0"/>
              </a:rPr>
              <a:t>eriodictiol</a:t>
            </a:r>
            <a:r>
              <a:rPr lang="es-ES" dirty="0" smtClean="0">
                <a:latin typeface="TT Commons Light" panose="02000506030000020003" pitchFamily="50" charset="0"/>
              </a:rPr>
              <a:t>.</a:t>
            </a:r>
            <a:endParaRPr lang="es-ES" dirty="0">
              <a:latin typeface="TT Commons Light" panose="02000506030000020003" pitchFamily="50" charset="0"/>
            </a:endParaRPr>
          </a:p>
          <a:p>
            <a:pPr algn="just"/>
            <a:endParaRPr lang="es-ES" dirty="0" smtClean="0">
              <a:latin typeface="TT Commons Light" panose="02000506030000020003" pitchFamily="50" charset="0"/>
            </a:endParaRPr>
          </a:p>
          <a:p>
            <a:pPr algn="just"/>
            <a:r>
              <a:rPr lang="es-ES" dirty="0" smtClean="0">
                <a:latin typeface="TT Commons Light" panose="02000506030000020003" pitchFamily="50" charset="0"/>
              </a:rPr>
              <a:t>El extracto de esta planta se considera </a:t>
            </a:r>
            <a:r>
              <a:rPr lang="es-ES" b="1" dirty="0" smtClean="0">
                <a:latin typeface="TT Commons Light" panose="02000506030000020003" pitchFamily="50" charset="0"/>
              </a:rPr>
              <a:t>protector </a:t>
            </a:r>
            <a:r>
              <a:rPr lang="es-ES" b="1" dirty="0">
                <a:latin typeface="TT Commons Light" panose="02000506030000020003" pitchFamily="50" charset="0"/>
              </a:rPr>
              <a:t>y reparador del ADN</a:t>
            </a:r>
            <a:r>
              <a:rPr lang="es-ES" dirty="0">
                <a:latin typeface="TT Commons Light" panose="02000506030000020003" pitchFamily="50" charset="0"/>
              </a:rPr>
              <a:t>, mejorando el funcionamiento de la célula al recibir en perfecto estado la herencia transmitida en la división celular. De esta manera, prolonga el correcto funcionamiento de las células de la piel</a:t>
            </a:r>
            <a:r>
              <a:rPr lang="es-ES" dirty="0" smtClean="0">
                <a:latin typeface="TT Commons Light" panose="02000506030000020003" pitchFamily="50" charset="0"/>
              </a:rPr>
              <a:t>.</a:t>
            </a:r>
          </a:p>
          <a:p>
            <a:pPr algn="just"/>
            <a:endParaRPr lang="es-ES" b="1" dirty="0">
              <a:latin typeface="TT Commons Light" panose="02000506030000020003" pitchFamily="50" charset="0"/>
            </a:endParaRPr>
          </a:p>
          <a:p>
            <a:pPr algn="just"/>
            <a:r>
              <a:rPr lang="es-ES" dirty="0">
                <a:latin typeface="TT Commons Light" panose="02000506030000020003" pitchFamily="50" charset="0"/>
              </a:rPr>
              <a:t>El ADN juega un rol fundamental en el funcionamiento y renovación celular y es por lo tanto esencial para una piel saludable. Cuando se daña, la </a:t>
            </a:r>
            <a:r>
              <a:rPr lang="es-ES" b="1" dirty="0">
                <a:latin typeface="TT Commons Light" panose="02000506030000020003" pitchFamily="50" charset="0"/>
              </a:rPr>
              <a:t>proteína p53</a:t>
            </a:r>
            <a:r>
              <a:rPr lang="es-ES" dirty="0">
                <a:latin typeface="TT Commons Light" panose="02000506030000020003" pitchFamily="50" charset="0"/>
              </a:rPr>
              <a:t>, descrita como el </a:t>
            </a:r>
            <a:r>
              <a:rPr lang="es-ES" b="1" dirty="0">
                <a:latin typeface="TT Commons Light" panose="02000506030000020003" pitchFamily="50" charset="0"/>
              </a:rPr>
              <a:t>guardián del genoma</a:t>
            </a:r>
            <a:r>
              <a:rPr lang="es-ES" dirty="0">
                <a:latin typeface="TT Commons Light" panose="02000506030000020003" pitchFamily="50" charset="0"/>
              </a:rPr>
              <a:t>, se activa y su rápida acción </a:t>
            </a:r>
            <a:r>
              <a:rPr lang="es-ES" b="1" dirty="0" smtClean="0">
                <a:latin typeface="TT Commons Light" panose="02000506030000020003" pitchFamily="50" charset="0"/>
              </a:rPr>
              <a:t>repara el daño del ADN</a:t>
            </a:r>
            <a:r>
              <a:rPr lang="es-ES" dirty="0" smtClean="0">
                <a:latin typeface="TT Commons Light" panose="02000506030000020003" pitchFamily="50" charset="0"/>
              </a:rPr>
              <a:t>. </a:t>
            </a:r>
            <a:r>
              <a:rPr lang="es-ES" dirty="0">
                <a:latin typeface="TT Commons Light" panose="02000506030000020003" pitchFamily="50" charset="0"/>
              </a:rPr>
              <a:t>La célula se vuelve viable una vez más y rejuvenece la piel desde adentro al proveer la energía necesaria para su regeneración</a:t>
            </a:r>
            <a:r>
              <a:rPr lang="es-ES" dirty="0" smtClean="0">
                <a:latin typeface="TT Commons Light" panose="02000506030000020003" pitchFamily="50" charset="0"/>
              </a:rPr>
              <a:t>.</a:t>
            </a:r>
          </a:p>
          <a:p>
            <a:pPr algn="just"/>
            <a:endParaRPr lang="en-US" dirty="0">
              <a:latin typeface="TT Commons Light" panose="02000506030000020003" pitchFamily="50" charset="0"/>
            </a:endParaRPr>
          </a:p>
          <a:p>
            <a:pPr algn="just"/>
            <a:r>
              <a:rPr lang="es-ES" dirty="0" smtClean="0">
                <a:latin typeface="TT Commons Light" panose="02000506030000020003" pitchFamily="50" charset="0"/>
              </a:rPr>
              <a:t>Estudios </a:t>
            </a:r>
            <a:r>
              <a:rPr lang="es-ES" dirty="0">
                <a:latin typeface="TT Commons Light" panose="02000506030000020003" pitchFamily="50" charset="0"/>
              </a:rPr>
              <a:t>demuestran que el </a:t>
            </a:r>
            <a:r>
              <a:rPr lang="es-ES" b="1" dirty="0">
                <a:latin typeface="TT Commons Light" panose="02000506030000020003" pitchFamily="50" charset="0"/>
              </a:rPr>
              <a:t>extracto de Hierba Santa </a:t>
            </a:r>
            <a:r>
              <a:rPr lang="es-ES" dirty="0">
                <a:latin typeface="TT Commons Light" panose="02000506030000020003" pitchFamily="50" charset="0"/>
              </a:rPr>
              <a:t>protege y fortalece los mecanismos naturales que reparan el ADN en las células expuestas a estrés ultravioleta, mediante la </a:t>
            </a:r>
            <a:r>
              <a:rPr lang="es-ES" b="1" dirty="0">
                <a:latin typeface="TT Commons Light" panose="02000506030000020003" pitchFamily="50" charset="0"/>
              </a:rPr>
              <a:t>activación de la proteína p53.</a:t>
            </a:r>
            <a:endParaRPr lang="en-US" b="1" dirty="0">
              <a:latin typeface="TT Commons Light" panose="02000506030000020003" pitchFamily="50" charset="0"/>
            </a:endParaRPr>
          </a:p>
          <a:p>
            <a:pPr algn="just"/>
            <a:endParaRPr lang="es-ES" sz="1333" b="1" dirty="0">
              <a:latin typeface="TT Commons Light" panose="02000506030000020003" pitchFamily="50" charset="0"/>
            </a:endParaRPr>
          </a:p>
        </p:txBody>
      </p:sp>
      <p:sp>
        <p:nvSpPr>
          <p:cNvPr id="12" name="Título 8"/>
          <p:cNvSpPr>
            <a:spLocks noGrp="1"/>
          </p:cNvSpPr>
          <p:nvPr>
            <p:ph type="title"/>
          </p:nvPr>
        </p:nvSpPr>
        <p:spPr>
          <a:xfrm>
            <a:off x="698500" y="398871"/>
            <a:ext cx="6936066" cy="424732"/>
          </a:xfrm>
        </p:spPr>
        <p:txBody>
          <a:bodyPr/>
          <a:lstStyle/>
          <a:p>
            <a:r>
              <a:rPr lang="es-ES" sz="2400" spc="300" dirty="0" smtClean="0"/>
              <a:t>ACCIÓN SOBRE LAS CELULAS: EXTRACTO HIERBA SANTA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982175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334116" y="5105922"/>
            <a:ext cx="100353" cy="461537"/>
          </a:xfrm>
          <a:prstGeom prst="rect">
            <a:avLst/>
          </a:prstGeom>
        </p:spPr>
        <p:txBody>
          <a:bodyPr vert="horz" wrap="square" lIns="0" tIns="0" rIns="0" bIns="0" rtlCol="0">
            <a:spAutoFit/>
          </a:bodyPr>
          <a:lstStyle/>
          <a:p>
            <a:pPr marL="21505">
              <a:lnSpc>
                <a:spcPts val="898"/>
              </a:lnSpc>
            </a:pPr>
            <a:fld id="{81D60167-4931-47E6-BA6A-407CBD079E47}" type="slidenum">
              <a:rPr sz="875" spc="6" dirty="0">
                <a:solidFill>
                  <a:srgbClr val="888888"/>
                </a:solidFill>
                <a:latin typeface="Carlito"/>
                <a:cs typeface="Carlito"/>
              </a:rPr>
              <a:pPr marL="21505">
                <a:lnSpc>
                  <a:spcPts val="898"/>
                </a:lnSpc>
              </a:pPr>
              <a:t>2</a:t>
            </a:fld>
            <a:endParaRPr sz="875">
              <a:latin typeface="Carlito"/>
              <a:cs typeface="Carlito"/>
            </a:endParaRPr>
          </a:p>
        </p:txBody>
      </p:sp>
      <p:sp>
        <p:nvSpPr>
          <p:cNvPr id="6" name="object 6"/>
          <p:cNvSpPr txBox="1"/>
          <p:nvPr/>
        </p:nvSpPr>
        <p:spPr>
          <a:xfrm>
            <a:off x="807104" y="1247097"/>
            <a:ext cx="3256461" cy="2518448"/>
          </a:xfrm>
          <a:prstGeom prst="rect">
            <a:avLst/>
          </a:prstGeom>
        </p:spPr>
        <p:txBody>
          <a:bodyPr vert="horz" wrap="square" lIns="0" tIns="131892" rIns="0" bIns="0" rtlCol="0">
            <a:spAutoFit/>
          </a:bodyPr>
          <a:lstStyle/>
          <a:p>
            <a:pPr marL="200712" indent="-193902">
              <a:spcBef>
                <a:spcPts val="1039"/>
              </a:spcBef>
              <a:buAutoNum type="arabicPeriod"/>
              <a:tabLst>
                <a:tab pos="201070" algn="l"/>
              </a:tabLst>
            </a:pPr>
            <a:r>
              <a:rPr lang="es-ES" dirty="0" smtClean="0">
                <a:latin typeface="Bebas Neue Regular" panose="00000500000000000000" pitchFamily="50" charset="0"/>
                <a:cs typeface="Carlito"/>
              </a:rPr>
              <a:t>PRESENTACIÓN LÍNEA EXCELLENCE</a:t>
            </a:r>
            <a:endParaRPr lang="es-ES" dirty="0">
              <a:latin typeface="Bebas Neue Regular" panose="00000500000000000000" pitchFamily="50" charset="0"/>
              <a:cs typeface="Carlito"/>
            </a:endParaRPr>
          </a:p>
          <a:p>
            <a:pPr marL="200712" indent="-193902">
              <a:spcBef>
                <a:spcPts val="1039"/>
              </a:spcBef>
              <a:buAutoNum type="arabicPeriod"/>
              <a:tabLst>
                <a:tab pos="201070" algn="l"/>
              </a:tabLst>
            </a:pPr>
            <a:r>
              <a:rPr lang="es-ES" dirty="0" smtClean="0">
                <a:latin typeface="Bebas Neue Regular" panose="00000500000000000000" pitchFamily="50" charset="0"/>
                <a:cs typeface="Carlito"/>
              </a:rPr>
              <a:t>MECANISMO DE ACCIÓN</a:t>
            </a:r>
            <a:endParaRPr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SENESCENCIA CELULAR</a:t>
            </a:r>
            <a:endParaRPr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INGREDIENTES</a:t>
            </a:r>
            <a:endParaRPr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PRODUCTOS</a:t>
            </a: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PROTOCOLO DE USO</a:t>
            </a:r>
            <a:endParaRPr lang="es-ES"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PROGRAMA PROFESIONAL</a:t>
            </a:r>
            <a:endParaRPr lang="es-ES" dirty="0">
              <a:latin typeface="Bebas Neue Regular" panose="00000500000000000000" pitchFamily="50" charset="0"/>
              <a:cs typeface="Carlito"/>
            </a:endParaRPr>
          </a:p>
        </p:txBody>
      </p:sp>
      <p:sp>
        <p:nvSpPr>
          <p:cNvPr id="10" name="Título 8"/>
          <p:cNvSpPr>
            <a:spLocks noGrp="1"/>
          </p:cNvSpPr>
          <p:nvPr>
            <p:ph type="title"/>
          </p:nvPr>
        </p:nvSpPr>
        <p:spPr>
          <a:xfrm>
            <a:off x="699718" y="444913"/>
            <a:ext cx="802882" cy="332307"/>
          </a:xfrm>
        </p:spPr>
        <p:txBody>
          <a:bodyPr/>
          <a:lstStyle/>
          <a:p>
            <a:r>
              <a:rPr lang="es-ES" sz="2399" spc="300" dirty="0">
                <a:latin typeface="Bebas Neue Regular" panose="00000500000000000000" pitchFamily="50" charset="0"/>
              </a:rPr>
              <a:t>índice</a:t>
            </a:r>
          </a:p>
        </p:txBody>
      </p:sp>
    </p:spTree>
    <p:extLst>
      <p:ext uri="{BB962C8B-B14F-4D97-AF65-F5344CB8AC3E}">
        <p14:creationId xmlns:p14="http://schemas.microsoft.com/office/powerpoint/2010/main" val="3712632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6" y="1182635"/>
            <a:ext cx="3932116" cy="4247317"/>
          </a:xfrm>
          <a:prstGeom prst="rect">
            <a:avLst/>
          </a:prstGeom>
          <a:noFill/>
        </p:spPr>
        <p:txBody>
          <a:bodyPr wrap="square">
            <a:spAutoFit/>
          </a:bodyPr>
          <a:lstStyle/>
          <a:p>
            <a:pPr algn="just"/>
            <a:r>
              <a:rPr lang="es-ES" b="1" dirty="0" smtClean="0">
                <a:latin typeface="TT Commons Light" panose="02000506030000020003" pitchFamily="50" charset="0"/>
              </a:rPr>
              <a:t>ESCUDO CELULAR: CELLULAR SHIELD</a:t>
            </a:r>
          </a:p>
          <a:p>
            <a:pPr algn="just"/>
            <a:endParaRPr lang="es-ES" b="1" dirty="0">
              <a:latin typeface="TT Commons Light" panose="02000506030000020003" pitchFamily="50" charset="0"/>
            </a:endParaRPr>
          </a:p>
          <a:p>
            <a:pPr algn="just"/>
            <a:r>
              <a:rPr lang="es-ES" dirty="0">
                <a:latin typeface="TT Commons Light" panose="02000506030000020003" pitchFamily="50" charset="0"/>
              </a:rPr>
              <a:t>Después de la exposición solar, aumenta el nivel de fragmentación del ADN en las células </a:t>
            </a:r>
            <a:r>
              <a:rPr lang="es-ES" dirty="0" smtClean="0">
                <a:latin typeface="TT Commons Light" panose="02000506030000020003" pitchFamily="50" charset="0"/>
              </a:rPr>
              <a:t>ocasionado por el </a:t>
            </a:r>
            <a:r>
              <a:rPr lang="es-ES" dirty="0">
                <a:latin typeface="TT Commons Light" panose="02000506030000020003" pitchFamily="50" charset="0"/>
              </a:rPr>
              <a:t>estrés oxidativo.</a:t>
            </a:r>
            <a:endParaRPr lang="es-ES" b="1" dirty="0">
              <a:latin typeface="TT Commons Light" panose="02000506030000020003" pitchFamily="50" charset="0"/>
            </a:endParaRPr>
          </a:p>
          <a:p>
            <a:pPr algn="just"/>
            <a:endParaRPr lang="es-ES" dirty="0">
              <a:latin typeface="TT Commons Light" panose="02000506030000020003" pitchFamily="50" charset="0"/>
            </a:endParaRPr>
          </a:p>
          <a:p>
            <a:pPr algn="just"/>
            <a:r>
              <a:rPr lang="es-ES" dirty="0" smtClean="0">
                <a:latin typeface="TT Commons Light" panose="02000506030000020003" pitchFamily="50" charset="0"/>
              </a:rPr>
              <a:t>En este estudio, </a:t>
            </a:r>
            <a:r>
              <a:rPr lang="es-ES" b="1" dirty="0" smtClean="0">
                <a:latin typeface="TT Commons Light" panose="02000506030000020003" pitchFamily="50" charset="0"/>
              </a:rPr>
              <a:t>se reduce </a:t>
            </a:r>
            <a:r>
              <a:rPr lang="es-ES" b="1" dirty="0">
                <a:latin typeface="TT Commons Light" panose="02000506030000020003" pitchFamily="50" charset="0"/>
              </a:rPr>
              <a:t>la fragmentación de ADN</a:t>
            </a:r>
            <a:r>
              <a:rPr lang="es-ES" dirty="0">
                <a:latin typeface="TT Commons Light" panose="02000506030000020003" pitchFamily="50" charset="0"/>
              </a:rPr>
              <a:t> en </a:t>
            </a:r>
            <a:r>
              <a:rPr lang="es-ES" dirty="0" smtClean="0">
                <a:latin typeface="TT Commons Light" panose="02000506030000020003" pitchFamily="50" charset="0"/>
              </a:rPr>
              <a:t>las células tratadas con extracto de Hierba Santa.</a:t>
            </a:r>
          </a:p>
          <a:p>
            <a:pPr algn="just"/>
            <a:endParaRPr lang="es-ES" dirty="0">
              <a:latin typeface="TT Commons Light" panose="02000506030000020003" pitchFamily="50" charset="0"/>
            </a:endParaRPr>
          </a:p>
          <a:p>
            <a:pPr algn="just"/>
            <a:r>
              <a:rPr lang="es-ES" dirty="0" smtClean="0">
                <a:latin typeface="TT Commons Light" panose="02000506030000020003" pitchFamily="50" charset="0"/>
              </a:rPr>
              <a:t>En </a:t>
            </a:r>
            <a:r>
              <a:rPr lang="es-ES" dirty="0">
                <a:latin typeface="TT Commons Light" panose="02000506030000020003" pitchFamily="50" charset="0"/>
              </a:rPr>
              <a:t>las mismas condiciones experimentales, </a:t>
            </a:r>
            <a:r>
              <a:rPr lang="es-ES" dirty="0" err="1" smtClean="0">
                <a:latin typeface="TT Commons Light" panose="02000506030000020003" pitchFamily="50" charset="0"/>
              </a:rPr>
              <a:t>Cellular</a:t>
            </a:r>
            <a:r>
              <a:rPr lang="es-ES" dirty="0" smtClean="0">
                <a:latin typeface="TT Commons Light" panose="02000506030000020003" pitchFamily="50" charset="0"/>
              </a:rPr>
              <a:t> </a:t>
            </a:r>
            <a:r>
              <a:rPr lang="es-ES" dirty="0" err="1" smtClean="0">
                <a:latin typeface="TT Commons Light" panose="02000506030000020003" pitchFamily="50" charset="0"/>
              </a:rPr>
              <a:t>Shield</a:t>
            </a:r>
            <a:r>
              <a:rPr lang="es-ES" dirty="0" smtClean="0">
                <a:latin typeface="TT Commons Light" panose="02000506030000020003" pitchFamily="50" charset="0"/>
              </a:rPr>
              <a:t> (extracto de Hierba Santa) reduce </a:t>
            </a:r>
            <a:r>
              <a:rPr lang="es-ES" dirty="0">
                <a:latin typeface="TT Commons Light" panose="02000506030000020003" pitchFamily="50" charset="0"/>
              </a:rPr>
              <a:t>el nivel de estrés observado en los </a:t>
            </a:r>
            <a:r>
              <a:rPr lang="es-ES" dirty="0" err="1">
                <a:latin typeface="TT Commons Light" panose="02000506030000020003" pitchFamily="50" charset="0"/>
              </a:rPr>
              <a:t>keratinocitos</a:t>
            </a:r>
            <a:r>
              <a:rPr lang="es-ES" dirty="0" smtClean="0">
                <a:latin typeface="TT Commons Light" panose="02000506030000020003" pitchFamily="50" charset="0"/>
              </a:rPr>
              <a:t>.</a:t>
            </a:r>
          </a:p>
          <a:p>
            <a:pPr algn="just"/>
            <a:endParaRPr lang="es-ES" dirty="0">
              <a:latin typeface="TT Commons Light" panose="02000506030000020003" pitchFamily="50" charset="0"/>
            </a:endParaRPr>
          </a:p>
          <a:p>
            <a:pPr algn="just"/>
            <a:r>
              <a:rPr lang="es-ES" dirty="0" smtClean="0">
                <a:latin typeface="TT Commons Light" panose="02000506030000020003" pitchFamily="50" charset="0"/>
              </a:rPr>
              <a:t>Este </a:t>
            </a:r>
            <a:r>
              <a:rPr lang="es-ES" dirty="0">
                <a:latin typeface="TT Commons Light" panose="02000506030000020003" pitchFamily="50" charset="0"/>
              </a:rPr>
              <a:t>efecto es </a:t>
            </a:r>
            <a:r>
              <a:rPr lang="es-ES" dirty="0" smtClean="0">
                <a:latin typeface="TT Commons Light" panose="02000506030000020003" pitchFamily="50" charset="0"/>
              </a:rPr>
              <a:t>demostrado </a:t>
            </a:r>
            <a:r>
              <a:rPr lang="es-ES" dirty="0">
                <a:latin typeface="TT Commons Light" panose="02000506030000020003" pitchFamily="50" charset="0"/>
              </a:rPr>
              <a:t>a través de observación microscópica de los </a:t>
            </a:r>
            <a:r>
              <a:rPr lang="es-ES" b="1" dirty="0">
                <a:latin typeface="TT Commons Light" panose="02000506030000020003" pitchFamily="50" charset="0"/>
              </a:rPr>
              <a:t>niveles activados por la proteína </a:t>
            </a:r>
            <a:r>
              <a:rPr lang="es-ES" b="1" dirty="0" smtClean="0">
                <a:latin typeface="TT Commons Light" panose="02000506030000020003" pitchFamily="50" charset="0"/>
              </a:rPr>
              <a:t>p53.</a:t>
            </a:r>
          </a:p>
          <a:p>
            <a:pPr algn="just"/>
            <a:endParaRPr lang="es-ES" b="1" dirty="0">
              <a:latin typeface="TT Commons Light" panose="02000506030000020003" pitchFamily="50" charset="0"/>
            </a:endParaRPr>
          </a:p>
        </p:txBody>
      </p:sp>
      <p:sp>
        <p:nvSpPr>
          <p:cNvPr id="12" name="Título 8"/>
          <p:cNvSpPr>
            <a:spLocks noGrp="1"/>
          </p:cNvSpPr>
          <p:nvPr>
            <p:ph type="title"/>
          </p:nvPr>
        </p:nvSpPr>
        <p:spPr>
          <a:xfrm>
            <a:off x="698500" y="398871"/>
            <a:ext cx="6936066" cy="424732"/>
          </a:xfrm>
        </p:spPr>
        <p:txBody>
          <a:bodyPr/>
          <a:lstStyle/>
          <a:p>
            <a:r>
              <a:rPr lang="es-ES" sz="2400" spc="300" dirty="0" smtClean="0"/>
              <a:t>ACCIÓN SOBRE LAS CELULAS: EXTRACTO HIERBA SANTA</a:t>
            </a:r>
            <a:endParaRPr lang="es-ES" sz="2400" spc="300" dirty="0">
              <a:latin typeface="Bebas Neue Regular" panose="00000500000000000000" pitchFamily="50" charset="0"/>
            </a:endParaRPr>
          </a:p>
        </p:txBody>
      </p:sp>
      <p:pic>
        <p:nvPicPr>
          <p:cNvPr id="2" name="Imagen 1"/>
          <p:cNvPicPr>
            <a:picLocks noChangeAspect="1"/>
          </p:cNvPicPr>
          <p:nvPr/>
        </p:nvPicPr>
        <p:blipFill>
          <a:blip r:embed="rId3"/>
          <a:stretch>
            <a:fillRect/>
          </a:stretch>
        </p:blipFill>
        <p:spPr>
          <a:xfrm>
            <a:off x="5181217" y="1575389"/>
            <a:ext cx="3543300" cy="2047875"/>
          </a:xfrm>
          <a:prstGeom prst="rect">
            <a:avLst/>
          </a:prstGeom>
        </p:spPr>
      </p:pic>
      <p:sp>
        <p:nvSpPr>
          <p:cNvPr id="5" name="Rectángulo 4"/>
          <p:cNvSpPr/>
          <p:nvPr/>
        </p:nvSpPr>
        <p:spPr>
          <a:xfrm>
            <a:off x="5181217" y="3912341"/>
            <a:ext cx="3993602" cy="323165"/>
          </a:xfrm>
          <a:prstGeom prst="rect">
            <a:avLst/>
          </a:prstGeom>
        </p:spPr>
        <p:txBody>
          <a:bodyPr wrap="square">
            <a:spAutoFit/>
          </a:bodyPr>
          <a:lstStyle/>
          <a:p>
            <a:r>
              <a:rPr lang="es-ES" b="1" dirty="0" smtClean="0">
                <a:latin typeface="TT Commons Light" panose="02000506030000020003" pitchFamily="50" charset="0"/>
              </a:rPr>
              <a:t>Efecto Protector y reparador de </a:t>
            </a:r>
            <a:r>
              <a:rPr lang="es-ES" b="1" dirty="0" err="1" smtClean="0">
                <a:latin typeface="TT Commons Light" panose="02000506030000020003" pitchFamily="50" charset="0"/>
              </a:rPr>
              <a:t>Cellular</a:t>
            </a:r>
            <a:r>
              <a:rPr lang="es-ES" b="1" dirty="0" smtClean="0">
                <a:latin typeface="TT Commons Light" panose="02000506030000020003" pitchFamily="50" charset="0"/>
              </a:rPr>
              <a:t> </a:t>
            </a:r>
            <a:r>
              <a:rPr lang="es-ES" b="1" dirty="0" err="1" smtClean="0">
                <a:latin typeface="TT Commons Light" panose="02000506030000020003" pitchFamily="50" charset="0"/>
              </a:rPr>
              <a:t>Shield</a:t>
            </a:r>
            <a:endParaRPr lang="en-US" b="1" dirty="0">
              <a:latin typeface="TT Commons Light" panose="02000506030000020003" pitchFamily="50" charset="0"/>
            </a:endParaRPr>
          </a:p>
        </p:txBody>
      </p:sp>
    </p:spTree>
    <p:extLst>
      <p:ext uri="{BB962C8B-B14F-4D97-AF65-F5344CB8AC3E}">
        <p14:creationId xmlns:p14="http://schemas.microsoft.com/office/powerpoint/2010/main" val="521309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4016484"/>
          </a:xfrm>
          <a:prstGeom prst="rect">
            <a:avLst/>
          </a:prstGeom>
          <a:noFill/>
        </p:spPr>
        <p:txBody>
          <a:bodyPr wrap="square">
            <a:spAutoFit/>
          </a:bodyPr>
          <a:lstStyle/>
          <a:p>
            <a:pPr algn="just"/>
            <a:r>
              <a:rPr lang="es-ES" b="1" dirty="0">
                <a:latin typeface="TT Commons Light" panose="02000506030000020003" pitchFamily="50" charset="0"/>
              </a:rPr>
              <a:t>ÁCIDO HIALURÓNICO DE BAJO PESO MOLECULAR</a:t>
            </a:r>
            <a:r>
              <a:rPr lang="es-ES" dirty="0">
                <a:latin typeface="TT Commons Light" panose="02000506030000020003" pitchFamily="50" charset="0"/>
              </a:rPr>
              <a:t>: Es un polisacárido del tipo de los </a:t>
            </a:r>
            <a:r>
              <a:rPr lang="es-ES" dirty="0" err="1">
                <a:latin typeface="TT Commons Light" panose="02000506030000020003" pitchFamily="50" charset="0"/>
              </a:rPr>
              <a:t>Glucosaminoglucanos</a:t>
            </a:r>
            <a:r>
              <a:rPr lang="es-ES" dirty="0">
                <a:latin typeface="TT Commons Light" panose="02000506030000020003" pitchFamily="50" charset="0"/>
              </a:rPr>
              <a:t>, sintetizado por los fibroblastos. Su función es contribuir al mantenimiento hídrico y estructura de la piel. Es un componente fundamental en la piel. El aporte de Ácido Hialurónico por vía tópica mejora la hidratación, elasticidad y volumen de la piel. Aumenta la firmeza de la piel, estimulando la síntesis de Colágeno I.</a:t>
            </a:r>
            <a:endParaRPr lang="en-US" dirty="0">
              <a:latin typeface="TT Commons Light" panose="02000506030000020003" pitchFamily="50" charset="0"/>
            </a:endParaRPr>
          </a:p>
          <a:p>
            <a:pPr algn="just"/>
            <a:endParaRPr lang="es-ES" b="1" dirty="0" smtClean="0">
              <a:latin typeface="TT Commons Light" panose="02000506030000020003" pitchFamily="50" charset="0"/>
            </a:endParaRPr>
          </a:p>
          <a:p>
            <a:pPr algn="just"/>
            <a:r>
              <a:rPr lang="es-ES" b="1" dirty="0" smtClean="0">
                <a:latin typeface="TT Commons Light" panose="02000506030000020003" pitchFamily="50" charset="0"/>
              </a:rPr>
              <a:t>GLICOPÉPTIDOS </a:t>
            </a:r>
            <a:r>
              <a:rPr lang="es-ES" b="1" dirty="0">
                <a:latin typeface="TT Commons Light" panose="02000506030000020003" pitchFamily="50" charset="0"/>
              </a:rPr>
              <a:t>DE </a:t>
            </a:r>
            <a:r>
              <a:rPr lang="es-ES" b="1" dirty="0" smtClean="0">
                <a:latin typeface="TT Commons Light" panose="02000506030000020003" pitchFamily="50" charset="0"/>
              </a:rPr>
              <a:t>SOJA</a:t>
            </a:r>
            <a:r>
              <a:rPr lang="es-ES" dirty="0" smtClean="0">
                <a:latin typeface="TT Commons Light" panose="02000506030000020003" pitchFamily="50" charset="0"/>
              </a:rPr>
              <a:t>: Activadores </a:t>
            </a:r>
            <a:r>
              <a:rPr lang="es-ES" dirty="0">
                <a:latin typeface="TT Commons Light" panose="02000506030000020003" pitchFamily="50" charset="0"/>
              </a:rPr>
              <a:t>de la síntesis de Colágeno I de alta pureza, que actúan aumentando la concentración del mismo, recuperando la tersura y la firmeza de una piel </a:t>
            </a:r>
            <a:r>
              <a:rPr lang="es-ES" dirty="0" smtClean="0">
                <a:latin typeface="TT Commons Light" panose="02000506030000020003" pitchFamily="50" charset="0"/>
              </a:rPr>
              <a:t>joven</a:t>
            </a:r>
          </a:p>
          <a:p>
            <a:pPr algn="just"/>
            <a:endParaRPr lang="en-US" dirty="0">
              <a:latin typeface="TT Commons Light" panose="02000506030000020003" pitchFamily="50" charset="0"/>
            </a:endParaRPr>
          </a:p>
          <a:p>
            <a:pPr algn="just"/>
            <a:r>
              <a:rPr lang="es-ES" b="1" dirty="0">
                <a:latin typeface="TT Commons Light" panose="02000506030000020003" pitchFamily="50" charset="0"/>
              </a:rPr>
              <a:t>COLÁGENO NATIVO </a:t>
            </a:r>
            <a:r>
              <a:rPr lang="es-ES" b="1" dirty="0" smtClean="0">
                <a:latin typeface="TT Commons Light" panose="02000506030000020003" pitchFamily="50" charset="0"/>
              </a:rPr>
              <a:t>SOLUBLE</a:t>
            </a:r>
            <a:r>
              <a:rPr lang="es-ES" dirty="0" smtClean="0">
                <a:latin typeface="TT Commons Light" panose="02000506030000020003" pitchFamily="50" charset="0"/>
              </a:rPr>
              <a:t>: El </a:t>
            </a:r>
            <a:r>
              <a:rPr lang="es-ES" dirty="0">
                <a:latin typeface="TT Commons Light" panose="02000506030000020003" pitchFamily="50" charset="0"/>
              </a:rPr>
              <a:t>colágeno es la proteína mayoritaria y más importante en el tejido conectivo de la piel. Contrarresta la </a:t>
            </a:r>
            <a:r>
              <a:rPr lang="es-ES" dirty="0" err="1">
                <a:latin typeface="TT Commons Light" panose="02000506030000020003" pitchFamily="50" charset="0"/>
              </a:rPr>
              <a:t>reticulación</a:t>
            </a:r>
            <a:r>
              <a:rPr lang="es-ES" dirty="0">
                <a:latin typeface="TT Commons Light" panose="02000506030000020003" pitchFamily="50" charset="0"/>
              </a:rPr>
              <a:t> progresiva del colágeno que se produce con la edad, aumentando la firmeza y contenido en agua de la piel</a:t>
            </a:r>
            <a:r>
              <a:rPr lang="es-ES" dirty="0" smtClean="0">
                <a:latin typeface="TT Commons Light" panose="02000506030000020003" pitchFamily="50" charset="0"/>
              </a:rPr>
              <a:t>.</a:t>
            </a:r>
          </a:p>
          <a:p>
            <a:pPr algn="just"/>
            <a:endParaRPr lang="en-US" dirty="0">
              <a:latin typeface="TT Commons Light" panose="02000506030000020003" pitchFamily="50" charset="0"/>
            </a:endParaRPr>
          </a:p>
          <a:p>
            <a:pPr algn="just"/>
            <a:r>
              <a:rPr lang="es-ES" b="1" dirty="0">
                <a:latin typeface="TT Commons Light" panose="02000506030000020003" pitchFamily="50" charset="0"/>
              </a:rPr>
              <a:t>ELASTINA </a:t>
            </a:r>
            <a:r>
              <a:rPr lang="es-ES" b="1" dirty="0" smtClean="0">
                <a:latin typeface="TT Commons Light" panose="02000506030000020003" pitchFamily="50" charset="0"/>
              </a:rPr>
              <a:t>MARINA</a:t>
            </a:r>
            <a:r>
              <a:rPr lang="es-ES" dirty="0" smtClean="0">
                <a:latin typeface="TT Commons Light" panose="02000506030000020003" pitchFamily="50" charset="0"/>
              </a:rPr>
              <a:t>: Es </a:t>
            </a:r>
            <a:r>
              <a:rPr lang="es-ES" dirty="0">
                <a:latin typeface="TT Commons Light" panose="02000506030000020003" pitchFamily="50" charset="0"/>
              </a:rPr>
              <a:t>una proteína con funciones estructurales que recupera la elasticidad de la piel perdida por el envejecimiento. Efecto </a:t>
            </a:r>
            <a:r>
              <a:rPr lang="es-ES" dirty="0" err="1">
                <a:latin typeface="TT Commons Light" panose="02000506030000020003" pitchFamily="50" charset="0"/>
              </a:rPr>
              <a:t>reestructurante</a:t>
            </a:r>
            <a:r>
              <a:rPr lang="es-ES" dirty="0">
                <a:latin typeface="TT Commons Light" panose="02000506030000020003" pitchFamily="50" charset="0"/>
              </a:rPr>
              <a:t> y </a:t>
            </a:r>
            <a:r>
              <a:rPr lang="es-ES" dirty="0" smtClean="0">
                <a:latin typeface="TT Commons Light" panose="02000506030000020003" pitchFamily="50" charset="0"/>
              </a:rPr>
              <a:t>reafirmante</a:t>
            </a:r>
          </a:p>
          <a:p>
            <a:pPr algn="just"/>
            <a:endParaRPr lang="es-ES" dirty="0">
              <a:latin typeface="TT Commons Light" panose="02000506030000020003" pitchFamily="50" charset="0"/>
            </a:endParaRPr>
          </a:p>
          <a:p>
            <a:endParaRPr lang="en-US" dirty="0"/>
          </a:p>
        </p:txBody>
      </p:sp>
      <p:sp>
        <p:nvSpPr>
          <p:cNvPr id="12" name="Título 8"/>
          <p:cNvSpPr>
            <a:spLocks noGrp="1"/>
          </p:cNvSpPr>
          <p:nvPr>
            <p:ph type="title"/>
          </p:nvPr>
        </p:nvSpPr>
        <p:spPr>
          <a:xfrm>
            <a:off x="698500" y="398871"/>
            <a:ext cx="5307863" cy="424732"/>
          </a:xfrm>
        </p:spPr>
        <p:txBody>
          <a:bodyPr/>
          <a:lstStyle/>
          <a:p>
            <a:r>
              <a:rPr lang="es-ES" sz="2400" spc="300" dirty="0" smtClean="0"/>
              <a:t>ACCIÓN SOBRE LA MATRIZ EXTRACELULAR</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3035655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3323987"/>
          </a:xfrm>
          <a:prstGeom prst="rect">
            <a:avLst/>
          </a:prstGeom>
          <a:noFill/>
        </p:spPr>
        <p:txBody>
          <a:bodyPr wrap="square">
            <a:spAutoFit/>
          </a:bodyPr>
          <a:lstStyle/>
          <a:p>
            <a:r>
              <a:rPr lang="es-ES" b="1" dirty="0" smtClean="0">
                <a:latin typeface="TT Commons Light" panose="02000506030000020003" pitchFamily="50" charset="0"/>
              </a:rPr>
              <a:t>ZINC</a:t>
            </a:r>
            <a:r>
              <a:rPr lang="es-ES" dirty="0" smtClean="0">
                <a:latin typeface="TT Commons Light" panose="02000506030000020003" pitchFamily="50" charset="0"/>
              </a:rPr>
              <a:t>: Oligoelemento </a:t>
            </a:r>
            <a:r>
              <a:rPr lang="es-ES" dirty="0">
                <a:latin typeface="TT Commons Light" panose="02000506030000020003" pitchFamily="50" charset="0"/>
              </a:rPr>
              <a:t>esencial para la regulación del crecimiento celular y su regeneración. Inhibe la producción de </a:t>
            </a:r>
            <a:r>
              <a:rPr lang="es-ES" dirty="0" err="1">
                <a:latin typeface="TT Commons Light" panose="02000506030000020003" pitchFamily="50" charset="0"/>
              </a:rPr>
              <a:t>colagenasa</a:t>
            </a:r>
            <a:r>
              <a:rPr lang="es-ES" dirty="0">
                <a:latin typeface="TT Commons Light" panose="02000506030000020003" pitchFamily="50" charset="0"/>
              </a:rPr>
              <a:t> y proporciona una importante defensa antioxidante a la piel</a:t>
            </a:r>
            <a:r>
              <a:rPr lang="es-ES" dirty="0" smtClean="0">
                <a:latin typeface="TT Commons Light" panose="02000506030000020003" pitchFamily="50" charset="0"/>
              </a:rPr>
              <a:t>.</a:t>
            </a:r>
          </a:p>
          <a:p>
            <a:endParaRPr lang="en-US" dirty="0">
              <a:latin typeface="TT Commons Light" panose="02000506030000020003" pitchFamily="50" charset="0"/>
            </a:endParaRPr>
          </a:p>
          <a:p>
            <a:r>
              <a:rPr lang="es-ES" b="1" dirty="0" smtClean="0">
                <a:latin typeface="TT Commons Light" panose="02000506030000020003" pitchFamily="50" charset="0"/>
              </a:rPr>
              <a:t>CALCIO</a:t>
            </a:r>
            <a:r>
              <a:rPr lang="es-ES" dirty="0" smtClean="0">
                <a:latin typeface="TT Commons Light" panose="02000506030000020003" pitchFamily="50" charset="0"/>
              </a:rPr>
              <a:t>:  Oligoelemento </a:t>
            </a:r>
            <a:r>
              <a:rPr lang="es-ES" dirty="0">
                <a:latin typeface="TT Commons Light" panose="02000506030000020003" pitchFamily="50" charset="0"/>
              </a:rPr>
              <a:t>que estimula la regeneración celular y regula la barrera lipídica protectora de la piel. Modula la proliferación de los queratinocitos y su diferenciación</a:t>
            </a:r>
            <a:r>
              <a:rPr lang="es-ES" dirty="0" smtClean="0">
                <a:latin typeface="TT Commons Light" panose="02000506030000020003" pitchFamily="50" charset="0"/>
              </a:rPr>
              <a:t>.</a:t>
            </a:r>
          </a:p>
          <a:p>
            <a:endParaRPr lang="en-US" dirty="0">
              <a:latin typeface="TT Commons Light" panose="02000506030000020003" pitchFamily="50" charset="0"/>
            </a:endParaRPr>
          </a:p>
          <a:p>
            <a:r>
              <a:rPr lang="es-ES" b="1" dirty="0" smtClean="0">
                <a:latin typeface="TT Commons Light" panose="02000506030000020003" pitchFamily="50" charset="0"/>
              </a:rPr>
              <a:t>MAGNESIO</a:t>
            </a:r>
            <a:r>
              <a:rPr lang="es-ES" dirty="0" smtClean="0">
                <a:latin typeface="TT Commons Light" panose="02000506030000020003" pitchFamily="50" charset="0"/>
              </a:rPr>
              <a:t>: Oligoelemento </a:t>
            </a:r>
            <a:r>
              <a:rPr lang="es-ES" dirty="0">
                <a:latin typeface="TT Commons Light" panose="02000506030000020003" pitchFamily="50" charset="0"/>
              </a:rPr>
              <a:t>fundamental para ralentizar el proceso de envejecimiento en la piel. Estimula la piel para asegurar que se mantiene la elasticidad y los niveles de hidratación necesarios en una piel joven</a:t>
            </a:r>
            <a:r>
              <a:rPr lang="es-ES" dirty="0" smtClean="0">
                <a:latin typeface="TT Commons Light" panose="02000506030000020003" pitchFamily="50" charset="0"/>
              </a:rPr>
              <a:t>.</a:t>
            </a:r>
          </a:p>
          <a:p>
            <a:endParaRPr lang="en-US" dirty="0">
              <a:latin typeface="TT Commons Light" panose="02000506030000020003" pitchFamily="50" charset="0"/>
            </a:endParaRPr>
          </a:p>
          <a:p>
            <a:r>
              <a:rPr lang="es-ES" b="1" dirty="0" smtClean="0">
                <a:latin typeface="TT Commons Light" panose="02000506030000020003" pitchFamily="50" charset="0"/>
              </a:rPr>
              <a:t>PCA</a:t>
            </a:r>
            <a:r>
              <a:rPr lang="es-ES" dirty="0" smtClean="0">
                <a:latin typeface="TT Commons Light" panose="02000506030000020003" pitchFamily="50" charset="0"/>
              </a:rPr>
              <a:t>: Ácido </a:t>
            </a:r>
            <a:r>
              <a:rPr lang="es-ES" dirty="0" err="1">
                <a:latin typeface="TT Commons Light" panose="02000506030000020003" pitchFamily="50" charset="0"/>
              </a:rPr>
              <a:t>Pirrolidin</a:t>
            </a:r>
            <a:r>
              <a:rPr lang="es-ES" dirty="0">
                <a:latin typeface="TT Commons Light" panose="02000506030000020003" pitchFamily="50" charset="0"/>
              </a:rPr>
              <a:t> Carboxílico, representa el 15% del Factor de Hidratación Natural de la piel. Contribuye de forma importante a recuperar y mantener la concentración de agua de una piel </a:t>
            </a:r>
            <a:r>
              <a:rPr lang="es-ES" dirty="0" smtClean="0">
                <a:latin typeface="TT Commons Light" panose="02000506030000020003" pitchFamily="50" charset="0"/>
              </a:rPr>
              <a:t>joven.</a:t>
            </a:r>
          </a:p>
          <a:p>
            <a:endParaRPr lang="en-US" dirty="0">
              <a:latin typeface="TT Commons Light" panose="02000506030000020003" pitchFamily="50" charset="0"/>
            </a:endParaRPr>
          </a:p>
          <a:p>
            <a:r>
              <a:rPr lang="es-ES" b="1" dirty="0">
                <a:latin typeface="TT Commons Light" panose="02000506030000020003" pitchFamily="50" charset="0"/>
              </a:rPr>
              <a:t>EXTRACTO DE </a:t>
            </a:r>
            <a:r>
              <a:rPr lang="es-ES" b="1" dirty="0" smtClean="0">
                <a:latin typeface="TT Commons Light" panose="02000506030000020003" pitchFamily="50" charset="0"/>
              </a:rPr>
              <a:t>CAVIAR</a:t>
            </a:r>
            <a:r>
              <a:rPr lang="es-ES" dirty="0" smtClean="0">
                <a:latin typeface="TT Commons Light" panose="02000506030000020003" pitchFamily="50" charset="0"/>
              </a:rPr>
              <a:t>: Complejo </a:t>
            </a:r>
            <a:r>
              <a:rPr lang="es-ES" dirty="0">
                <a:latin typeface="TT Commons Light" panose="02000506030000020003" pitchFamily="50" charset="0"/>
              </a:rPr>
              <a:t>nutritivo rico en fosfolípidos y fosfoproteínas, sustancias energizantes que estimulan la regeneración celular promoviendo la tonificación, la reafirmación y la elasticidad de la piel.</a:t>
            </a:r>
            <a:endParaRPr lang="en-US" dirty="0">
              <a:latin typeface="TT Commons Light" panose="02000506030000020003" pitchFamily="50" charset="0"/>
            </a:endParaRPr>
          </a:p>
        </p:txBody>
      </p:sp>
      <p:sp>
        <p:nvSpPr>
          <p:cNvPr id="12" name="Título 8"/>
          <p:cNvSpPr>
            <a:spLocks noGrp="1"/>
          </p:cNvSpPr>
          <p:nvPr>
            <p:ph type="title"/>
          </p:nvPr>
        </p:nvSpPr>
        <p:spPr>
          <a:xfrm>
            <a:off x="698500" y="398871"/>
            <a:ext cx="5383205" cy="424732"/>
          </a:xfrm>
        </p:spPr>
        <p:txBody>
          <a:bodyPr/>
          <a:lstStyle/>
          <a:p>
            <a:r>
              <a:rPr lang="es-ES" sz="2400" spc="300" dirty="0"/>
              <a:t>ACCIÓN </a:t>
            </a:r>
            <a:r>
              <a:rPr lang="es-ES" sz="2400" spc="300" dirty="0" smtClean="0"/>
              <a:t>SOBRE LA MATRIZ EXTRACELULAR</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090545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3554819"/>
          </a:xfrm>
          <a:prstGeom prst="rect">
            <a:avLst/>
          </a:prstGeom>
          <a:noFill/>
        </p:spPr>
        <p:txBody>
          <a:bodyPr wrap="square">
            <a:spAutoFit/>
          </a:bodyPr>
          <a:lstStyle/>
          <a:p>
            <a:r>
              <a:rPr lang="es-ES" b="1" dirty="0">
                <a:latin typeface="TT Commons Light" panose="02000506030000020003" pitchFamily="50" charset="0"/>
              </a:rPr>
              <a:t>ÁCIDO HIALURÓNICO DE ALTO PESO MOLECULAR</a:t>
            </a:r>
            <a:r>
              <a:rPr lang="es-ES" dirty="0">
                <a:latin typeface="TT Commons Light" panose="02000506030000020003" pitchFamily="50" charset="0"/>
              </a:rPr>
              <a:t>: Es un polisacárido del tipo de los </a:t>
            </a:r>
            <a:r>
              <a:rPr lang="es-ES" dirty="0" err="1">
                <a:latin typeface="TT Commons Light" panose="02000506030000020003" pitchFamily="50" charset="0"/>
              </a:rPr>
              <a:t>Glucosaminoglucanos</a:t>
            </a:r>
            <a:r>
              <a:rPr lang="es-ES" dirty="0">
                <a:latin typeface="TT Commons Light" panose="02000506030000020003" pitchFamily="50" charset="0"/>
              </a:rPr>
              <a:t>, sintetizado por los fibroblastos. El de alto peso molecular tiene acción a nivel superficial con un elevado poder de hidratación y </a:t>
            </a:r>
            <a:r>
              <a:rPr lang="es-ES" dirty="0" err="1">
                <a:latin typeface="TT Commons Light" panose="02000506030000020003" pitchFamily="50" charset="0"/>
              </a:rPr>
              <a:t>filmógeno</a:t>
            </a:r>
            <a:r>
              <a:rPr lang="es-ES" dirty="0">
                <a:latin typeface="TT Commons Light" panose="02000506030000020003" pitchFamily="50" charset="0"/>
              </a:rPr>
              <a:t> no oclusivo. Permite obtener hidratación a corto y largo plazo fundamentalmente de la epidermis.</a:t>
            </a:r>
            <a:endParaRPr lang="en-US" dirty="0">
              <a:latin typeface="TT Commons Light" panose="02000506030000020003" pitchFamily="50" charset="0"/>
            </a:endParaRPr>
          </a:p>
          <a:p>
            <a:endParaRPr lang="es-ES" b="1" dirty="0">
              <a:latin typeface="TT Commons Light" panose="02000506030000020003" pitchFamily="50" charset="0"/>
            </a:endParaRPr>
          </a:p>
          <a:p>
            <a:r>
              <a:rPr lang="es-ES" b="1" dirty="0" smtClean="0">
                <a:latin typeface="TT Commons Light" panose="02000506030000020003" pitchFamily="50" charset="0"/>
              </a:rPr>
              <a:t>VITALHEAT ANTI-OX</a:t>
            </a:r>
            <a:r>
              <a:rPr lang="es-ES" dirty="0" smtClean="0">
                <a:latin typeface="TT Commons Light" panose="02000506030000020003" pitchFamily="50" charset="0"/>
              </a:rPr>
              <a:t>: El fermento biotecnológico </a:t>
            </a:r>
            <a:r>
              <a:rPr lang="es-ES" dirty="0" err="1" smtClean="0">
                <a:latin typeface="TT Commons Light" panose="02000506030000020003" pitchFamily="50" charset="0"/>
              </a:rPr>
              <a:t>VitalHeat</a:t>
            </a:r>
            <a:r>
              <a:rPr lang="es-ES" dirty="0" smtClean="0">
                <a:latin typeface="TT Commons Light" panose="02000506030000020003" pitchFamily="50" charset="0"/>
              </a:rPr>
              <a:t> Anti-</a:t>
            </a:r>
            <a:r>
              <a:rPr lang="es-ES" dirty="0" err="1" smtClean="0">
                <a:latin typeface="TT Commons Light" panose="02000506030000020003" pitchFamily="50" charset="0"/>
              </a:rPr>
              <a:t>ox</a:t>
            </a:r>
            <a:r>
              <a:rPr lang="es-ES" dirty="0" smtClean="0">
                <a:latin typeface="TT Commons Light" panose="02000506030000020003" pitchFamily="50" charset="0"/>
              </a:rPr>
              <a:t> es un potente protector de la oxidación que se activa con el calor. Es un poderoso antioxidante </a:t>
            </a:r>
            <a:r>
              <a:rPr lang="es-ES" dirty="0" err="1" smtClean="0">
                <a:latin typeface="TT Commons Light" panose="02000506030000020003" pitchFamily="50" charset="0"/>
              </a:rPr>
              <a:t>fotoactivado</a:t>
            </a:r>
            <a:r>
              <a:rPr lang="es-ES" dirty="0" smtClean="0">
                <a:latin typeface="TT Commons Light" panose="02000506030000020003" pitchFamily="50" charset="0"/>
              </a:rPr>
              <a:t> que ha demostrado ser altamente eficiente contra el envejecimiento infrarrojo. También aumenta la defensa natural de la piel contra el daño ultravioleta, aumenta la tasa de renovación celular y fortalece el estrato córneo.</a:t>
            </a:r>
            <a:endParaRPr lang="en-US" dirty="0" smtClean="0">
              <a:latin typeface="TT Commons Light" panose="02000506030000020003" pitchFamily="50" charset="0"/>
            </a:endParaRPr>
          </a:p>
          <a:p>
            <a:r>
              <a:rPr lang="es-ES" dirty="0" smtClean="0">
                <a:latin typeface="TT Commons Light" panose="02000506030000020003" pitchFamily="50" charset="0"/>
              </a:rPr>
              <a:t>Cuando se aplica tópicamente, </a:t>
            </a:r>
            <a:r>
              <a:rPr lang="es-ES" dirty="0" err="1" smtClean="0">
                <a:latin typeface="TT Commons Light" panose="02000506030000020003" pitchFamily="50" charset="0"/>
              </a:rPr>
              <a:t>VitalHeat</a:t>
            </a:r>
            <a:r>
              <a:rPr lang="es-ES" dirty="0" smtClean="0">
                <a:latin typeface="TT Commons Light" panose="02000506030000020003" pitchFamily="50" charset="0"/>
              </a:rPr>
              <a:t> Anti-</a:t>
            </a:r>
            <a:r>
              <a:rPr lang="es-ES" dirty="0" err="1" smtClean="0">
                <a:latin typeface="TT Commons Light" panose="02000506030000020003" pitchFamily="50" charset="0"/>
              </a:rPr>
              <a:t>ox</a:t>
            </a:r>
            <a:r>
              <a:rPr lang="es-ES" dirty="0" smtClean="0">
                <a:latin typeface="TT Commons Light" panose="02000506030000020003" pitchFamily="50" charset="0"/>
              </a:rPr>
              <a:t> tiene una capacidad demostrada para tratar la piel dañada por el sol a nivel celular, aumentar la hidratación y estimular los fibroblastos de colágeno y elastina.</a:t>
            </a:r>
            <a:endParaRPr lang="en-US" dirty="0" smtClean="0">
              <a:latin typeface="TT Commons Light" panose="02000506030000020003" pitchFamily="50" charset="0"/>
            </a:endParaRPr>
          </a:p>
          <a:p>
            <a:endParaRPr lang="es-ES" dirty="0" smtClean="0">
              <a:latin typeface="TT Commons Light" panose="02000506030000020003" pitchFamily="50" charset="0"/>
            </a:endParaRPr>
          </a:p>
          <a:p>
            <a:r>
              <a:rPr lang="es-ES" b="1" dirty="0" smtClean="0">
                <a:latin typeface="TT Commons Light" panose="02000506030000020003" pitchFamily="50" charset="0"/>
              </a:rPr>
              <a:t>COMPLEJO </a:t>
            </a:r>
            <a:r>
              <a:rPr lang="es-ES" b="1" dirty="0">
                <a:latin typeface="TT Commons Light" panose="02000506030000020003" pitchFamily="50" charset="0"/>
              </a:rPr>
              <a:t>DE </a:t>
            </a:r>
            <a:r>
              <a:rPr lang="es-ES" b="1" dirty="0" smtClean="0">
                <a:latin typeface="TT Commons Light" panose="02000506030000020003" pitchFamily="50" charset="0"/>
              </a:rPr>
              <a:t>CERAMIDAS: </a:t>
            </a:r>
            <a:r>
              <a:rPr lang="es-ES" dirty="0">
                <a:latin typeface="TT Commons Light" panose="02000506030000020003" pitchFamily="50" charset="0"/>
              </a:rPr>
              <a:t>Concentrado restaurador de la función de la barrera lipídica de la piel que ayuda a frenar la pérdida de agua, recuperando el confort de una piel </a:t>
            </a:r>
            <a:r>
              <a:rPr lang="es-ES" dirty="0" smtClean="0">
                <a:latin typeface="TT Commons Light" panose="02000506030000020003" pitchFamily="50" charset="0"/>
              </a:rPr>
              <a:t>equilibrada</a:t>
            </a:r>
          </a:p>
          <a:p>
            <a:endParaRPr lang="en-US" dirty="0">
              <a:latin typeface="TT Commons Light" panose="02000506030000020003" pitchFamily="50" charset="0"/>
            </a:endParaRPr>
          </a:p>
        </p:txBody>
      </p:sp>
      <p:sp>
        <p:nvSpPr>
          <p:cNvPr id="12" name="Título 8"/>
          <p:cNvSpPr>
            <a:spLocks noGrp="1"/>
          </p:cNvSpPr>
          <p:nvPr>
            <p:ph type="title"/>
          </p:nvPr>
        </p:nvSpPr>
        <p:spPr>
          <a:xfrm>
            <a:off x="698500" y="398871"/>
            <a:ext cx="3796232" cy="424732"/>
          </a:xfrm>
        </p:spPr>
        <p:txBody>
          <a:bodyPr/>
          <a:lstStyle/>
          <a:p>
            <a:r>
              <a:rPr lang="es-ES" sz="2400" spc="300" dirty="0"/>
              <a:t>ACCIÓN </a:t>
            </a:r>
            <a:r>
              <a:rPr lang="es-ES" sz="2400" spc="300" dirty="0" smtClean="0"/>
              <a:t>SOBRE LA EPIDERMIS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4107708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3796232" cy="424732"/>
          </a:xfrm>
        </p:spPr>
        <p:txBody>
          <a:bodyPr/>
          <a:lstStyle/>
          <a:p>
            <a:r>
              <a:rPr lang="es-ES" sz="2400" spc="300" dirty="0"/>
              <a:t>ACCIÓN SOBRE LA EPIDERMIS</a:t>
            </a:r>
            <a:endParaRPr lang="es-ES" sz="2400" spc="300" dirty="0">
              <a:latin typeface="Bebas Neue Regular" panose="00000500000000000000" pitchFamily="50" charset="0"/>
            </a:endParaRPr>
          </a:p>
        </p:txBody>
      </p:sp>
      <p:sp>
        <p:nvSpPr>
          <p:cNvPr id="2" name="Rectángulo 1"/>
          <p:cNvSpPr/>
          <p:nvPr/>
        </p:nvSpPr>
        <p:spPr>
          <a:xfrm>
            <a:off x="564896" y="1124030"/>
            <a:ext cx="8249920" cy="4293483"/>
          </a:xfrm>
          <a:prstGeom prst="rect">
            <a:avLst/>
          </a:prstGeom>
        </p:spPr>
        <p:txBody>
          <a:bodyPr wrap="square">
            <a:spAutoFit/>
          </a:bodyPr>
          <a:lstStyle/>
          <a:p>
            <a:r>
              <a:rPr lang="es-ES" sz="1400" b="1" dirty="0" smtClean="0">
                <a:solidFill>
                  <a:srgbClr val="000000"/>
                </a:solidFill>
                <a:latin typeface="TT Commons Light" panose="02000506030000020003" pitchFamily="50" charset="0"/>
              </a:rPr>
              <a:t>ÁCIDO GLICÓLICO - ALFA HIDROXIÁCIDO (AHA): </a:t>
            </a:r>
            <a:r>
              <a:rPr lang="es-ES" dirty="0" smtClean="0">
                <a:solidFill>
                  <a:srgbClr val="000000"/>
                </a:solidFill>
                <a:latin typeface="TT Commons Light" panose="02000506030000020003" pitchFamily="50" charset="0"/>
              </a:rPr>
              <a:t>Ingrediente </a:t>
            </a:r>
            <a:r>
              <a:rPr lang="es-ES" dirty="0">
                <a:solidFill>
                  <a:srgbClr val="000000"/>
                </a:solidFill>
                <a:latin typeface="TT Commons Light" panose="02000506030000020003" pitchFamily="50" charset="0"/>
              </a:rPr>
              <a:t>activo purificante y renovador que ayuda a mejorar la textura de la piel. Estimula los procesos regenerativos, ayuda a igualar el tono de la piel y combate las complicaciones de la piel grasa.</a:t>
            </a:r>
            <a:r>
              <a:rPr lang="es-ES" dirty="0">
                <a:latin typeface="TT Commons Light" panose="02000506030000020003" pitchFamily="50" charset="0"/>
              </a:rPr>
              <a:t/>
            </a:r>
            <a:br>
              <a:rPr lang="es-ES" dirty="0">
                <a:latin typeface="TT Commons Light" panose="02000506030000020003" pitchFamily="50" charset="0"/>
              </a:rPr>
            </a:br>
            <a:r>
              <a:rPr lang="es-ES" dirty="0">
                <a:latin typeface="TT Commons Light" panose="02000506030000020003" pitchFamily="50" charset="0"/>
              </a:rPr>
              <a:t/>
            </a:r>
            <a:br>
              <a:rPr lang="es-ES" dirty="0">
                <a:latin typeface="TT Commons Light" panose="02000506030000020003" pitchFamily="50" charset="0"/>
              </a:rPr>
            </a:br>
            <a:r>
              <a:rPr lang="es-ES" b="1" dirty="0" smtClean="0">
                <a:solidFill>
                  <a:srgbClr val="000000"/>
                </a:solidFill>
                <a:latin typeface="TT Commons Light" panose="02000506030000020003" pitchFamily="50" charset="0"/>
              </a:rPr>
              <a:t>ÁCIDO LACTOBIÓNICO - POLIHIDROXIÁCIDO (PHA): </a:t>
            </a:r>
            <a:r>
              <a:rPr lang="es-ES" dirty="0" smtClean="0">
                <a:solidFill>
                  <a:srgbClr val="000000"/>
                </a:solidFill>
                <a:latin typeface="TT Commons Light" panose="02000506030000020003" pitchFamily="50" charset="0"/>
              </a:rPr>
              <a:t>Ingrediente </a:t>
            </a:r>
            <a:r>
              <a:rPr lang="es-ES" dirty="0">
                <a:solidFill>
                  <a:srgbClr val="000000"/>
                </a:solidFill>
                <a:latin typeface="TT Commons Light" panose="02000506030000020003" pitchFamily="50" charset="0"/>
              </a:rPr>
              <a:t>activo con poder regenerador, antioxidante e hidratante gracias a su molécula de galactosa que aumenta la absorción y evita la pérdida de agua </a:t>
            </a:r>
            <a:r>
              <a:rPr lang="es-ES" dirty="0" err="1">
                <a:solidFill>
                  <a:srgbClr val="000000"/>
                </a:solidFill>
                <a:latin typeface="TT Commons Light" panose="02000506030000020003" pitchFamily="50" charset="0"/>
              </a:rPr>
              <a:t>transdérmica</a:t>
            </a:r>
            <a:r>
              <a:rPr lang="es-ES" dirty="0">
                <a:solidFill>
                  <a:srgbClr val="000000"/>
                </a:solidFill>
                <a:latin typeface="TT Commons Light" panose="02000506030000020003" pitchFamily="50" charset="0"/>
              </a:rPr>
              <a:t>. También estimula la síntesis de colágeno, ayudando en la reestructuración y renovación epidérmica.</a:t>
            </a:r>
            <a:r>
              <a:rPr lang="es-ES" dirty="0">
                <a:latin typeface="TT Commons Light" panose="02000506030000020003" pitchFamily="50" charset="0"/>
              </a:rPr>
              <a:t/>
            </a:r>
            <a:br>
              <a:rPr lang="es-ES" dirty="0">
                <a:latin typeface="TT Commons Light" panose="02000506030000020003" pitchFamily="50" charset="0"/>
              </a:rPr>
            </a:br>
            <a:r>
              <a:rPr lang="es-ES" dirty="0" smtClean="0">
                <a:latin typeface="TT Commons Light" panose="02000506030000020003" pitchFamily="50" charset="0"/>
              </a:rPr>
              <a:t/>
            </a:r>
            <a:br>
              <a:rPr lang="es-ES" dirty="0" smtClean="0">
                <a:latin typeface="TT Commons Light" panose="02000506030000020003" pitchFamily="50" charset="0"/>
              </a:rPr>
            </a:br>
            <a:r>
              <a:rPr lang="es-ES" b="1" dirty="0" smtClean="0">
                <a:solidFill>
                  <a:srgbClr val="000000"/>
                </a:solidFill>
                <a:latin typeface="TT Commons Light" panose="02000506030000020003" pitchFamily="50" charset="0"/>
              </a:rPr>
              <a:t>ÁCIDO SALICÍLICO - BETA HIDROXIÁCIDO (BHA): </a:t>
            </a:r>
            <a:r>
              <a:rPr lang="es-ES" dirty="0" smtClean="0">
                <a:solidFill>
                  <a:srgbClr val="000000"/>
                </a:solidFill>
                <a:latin typeface="TT Commons Light" panose="02000506030000020003" pitchFamily="50" charset="0"/>
              </a:rPr>
              <a:t>Ingrediente </a:t>
            </a:r>
            <a:r>
              <a:rPr lang="es-ES" dirty="0">
                <a:solidFill>
                  <a:srgbClr val="000000"/>
                </a:solidFill>
                <a:latin typeface="TT Commons Light" panose="02000506030000020003" pitchFamily="50" charset="0"/>
              </a:rPr>
              <a:t>activo con alto poder purificador y renovador que actúa en profundidad.</a:t>
            </a:r>
            <a:r>
              <a:rPr lang="es-ES" dirty="0">
                <a:latin typeface="TT Commons Light" panose="02000506030000020003" pitchFamily="50" charset="0"/>
              </a:rPr>
              <a:t/>
            </a:r>
            <a:br>
              <a:rPr lang="es-ES" dirty="0">
                <a:latin typeface="TT Commons Light" panose="02000506030000020003" pitchFamily="50" charset="0"/>
              </a:rPr>
            </a:br>
            <a:r>
              <a:rPr lang="es-ES" dirty="0">
                <a:latin typeface="TT Commons Light" panose="02000506030000020003" pitchFamily="50" charset="0"/>
              </a:rPr>
              <a:t/>
            </a:r>
            <a:br>
              <a:rPr lang="es-ES" dirty="0">
                <a:latin typeface="TT Commons Light" panose="02000506030000020003" pitchFamily="50" charset="0"/>
              </a:rPr>
            </a:br>
            <a:r>
              <a:rPr lang="es-ES" b="1" dirty="0" smtClean="0">
                <a:solidFill>
                  <a:srgbClr val="000000"/>
                </a:solidFill>
                <a:latin typeface="TT Commons Light" panose="02000506030000020003" pitchFamily="50" charset="0"/>
              </a:rPr>
              <a:t>ÁCIDO MÁLICO - HIDROXI ALFA (AHA): </a:t>
            </a:r>
            <a:r>
              <a:rPr lang="es-ES" dirty="0" smtClean="0">
                <a:solidFill>
                  <a:srgbClr val="000000"/>
                </a:solidFill>
                <a:latin typeface="TT Commons Light" panose="02000506030000020003" pitchFamily="50" charset="0"/>
              </a:rPr>
              <a:t>El </a:t>
            </a:r>
            <a:r>
              <a:rPr lang="es-ES" dirty="0">
                <a:solidFill>
                  <a:srgbClr val="000000"/>
                </a:solidFill>
                <a:latin typeface="TT Commons Light" panose="02000506030000020003" pitchFamily="50" charset="0"/>
              </a:rPr>
              <a:t>ácido málico se asocia a una macromolécula proteica derivada de las almendras que reduce su tasa de absorción, potenciando su acción renovadora en las capas superficiales de la piel</a:t>
            </a:r>
            <a:r>
              <a:rPr lang="es-ES" dirty="0" smtClean="0">
                <a:solidFill>
                  <a:srgbClr val="000000"/>
                </a:solidFill>
                <a:latin typeface="TT Commons Light" panose="02000506030000020003" pitchFamily="50" charset="0"/>
              </a:rPr>
              <a:t>.</a:t>
            </a:r>
          </a:p>
          <a:p>
            <a:endParaRPr lang="es-ES" dirty="0">
              <a:solidFill>
                <a:srgbClr val="000000"/>
              </a:solidFill>
              <a:latin typeface="TT Commons" panose="02000506040000020004" pitchFamily="50" charset="0"/>
            </a:endParaRPr>
          </a:p>
          <a:p>
            <a:r>
              <a:rPr lang="es-ES" dirty="0">
                <a:latin typeface="TT Commons" panose="02000506040000020004" pitchFamily="50" charset="0"/>
              </a:rPr>
              <a:t/>
            </a:r>
            <a:br>
              <a:rPr lang="es-ES" dirty="0">
                <a:latin typeface="TT Commons" panose="02000506040000020004" pitchFamily="50" charset="0"/>
              </a:rPr>
            </a:br>
            <a:endParaRPr lang="en-US" dirty="0">
              <a:latin typeface="TT Commons" panose="02000506040000020004" pitchFamily="50" charset="0"/>
            </a:endParaRPr>
          </a:p>
        </p:txBody>
      </p:sp>
    </p:spTree>
    <p:extLst>
      <p:ext uri="{BB962C8B-B14F-4D97-AF65-F5344CB8AC3E}">
        <p14:creationId xmlns:p14="http://schemas.microsoft.com/office/powerpoint/2010/main" val="4201801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3796232" cy="424732"/>
          </a:xfrm>
        </p:spPr>
        <p:txBody>
          <a:bodyPr/>
          <a:lstStyle/>
          <a:p>
            <a:r>
              <a:rPr lang="es-ES" sz="2400" spc="300" dirty="0"/>
              <a:t>ACCIÓN SOBRE LA EPIDERMIS</a:t>
            </a:r>
            <a:endParaRPr lang="es-ES" sz="2400" spc="300" dirty="0">
              <a:latin typeface="Bebas Neue Regular" panose="00000500000000000000" pitchFamily="50" charset="0"/>
            </a:endParaRPr>
          </a:p>
        </p:txBody>
      </p:sp>
      <p:sp>
        <p:nvSpPr>
          <p:cNvPr id="2" name="Rectángulo 1"/>
          <p:cNvSpPr/>
          <p:nvPr/>
        </p:nvSpPr>
        <p:spPr>
          <a:xfrm>
            <a:off x="564896" y="1124030"/>
            <a:ext cx="8249920" cy="4247317"/>
          </a:xfrm>
          <a:prstGeom prst="rect">
            <a:avLst/>
          </a:prstGeom>
        </p:spPr>
        <p:txBody>
          <a:bodyPr wrap="square">
            <a:spAutoFit/>
          </a:bodyPr>
          <a:lstStyle/>
          <a:p>
            <a:r>
              <a:rPr lang="es-ES" b="1" dirty="0" smtClean="0">
                <a:latin typeface="TT Commons Light" panose="02000506030000020003" pitchFamily="50" charset="0"/>
              </a:rPr>
              <a:t>HIDRÓXIDO DE AMONIO: </a:t>
            </a:r>
            <a:r>
              <a:rPr lang="es-ES" dirty="0" smtClean="0">
                <a:latin typeface="TT Commons Light" panose="02000506030000020003" pitchFamily="50" charset="0"/>
              </a:rPr>
              <a:t>Ingrediente </a:t>
            </a:r>
            <a:r>
              <a:rPr lang="es-ES" dirty="0">
                <a:latin typeface="TT Commons Light" panose="02000506030000020003" pitchFamily="50" charset="0"/>
              </a:rPr>
              <a:t>activo que adapta el pH de los hidroxiácidos a las necesidades específicas de la piel, permitiendo que el suero realice la función deseada. También aumenta la sensación de comodidad después de la aplicación.</a:t>
            </a:r>
            <a:br>
              <a:rPr lang="es-ES" dirty="0">
                <a:latin typeface="TT Commons Light" panose="02000506030000020003" pitchFamily="50" charset="0"/>
              </a:rPr>
            </a:br>
            <a:r>
              <a:rPr lang="es-ES" dirty="0">
                <a:latin typeface="TT Commons Light" panose="02000506030000020003" pitchFamily="50" charset="0"/>
              </a:rPr>
              <a:t/>
            </a:r>
            <a:br>
              <a:rPr lang="es-ES" dirty="0">
                <a:latin typeface="TT Commons Light" panose="02000506030000020003" pitchFamily="50" charset="0"/>
              </a:rPr>
            </a:br>
            <a:r>
              <a:rPr lang="es-ES" b="1" dirty="0" smtClean="0">
                <a:latin typeface="TT Commons Light" panose="02000506030000020003" pitchFamily="50" charset="0"/>
              </a:rPr>
              <a:t>EXTRACTO DE ÁLOE VERA: </a:t>
            </a:r>
            <a:r>
              <a:rPr lang="es-ES" dirty="0" smtClean="0">
                <a:latin typeface="TT Commons Light" panose="02000506030000020003" pitchFamily="50" charset="0"/>
              </a:rPr>
              <a:t>Ingrediente </a:t>
            </a:r>
            <a:r>
              <a:rPr lang="es-ES" dirty="0">
                <a:latin typeface="TT Commons Light" panose="02000506030000020003" pitchFamily="50" charset="0"/>
              </a:rPr>
              <a:t>activo con propiedades hidratantes, calmantes y refrescantes. También tiene actividad antioxidante y antiinflamatoria y participa en los procesos regenerativos de la piel, potenciando la acción rejuvenecedora de la </a:t>
            </a:r>
            <a:r>
              <a:rPr lang="es-ES" dirty="0" smtClean="0">
                <a:latin typeface="TT Commons Light" panose="02000506030000020003" pitchFamily="50" charset="0"/>
              </a:rPr>
              <a:t>fórmula</a:t>
            </a:r>
          </a:p>
          <a:p>
            <a:endParaRPr lang="es-ES" dirty="0">
              <a:latin typeface="TT Commons Light" panose="02000506030000020003" pitchFamily="50" charset="0"/>
            </a:endParaRPr>
          </a:p>
          <a:p>
            <a:r>
              <a:rPr lang="es-ES" b="1" dirty="0" smtClean="0">
                <a:latin typeface="TT Commons Light" panose="02000506030000020003" pitchFamily="50" charset="0"/>
              </a:rPr>
              <a:t>AVENANTRAMIDAS: </a:t>
            </a:r>
            <a:r>
              <a:rPr lang="es-ES" dirty="0" smtClean="0">
                <a:latin typeface="TT Commons Light" panose="02000506030000020003" pitchFamily="50" charset="0"/>
              </a:rPr>
              <a:t>Son </a:t>
            </a:r>
            <a:r>
              <a:rPr lang="es-ES" dirty="0">
                <a:latin typeface="TT Commons Light" panose="02000506030000020003" pitchFamily="50" charset="0"/>
              </a:rPr>
              <a:t>compuestos </a:t>
            </a:r>
            <a:r>
              <a:rPr lang="es-ES" dirty="0" err="1">
                <a:latin typeface="TT Commons Light" panose="02000506030000020003" pitchFamily="50" charset="0"/>
              </a:rPr>
              <a:t>bioactivos</a:t>
            </a:r>
            <a:r>
              <a:rPr lang="es-ES" dirty="0">
                <a:latin typeface="TT Commons Light" panose="02000506030000020003" pitchFamily="50" charset="0"/>
              </a:rPr>
              <a:t>, que se encuentran naturalmente en la avena, capaces de proteger la piel contra el daño causado por los radicales libres. Pueden ayudar a reducir la sensibilidad de la piel, lo que son ideales para productos destinados a pieles delicadas. Además, también tienen propiedades calmantes que pueden ayudar a reducir el enrojecimiento en la piel estresada Las </a:t>
            </a:r>
            <a:r>
              <a:rPr lang="es-ES" dirty="0" err="1">
                <a:latin typeface="TT Commons Light" panose="02000506030000020003" pitchFamily="50" charset="0"/>
              </a:rPr>
              <a:t>avenantramidas</a:t>
            </a:r>
            <a:r>
              <a:rPr lang="es-ES" dirty="0">
                <a:latin typeface="TT Commons Light" panose="02000506030000020003" pitchFamily="50" charset="0"/>
              </a:rPr>
              <a:t> </a:t>
            </a:r>
            <a:r>
              <a:rPr lang="es-ES" dirty="0" smtClean="0">
                <a:latin typeface="TT Commons Light" panose="02000506030000020003" pitchFamily="50" charset="0"/>
              </a:rPr>
              <a:t>penetrar </a:t>
            </a:r>
            <a:r>
              <a:rPr lang="es-ES" dirty="0">
                <a:latin typeface="TT Commons Light" panose="02000506030000020003" pitchFamily="50" charset="0"/>
              </a:rPr>
              <a:t>en las capas más profundas de la piel y retener la humedad, lo que ayuda a mantener la piel hidratada y suave</a:t>
            </a:r>
            <a:r>
              <a:rPr lang="es-ES" dirty="0" smtClean="0">
                <a:latin typeface="TT Commons Light" panose="02000506030000020003" pitchFamily="50" charset="0"/>
              </a:rPr>
              <a:t>.</a:t>
            </a:r>
          </a:p>
          <a:p>
            <a:endParaRPr lang="es-ES" dirty="0">
              <a:latin typeface="TT Commons Light" panose="02000506030000020003" pitchFamily="50" charset="0"/>
            </a:endParaRPr>
          </a:p>
          <a:p>
            <a:r>
              <a:rPr lang="es-ES" b="1" dirty="0" smtClean="0">
                <a:latin typeface="TT Commons Light" panose="02000506030000020003" pitchFamily="50" charset="0"/>
              </a:rPr>
              <a:t>ACEITES DE ZANAHORIA, GIRASOL, GERMN DE TRIGO</a:t>
            </a:r>
            <a:r>
              <a:rPr lang="es-ES" dirty="0" smtClean="0">
                <a:latin typeface="TT Commons Light" panose="02000506030000020003" pitchFamily="50" charset="0"/>
              </a:rPr>
              <a:t>: Estimulan </a:t>
            </a:r>
            <a:r>
              <a:rPr lang="es-ES" dirty="0">
                <a:latin typeface="TT Commons Light" panose="02000506030000020003" pitchFamily="50" charset="0"/>
              </a:rPr>
              <a:t>la actividad celular promoviendo un crecimiento más rápido y saludable, proporcionan una acción protectora frente a las agresiones medioambientales, tienen propiedades antioxidantes y mejoran la circulación sanguínea en los folículos pilosos, lo que favorece un suministro óptimo de nutriente a las </a:t>
            </a:r>
            <a:r>
              <a:rPr lang="es-ES" dirty="0" smtClean="0">
                <a:latin typeface="TT Commons Light" panose="02000506030000020003" pitchFamily="50" charset="0"/>
              </a:rPr>
              <a:t>pestañas</a:t>
            </a:r>
            <a:endParaRPr lang="en-US" dirty="0">
              <a:latin typeface="TT Commons Light" panose="02000506030000020003" pitchFamily="50" charset="0"/>
            </a:endParaRPr>
          </a:p>
        </p:txBody>
      </p:sp>
    </p:spTree>
    <p:extLst>
      <p:ext uri="{BB962C8B-B14F-4D97-AF65-F5344CB8AC3E}">
        <p14:creationId xmlns:p14="http://schemas.microsoft.com/office/powerpoint/2010/main" val="1488716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3796232" cy="424732"/>
          </a:xfrm>
        </p:spPr>
        <p:txBody>
          <a:bodyPr/>
          <a:lstStyle/>
          <a:p>
            <a:r>
              <a:rPr lang="es-ES" sz="2400" spc="300" dirty="0"/>
              <a:t>ACCIÓN SOBRE LA EPIDERMIS</a:t>
            </a:r>
            <a:endParaRPr lang="es-ES" sz="2400" spc="300" dirty="0">
              <a:latin typeface="Bebas Neue Regular" panose="00000500000000000000" pitchFamily="50" charset="0"/>
            </a:endParaRPr>
          </a:p>
        </p:txBody>
      </p:sp>
      <p:sp>
        <p:nvSpPr>
          <p:cNvPr id="2" name="Rectángulo 1"/>
          <p:cNvSpPr/>
          <p:nvPr/>
        </p:nvSpPr>
        <p:spPr>
          <a:xfrm>
            <a:off x="564896" y="1124030"/>
            <a:ext cx="8249920" cy="4016484"/>
          </a:xfrm>
          <a:prstGeom prst="rect">
            <a:avLst/>
          </a:prstGeom>
        </p:spPr>
        <p:txBody>
          <a:bodyPr wrap="square">
            <a:spAutoFit/>
          </a:bodyPr>
          <a:lstStyle/>
          <a:p>
            <a:pPr lvl="0"/>
            <a:r>
              <a:rPr lang="es-ES" b="1" dirty="0" smtClean="0">
                <a:latin typeface="TT Commons Light" panose="02000506030000020003" pitchFamily="50" charset="0"/>
              </a:rPr>
              <a:t>AGUA TERMAL: </a:t>
            </a:r>
            <a:r>
              <a:rPr lang="es-ES" dirty="0" smtClean="0">
                <a:latin typeface="TT Commons Light" panose="02000506030000020003" pitchFamily="50" charset="0"/>
              </a:rPr>
              <a:t>El </a:t>
            </a:r>
            <a:r>
              <a:rPr lang="es-ES" dirty="0">
                <a:latin typeface="TT Commons Light" panose="02000506030000020003" pitchFamily="50" charset="0"/>
              </a:rPr>
              <a:t>agua termal, proveniente de las termas de </a:t>
            </a:r>
            <a:r>
              <a:rPr lang="es-ES" dirty="0" err="1">
                <a:latin typeface="TT Commons Light" panose="02000506030000020003" pitchFamily="50" charset="0"/>
              </a:rPr>
              <a:t>Salies</a:t>
            </a:r>
            <a:r>
              <a:rPr lang="es-ES" dirty="0">
                <a:latin typeface="TT Commons Light" panose="02000506030000020003" pitchFamily="50" charset="0"/>
              </a:rPr>
              <a:t> de </a:t>
            </a:r>
            <a:r>
              <a:rPr lang="es-ES" dirty="0" err="1">
                <a:latin typeface="TT Commons Light" panose="02000506030000020003" pitchFamily="50" charset="0"/>
              </a:rPr>
              <a:t>Béarn</a:t>
            </a:r>
            <a:r>
              <a:rPr lang="es-ES" dirty="0">
                <a:latin typeface="TT Commons Light" panose="02000506030000020003" pitchFamily="50" charset="0"/>
              </a:rPr>
              <a:t> en los Pirineos, hay sido utilizada tradicionalmente en hidroterapia. Su alta con concentración en sales, minerales y oligoelementos como el calcio, magnesio, hierro, cobre y zinc, descongestiona, repara y relaja la piel, dándole esplendor.</a:t>
            </a:r>
            <a:endParaRPr lang="en-US" dirty="0">
              <a:latin typeface="TT Commons Light" panose="02000506030000020003" pitchFamily="50" charset="0"/>
            </a:endParaRPr>
          </a:p>
          <a:p>
            <a:pPr lvl="0"/>
            <a:r>
              <a:rPr lang="es-ES" dirty="0">
                <a:latin typeface="TT Commons Light" panose="02000506030000020003" pitchFamily="50" charset="0"/>
              </a:rPr>
              <a:t>El agua termal, es un agente hidratante que permite mantener la piel suave y flexible ayudando a reducir la apariencia de la piel seca y escamosa.</a:t>
            </a:r>
            <a:endParaRPr lang="en-US" dirty="0">
              <a:latin typeface="TT Commons Light" panose="02000506030000020003" pitchFamily="50" charset="0"/>
            </a:endParaRPr>
          </a:p>
          <a:p>
            <a:endParaRPr lang="es-ES" dirty="0" smtClean="0">
              <a:latin typeface="TT Commons Light" panose="02000506030000020003" pitchFamily="50" charset="0"/>
            </a:endParaRPr>
          </a:p>
          <a:p>
            <a:r>
              <a:rPr lang="es-ES" b="1" dirty="0" smtClean="0">
                <a:latin typeface="TT Commons Light" panose="02000506030000020003" pitchFamily="50" charset="0"/>
              </a:rPr>
              <a:t>ALANTOINA: </a:t>
            </a:r>
            <a:r>
              <a:rPr lang="es-ES" dirty="0" smtClean="0">
                <a:latin typeface="TT Commons Light" panose="02000506030000020003" pitchFamily="50" charset="0"/>
              </a:rPr>
              <a:t>La </a:t>
            </a:r>
            <a:r>
              <a:rPr lang="es-ES" dirty="0" err="1">
                <a:latin typeface="TT Commons Light" panose="02000506030000020003" pitchFamily="50" charset="0"/>
              </a:rPr>
              <a:t>alantoína</a:t>
            </a:r>
            <a:r>
              <a:rPr lang="es-ES" dirty="0">
                <a:latin typeface="TT Commons Light" panose="02000506030000020003" pitchFamily="50" charset="0"/>
              </a:rPr>
              <a:t> tiene un efecto calmante y nutritivo sobre la piel. Contribuye a preservar la humedad natural y acelera la formación o regeneración celular. Además, la </a:t>
            </a:r>
            <a:r>
              <a:rPr lang="es-ES" dirty="0" err="1">
                <a:latin typeface="TT Commons Light" panose="02000506030000020003" pitchFamily="50" charset="0"/>
              </a:rPr>
              <a:t>alantonía</a:t>
            </a:r>
            <a:r>
              <a:rPr lang="es-ES" dirty="0">
                <a:latin typeface="TT Commons Light" panose="02000506030000020003" pitchFamily="50" charset="0"/>
              </a:rPr>
              <a:t> mejora la estructura de la piel haciendo la piel más suave y tersa</a:t>
            </a:r>
          </a:p>
          <a:p>
            <a:endParaRPr lang="es-ES" dirty="0">
              <a:latin typeface="TT Commons Light" panose="02000506030000020003" pitchFamily="50" charset="0"/>
            </a:endParaRPr>
          </a:p>
          <a:p>
            <a:r>
              <a:rPr lang="es-ES" b="1" dirty="0" smtClean="0">
                <a:latin typeface="TT Commons Light" panose="02000506030000020003" pitchFamily="50" charset="0"/>
              </a:rPr>
              <a:t>PANTENOL: </a:t>
            </a:r>
            <a:r>
              <a:rPr lang="es-ES" dirty="0" smtClean="0">
                <a:latin typeface="TT Commons Light" panose="02000506030000020003" pitchFamily="50" charset="0"/>
              </a:rPr>
              <a:t>Es </a:t>
            </a:r>
            <a:r>
              <a:rPr lang="es-ES" dirty="0">
                <a:latin typeface="TT Commons Light" panose="02000506030000020003" pitchFamily="50" charset="0"/>
              </a:rPr>
              <a:t>el precursor de la vitamina B5 y tiene propiedades hidratantes, calmantes y regeneradoras. Además, favorece la función de barrera protectora de la piel y mejora su elasticidad. favorece la regeneración celular de la piel, reduciendo el enrojecimiento y dando confort a la </a:t>
            </a:r>
            <a:r>
              <a:rPr lang="es-ES" dirty="0" smtClean="0">
                <a:latin typeface="TT Commons Light" panose="02000506030000020003" pitchFamily="50" charset="0"/>
              </a:rPr>
              <a:t>piel</a:t>
            </a:r>
          </a:p>
          <a:p>
            <a:endParaRPr lang="es-ES" dirty="0" smtClean="0">
              <a:latin typeface="TT Commons Light" panose="02000506030000020003" pitchFamily="50" charset="0"/>
            </a:endParaRPr>
          </a:p>
          <a:p>
            <a:r>
              <a:rPr lang="es-ES" b="1" dirty="0">
                <a:latin typeface="TT Commons Light" panose="02000506030000020003" pitchFamily="50" charset="0"/>
              </a:rPr>
              <a:t>HIDROLIZADO DE ESTERES DE JOJOBA</a:t>
            </a:r>
            <a:r>
              <a:rPr lang="es-ES" dirty="0">
                <a:latin typeface="TT Commons Light" panose="02000506030000020003" pitchFamily="50" charset="0"/>
              </a:rPr>
              <a:t>: Acondiciona la piel, manteniendo su flexibilidad y su suavidad, gracias a sus propiedades </a:t>
            </a:r>
            <a:r>
              <a:rPr lang="es-ES" dirty="0" err="1">
                <a:latin typeface="TT Commons Light" panose="02000506030000020003" pitchFamily="50" charset="0"/>
              </a:rPr>
              <a:t>filmógenas</a:t>
            </a:r>
            <a:r>
              <a:rPr lang="es-ES" dirty="0">
                <a:latin typeface="TT Commons Light" panose="02000506030000020003" pitchFamily="50" charset="0"/>
              </a:rPr>
              <a:t>, creando un escudo protector y un recuperando el equilibrio hídrico. Ayuda a limpiar la piel sin causar irritación ni sequedad y aporta hidratación y suavidad a la </a:t>
            </a:r>
            <a:r>
              <a:rPr lang="es-ES" dirty="0" smtClean="0">
                <a:latin typeface="TT Commons Light" panose="02000506030000020003" pitchFamily="50" charset="0"/>
              </a:rPr>
              <a:t>piel.</a:t>
            </a:r>
            <a:endParaRPr lang="en-US" dirty="0">
              <a:latin typeface="TT Commons Light" panose="02000506030000020003" pitchFamily="50" charset="0"/>
            </a:endParaRPr>
          </a:p>
        </p:txBody>
      </p:sp>
    </p:spTree>
    <p:extLst>
      <p:ext uri="{BB962C8B-B14F-4D97-AF65-F5344CB8AC3E}">
        <p14:creationId xmlns:p14="http://schemas.microsoft.com/office/powerpoint/2010/main" val="3493605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839809" y="3288754"/>
            <a:ext cx="2640659"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PRODUCTOS</a:t>
            </a:r>
          </a:p>
        </p:txBody>
      </p:sp>
    </p:spTree>
    <p:extLst>
      <p:ext uri="{BB962C8B-B14F-4D97-AF65-F5344CB8AC3E}">
        <p14:creationId xmlns:p14="http://schemas.microsoft.com/office/powerpoint/2010/main" val="3860511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571860" y="1130282"/>
            <a:ext cx="6316502" cy="4247317"/>
          </a:xfrm>
          <a:prstGeom prst="rect">
            <a:avLst/>
          </a:prstGeom>
        </p:spPr>
        <p:txBody>
          <a:bodyPr wrap="square">
            <a:spAutoFit/>
          </a:bodyPr>
          <a:lstStyle/>
          <a:p>
            <a:pPr algn="just"/>
            <a:r>
              <a:rPr lang="es-ES" b="1" dirty="0">
                <a:latin typeface="TT Commons Light" panose="02000506030000020003" pitchFamily="50" charset="0"/>
                <a:ea typeface="Calibri" panose="020F0502020204030204" pitchFamily="34" charset="0"/>
                <a:cs typeface="Arial" panose="020B0604020202020204" pitchFamily="34" charset="0"/>
              </a:rPr>
              <a:t>Descripción</a:t>
            </a:r>
            <a:r>
              <a:rPr lang="es-ES" dirty="0">
                <a:latin typeface="TT Commons Light" panose="02000506030000020003" pitchFamily="50" charset="0"/>
                <a:ea typeface="Calibri" panose="020F0502020204030204" pitchFamily="34" charset="0"/>
                <a:cs typeface="Arial" panose="020B0604020202020204" pitchFamily="34" charset="0"/>
              </a:rPr>
              <a:t>: </a:t>
            </a:r>
          </a:p>
          <a:p>
            <a:pPr algn="just"/>
            <a:r>
              <a:rPr lang="es-ES" dirty="0">
                <a:latin typeface="TT Commons Light" panose="02000506030000020003" pitchFamily="50" charset="0"/>
                <a:ea typeface="Calibri" panose="020F0502020204030204" pitchFamily="34" charset="0"/>
                <a:cs typeface="Arial" panose="020B0604020202020204" pitchFamily="34" charset="0"/>
              </a:rPr>
              <a:t>Potente tratamiento rejuvenecedor con </a:t>
            </a:r>
            <a:r>
              <a:rPr lang="es-ES" b="1" dirty="0">
                <a:latin typeface="TT Commons Light" panose="02000506030000020003" pitchFamily="50" charset="0"/>
                <a:ea typeface="Calibri" panose="020F0502020204030204" pitchFamily="34" charset="0"/>
                <a:cs typeface="Arial" panose="020B0604020202020204" pitchFamily="34" charset="0"/>
              </a:rPr>
              <a:t>sistema triple acción de antienvejecimiento global.</a:t>
            </a:r>
            <a:r>
              <a:rPr lang="es-ES" dirty="0">
                <a:latin typeface="TT Commons Light" panose="02000506030000020003" pitchFamily="50" charset="0"/>
                <a:ea typeface="Calibri" panose="020F0502020204030204" pitchFamily="34" charset="0"/>
                <a:cs typeface="Arial" panose="020B0604020202020204" pitchFamily="34" charset="0"/>
              </a:rPr>
              <a:t> En primer lugar, </a:t>
            </a:r>
            <a:r>
              <a:rPr lang="es-ES" b="1" dirty="0">
                <a:latin typeface="TT Commons Light" panose="02000506030000020003" pitchFamily="50" charset="0"/>
                <a:ea typeface="Calibri" panose="020F0502020204030204" pitchFamily="34" charset="0"/>
                <a:cs typeface="Arial" panose="020B0604020202020204" pitchFamily="34" charset="0"/>
              </a:rPr>
              <a:t>trabaja intensamente a nivel celular</a:t>
            </a:r>
            <a:r>
              <a:rPr lang="es-ES" dirty="0">
                <a:latin typeface="TT Commons Light" panose="02000506030000020003" pitchFamily="50" charset="0"/>
                <a:ea typeface="Calibri" panose="020F0502020204030204" pitchFamily="34" charset="0"/>
                <a:cs typeface="Arial" panose="020B0604020202020204" pitchFamily="34" charset="0"/>
              </a:rPr>
              <a:t>, junto al ciclo de renovación y reparación de la piel, retrasando el envejecimiento gracias a sus activos promotores de la telomerasa y protectores del ADN. Por otra parte, </a:t>
            </a:r>
            <a:r>
              <a:rPr lang="es-ES" b="1" dirty="0">
                <a:latin typeface="TT Commons Light" panose="02000506030000020003" pitchFamily="50" charset="0"/>
                <a:ea typeface="Calibri" panose="020F0502020204030204" pitchFamily="34" charset="0"/>
                <a:cs typeface="Arial" panose="020B0604020202020204" pitchFamily="34" charset="0"/>
              </a:rPr>
              <a:t>mejora la matriz extracelular</a:t>
            </a:r>
            <a:r>
              <a:rPr lang="es-ES" dirty="0">
                <a:latin typeface="TT Commons Light" panose="02000506030000020003" pitchFamily="50" charset="0"/>
                <a:ea typeface="Calibri" panose="020F0502020204030204" pitchFamily="34" charset="0"/>
                <a:cs typeface="Arial" panose="020B0604020202020204" pitchFamily="34" charset="0"/>
              </a:rPr>
              <a:t>, rejuveneciendo las células estructurales de la dermis y estimulando la síntesis de colágeno, lo que aporta tersura, volumen y firmeza. Por último, </a:t>
            </a:r>
            <a:r>
              <a:rPr lang="es-ES" b="1" dirty="0">
                <a:latin typeface="TT Commons Light" panose="02000506030000020003" pitchFamily="50" charset="0"/>
                <a:ea typeface="Calibri" panose="020F0502020204030204" pitchFamily="34" charset="0"/>
                <a:cs typeface="Arial" panose="020B0604020202020204" pitchFamily="34" charset="0"/>
              </a:rPr>
              <a:t>refuerza la epidermis</a:t>
            </a:r>
            <a:r>
              <a:rPr lang="es-ES" dirty="0">
                <a:latin typeface="TT Commons Light" panose="02000506030000020003" pitchFamily="50" charset="0"/>
                <a:ea typeface="Calibri" panose="020F0502020204030204" pitchFamily="34" charset="0"/>
                <a:cs typeface="Arial" panose="020B0604020202020204" pitchFamily="34" charset="0"/>
              </a:rPr>
              <a:t>, interviniendo en los mecanismos naturales de </a:t>
            </a:r>
            <a:r>
              <a:rPr lang="es-ES" dirty="0" smtClean="0">
                <a:latin typeface="TT Commons Light" panose="02000506030000020003" pitchFamily="50" charset="0"/>
                <a:ea typeface="Calibri" panose="020F0502020204030204" pitchFamily="34" charset="0"/>
                <a:cs typeface="Arial" panose="020B0604020202020204" pitchFamily="34" charset="0"/>
              </a:rPr>
              <a:t>hidratación, </a:t>
            </a:r>
            <a:r>
              <a:rPr lang="es-ES" dirty="0">
                <a:latin typeface="TT Commons Light" panose="02000506030000020003" pitchFamily="50" charset="0"/>
                <a:ea typeface="Calibri" panose="020F0502020204030204" pitchFamily="34" charset="0"/>
                <a:cs typeface="Arial" panose="020B0604020202020204" pitchFamily="34" charset="0"/>
              </a:rPr>
              <a:t>recuperando la elasticidad, la suavidad y el </a:t>
            </a:r>
            <a:r>
              <a:rPr lang="es-ES" dirty="0" smtClean="0">
                <a:latin typeface="TT Commons Light" panose="02000506030000020003" pitchFamily="50" charset="0"/>
                <a:ea typeface="Calibri" panose="020F0502020204030204" pitchFamily="34" charset="0"/>
                <a:cs typeface="Arial" panose="020B0604020202020204" pitchFamily="34" charset="0"/>
              </a:rPr>
              <a:t>equilibrio. </a:t>
            </a: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Indicaciones: </a:t>
            </a:r>
            <a:endParaRPr lang="es-ES" b="1" dirty="0">
              <a:latin typeface="TT Commons Light" panose="02000506030000020003" pitchFamily="50" charset="0"/>
              <a:cs typeface="Arial" panose="020B0604020202020204" pitchFamily="34" charset="0"/>
            </a:endParaRPr>
          </a:p>
          <a:p>
            <a:pPr algn="just"/>
            <a:r>
              <a:rPr lang="es-ES" dirty="0" smtClean="0">
                <a:latin typeface="TT Commons Light" panose="02000506030000020003" pitchFamily="50" charset="0"/>
                <a:ea typeface="Calibri" panose="020F0502020204030204" pitchFamily="34" charset="0"/>
                <a:cs typeface="Arial" panose="020B0604020202020204" pitchFamily="34" charset="0"/>
              </a:rPr>
              <a:t>Desde </a:t>
            </a:r>
            <a:r>
              <a:rPr lang="es-ES" dirty="0">
                <a:latin typeface="TT Commons Light" panose="02000506030000020003" pitchFamily="50" charset="0"/>
                <a:ea typeface="Calibri" panose="020F0502020204030204" pitchFamily="34" charset="0"/>
                <a:cs typeface="Arial" panose="020B0604020202020204" pitchFamily="34" charset="0"/>
              </a:rPr>
              <a:t>las pieles maduras, que precisan un tratamiento rejuvenecedor, reestructurante y renovador, hasta las más jóvenes, que buscan prolongar y mantener la apariencia y salud de su rostro. </a:t>
            </a:r>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Ingredientes: </a:t>
            </a:r>
          </a:p>
          <a:p>
            <a:pPr algn="just"/>
            <a:r>
              <a:rPr lang="es-ES" dirty="0" err="1" smtClean="0">
                <a:latin typeface="TT Commons Light" panose="02000506030000020003" pitchFamily="50" charset="0"/>
              </a:rPr>
              <a:t>Teloactive</a:t>
            </a:r>
            <a:r>
              <a:rPr lang="es-ES" dirty="0" smtClean="0">
                <a:latin typeface="TT Commons Light" panose="02000506030000020003" pitchFamily="50" charset="0"/>
              </a:rPr>
              <a:t> </a:t>
            </a:r>
            <a:r>
              <a:rPr lang="es-ES" dirty="0">
                <a:latin typeface="TT Commons Light" panose="02000506030000020003" pitchFamily="50" charset="0"/>
              </a:rPr>
              <a:t>(</a:t>
            </a:r>
            <a:r>
              <a:rPr lang="es-ES" dirty="0" err="1">
                <a:latin typeface="TT Commons Light" panose="02000506030000020003" pitchFamily="50" charset="0"/>
              </a:rPr>
              <a:t>Scutellaria</a:t>
            </a:r>
            <a:r>
              <a:rPr lang="es-ES" dirty="0">
                <a:latin typeface="TT Commons Light" panose="02000506030000020003" pitchFamily="50" charset="0"/>
              </a:rPr>
              <a:t> </a:t>
            </a:r>
            <a:r>
              <a:rPr lang="es-ES" dirty="0" err="1">
                <a:latin typeface="TT Commons Light" panose="02000506030000020003" pitchFamily="50" charset="0"/>
              </a:rPr>
              <a:t>baicalensis</a:t>
            </a:r>
            <a:r>
              <a:rPr lang="es-ES" dirty="0">
                <a:latin typeface="TT Commons Light" panose="02000506030000020003" pitchFamily="50" charset="0"/>
              </a:rPr>
              <a:t>), </a:t>
            </a:r>
            <a:r>
              <a:rPr lang="es-ES" dirty="0" err="1">
                <a:latin typeface="TT Commons Light" panose="02000506030000020003" pitchFamily="50" charset="0"/>
              </a:rPr>
              <a:t>Cellular</a:t>
            </a:r>
            <a:r>
              <a:rPr lang="es-ES" dirty="0">
                <a:latin typeface="TT Commons Light" panose="02000506030000020003" pitchFamily="50" charset="0"/>
              </a:rPr>
              <a:t> </a:t>
            </a:r>
            <a:r>
              <a:rPr lang="es-ES" dirty="0" err="1">
                <a:latin typeface="TT Commons Light" panose="02000506030000020003" pitchFamily="50" charset="0"/>
              </a:rPr>
              <a:t>Shield</a:t>
            </a:r>
            <a:r>
              <a:rPr lang="es-ES" dirty="0">
                <a:latin typeface="TT Commons Light" panose="02000506030000020003" pitchFamily="50" charset="0"/>
              </a:rPr>
              <a:t> (Extracto de Hierba Santa), </a:t>
            </a:r>
            <a:r>
              <a:rPr lang="es-ES" dirty="0" err="1">
                <a:latin typeface="TT Commons Light" panose="02000506030000020003" pitchFamily="50" charset="0"/>
              </a:rPr>
              <a:t>glicopéptidos</a:t>
            </a:r>
            <a:r>
              <a:rPr lang="es-ES" dirty="0">
                <a:latin typeface="TT Commons Light" panose="02000506030000020003" pitchFamily="50" charset="0"/>
              </a:rPr>
              <a:t> de soja, ácido hialurónico, complejo de </a:t>
            </a:r>
            <a:r>
              <a:rPr lang="es-ES" dirty="0" err="1" smtClean="0">
                <a:latin typeface="TT Commons Light" panose="02000506030000020003" pitchFamily="50" charset="0"/>
              </a:rPr>
              <a:t>ceramidas</a:t>
            </a:r>
            <a:r>
              <a:rPr lang="es-ES" dirty="0" smtClean="0">
                <a:latin typeface="TT Commons Light" panose="02000506030000020003" pitchFamily="50" charset="0"/>
              </a:rPr>
              <a:t>.</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18" name="Imagen 17" descr="Texto&#10;&#10;Descripción generada automáticamente">
            <a:extLst>
              <a:ext uri="{FF2B5EF4-FFF2-40B4-BE49-F238E27FC236}">
                <a16:creationId xmlns:a16="http://schemas.microsoft.com/office/drawing/2014/main" id="{FED11FE4-3D2E-468A-A864-4B847102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00" y="1995947"/>
            <a:ext cx="1677823" cy="1396309"/>
          </a:xfrm>
          <a:prstGeom prst="rect">
            <a:avLst/>
          </a:prstGeom>
        </p:spPr>
      </p:pic>
      <p:sp>
        <p:nvSpPr>
          <p:cNvPr id="15" name="Título 8"/>
          <p:cNvSpPr>
            <a:spLocks noGrp="1"/>
          </p:cNvSpPr>
          <p:nvPr>
            <p:ph type="title"/>
          </p:nvPr>
        </p:nvSpPr>
        <p:spPr>
          <a:xfrm>
            <a:off x="698500" y="398871"/>
            <a:ext cx="3348224" cy="424732"/>
          </a:xfrm>
        </p:spPr>
        <p:txBody>
          <a:bodyPr/>
          <a:lstStyle/>
          <a:p>
            <a:r>
              <a:rPr lang="es-ES" sz="2400" spc="300" dirty="0" err="1" smtClean="0">
                <a:latin typeface="Bebas Neue Regular" panose="00000500000000000000" pitchFamily="50" charset="0"/>
              </a:rPr>
              <a:t>Advanced</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repair</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cream</a:t>
            </a:r>
            <a:endParaRPr lang="es-ES" sz="2400" spc="300" dirty="0">
              <a:latin typeface="Bebas Neue Regular" panose="00000500000000000000" pitchFamily="50" charset="0"/>
            </a:endParaRPr>
          </a:p>
        </p:txBody>
      </p:sp>
      <p:sp>
        <p:nvSpPr>
          <p:cNvPr id="5" name="Rectángulo 4"/>
          <p:cNvSpPr/>
          <p:nvPr/>
        </p:nvSpPr>
        <p:spPr>
          <a:xfrm>
            <a:off x="956740" y="3392256"/>
            <a:ext cx="1317587" cy="553998"/>
          </a:xfrm>
          <a:prstGeom prst="rect">
            <a:avLst/>
          </a:prstGeom>
        </p:spPr>
        <p:txBody>
          <a:bodyPr wrap="square">
            <a:spAutoFit/>
          </a:bodyPr>
          <a:lstStyle/>
          <a:p>
            <a:pPr algn="ctr"/>
            <a:r>
              <a:rPr lang="es-ES" dirty="0" smtClean="0">
                <a:latin typeface="TT Commons Light" panose="02000506030000020003" pitchFamily="50" charset="0"/>
              </a:rPr>
              <a:t>Tarro</a:t>
            </a:r>
          </a:p>
          <a:p>
            <a:pPr algn="ctr"/>
            <a:r>
              <a:rPr lang="es-ES" dirty="0" smtClean="0">
                <a:latin typeface="TT Commons Light" panose="02000506030000020003" pitchFamily="50" charset="0"/>
              </a:rPr>
              <a:t>50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0379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descr="Texto&#10;&#10;Descripción generada automáticamente">
            <a:extLst>
              <a:ext uri="{FF2B5EF4-FFF2-40B4-BE49-F238E27FC236}">
                <a16:creationId xmlns:a16="http://schemas.microsoft.com/office/drawing/2014/main" id="{FED11FE4-3D2E-468A-A864-4B847102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21" y="3075600"/>
            <a:ext cx="1677823" cy="1396309"/>
          </a:xfrm>
          <a:prstGeom prst="rect">
            <a:avLst/>
          </a:prstGeom>
        </p:spPr>
      </p:pic>
      <p:sp>
        <p:nvSpPr>
          <p:cNvPr id="15" name="Título 8"/>
          <p:cNvSpPr>
            <a:spLocks noGrp="1"/>
          </p:cNvSpPr>
          <p:nvPr>
            <p:ph type="title"/>
          </p:nvPr>
        </p:nvSpPr>
        <p:spPr>
          <a:xfrm>
            <a:off x="698500" y="398871"/>
            <a:ext cx="3348224" cy="424732"/>
          </a:xfrm>
        </p:spPr>
        <p:txBody>
          <a:bodyPr/>
          <a:lstStyle/>
          <a:p>
            <a:r>
              <a:rPr lang="es-ES" sz="2400" spc="300" dirty="0" err="1" smtClean="0">
                <a:latin typeface="Bebas Neue Regular" panose="00000500000000000000" pitchFamily="50" charset="0"/>
              </a:rPr>
              <a:t>Advanced</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repair</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cream</a:t>
            </a:r>
            <a:endParaRPr lang="es-ES" sz="2400" spc="300" dirty="0">
              <a:latin typeface="Bebas Neue Regular" panose="00000500000000000000" pitchFamily="50"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598542970"/>
              </p:ext>
            </p:extLst>
          </p:nvPr>
        </p:nvGraphicFramePr>
        <p:xfrm>
          <a:off x="3254413" y="1995947"/>
          <a:ext cx="5548065" cy="2333682"/>
        </p:xfrm>
        <a:graphic>
          <a:graphicData uri="http://schemas.openxmlformats.org/drawingml/2006/table">
            <a:tbl>
              <a:tblPr/>
              <a:tblGrid>
                <a:gridCol w="1919331">
                  <a:extLst>
                    <a:ext uri="{9D8B030D-6E8A-4147-A177-3AD203B41FA5}">
                      <a16:colId xmlns:a16="http://schemas.microsoft.com/office/drawing/2014/main" val="908157750"/>
                    </a:ext>
                  </a:extLst>
                </a:gridCol>
                <a:gridCol w="1814367">
                  <a:extLst>
                    <a:ext uri="{9D8B030D-6E8A-4147-A177-3AD203B41FA5}">
                      <a16:colId xmlns:a16="http://schemas.microsoft.com/office/drawing/2014/main" val="2951171531"/>
                    </a:ext>
                  </a:extLst>
                </a:gridCol>
                <a:gridCol w="1814367">
                  <a:extLst>
                    <a:ext uri="{9D8B030D-6E8A-4147-A177-3AD203B41FA5}">
                      <a16:colId xmlns:a16="http://schemas.microsoft.com/office/drawing/2014/main" val="1987913363"/>
                    </a:ext>
                  </a:extLst>
                </a:gridCol>
              </a:tblGrid>
              <a:tr h="654943">
                <a:tc>
                  <a:txBody>
                    <a:bodyPr/>
                    <a:lstStyle/>
                    <a:p>
                      <a:pPr algn="ctr" fontAlgn="ctr"/>
                      <a:r>
                        <a:rPr lang="en-US" sz="1500" b="1" i="0" u="none" strike="noStrike" dirty="0" err="1">
                          <a:solidFill>
                            <a:srgbClr val="FFFFFF"/>
                          </a:solidFill>
                          <a:effectLst/>
                          <a:latin typeface="TT Commons Light" panose="02000506030000020003" pitchFamily="50" charset="0"/>
                        </a:rPr>
                        <a:t>Ingredientes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err="1">
                          <a:solidFill>
                            <a:srgbClr val="FFFFFF"/>
                          </a:solidFill>
                          <a:effectLst/>
                          <a:latin typeface="TT Commons Light" panose="02000506030000020003" pitchFamily="50" charset="0"/>
                        </a:rPr>
                        <a:t>Propiedades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err="1">
                          <a:solidFill>
                            <a:srgbClr val="FFFFFF"/>
                          </a:solidFill>
                          <a:effectLst/>
                          <a:latin typeface="TT Commons Light" panose="02000506030000020003" pitchFamily="50" charset="0"/>
                        </a:rPr>
                        <a:t>Acción</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extLst>
                  <a:ext uri="{0D108BD9-81ED-4DB2-BD59-A6C34878D82A}">
                    <a16:rowId xmlns:a16="http://schemas.microsoft.com/office/drawing/2014/main" val="214991946"/>
                  </a:ext>
                </a:extLst>
              </a:tr>
              <a:tr h="368851">
                <a:tc>
                  <a:txBody>
                    <a:bodyPr/>
                    <a:lstStyle/>
                    <a:p>
                      <a:pPr algn="ctr" fontAlgn="t"/>
                      <a:r>
                        <a:rPr lang="en-US" sz="1300" b="1" i="0" u="none" strike="noStrike" dirty="0" err="1">
                          <a:solidFill>
                            <a:srgbClr val="3A3838"/>
                          </a:solidFill>
                          <a:effectLst/>
                          <a:latin typeface="TT Commons Light" panose="02000506030000020003" pitchFamily="50" charset="0"/>
                        </a:rPr>
                        <a:t>Scutellaria</a:t>
                      </a:r>
                      <a:r>
                        <a:rPr lang="en-US" sz="1300" b="1" i="0" u="none" strike="noStrike" dirty="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baicalensis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err="1" smtClean="0">
                          <a:solidFill>
                            <a:srgbClr val="3A3838"/>
                          </a:solidFill>
                          <a:effectLst/>
                          <a:latin typeface="TT Commons Light" panose="02000506030000020003" pitchFamily="50" charset="0"/>
                        </a:rPr>
                        <a:t>Protege</a:t>
                      </a:r>
                      <a:r>
                        <a:rPr lang="en-US" sz="1300" b="1" i="0" u="none" strike="noStrike" baseline="0" dirty="0" smtClean="0">
                          <a:solidFill>
                            <a:srgbClr val="3A3838"/>
                          </a:solidFill>
                          <a:effectLst/>
                          <a:latin typeface="TT Commons Light" panose="02000506030000020003" pitchFamily="50" charset="0"/>
                        </a:rPr>
                        <a:t> </a:t>
                      </a:r>
                      <a:r>
                        <a:rPr lang="en-US" sz="1300" b="1" i="0" u="none" strike="noStrike" baseline="0" dirty="0" err="1" smtClean="0">
                          <a:solidFill>
                            <a:srgbClr val="3A3838"/>
                          </a:solidFill>
                          <a:effectLst/>
                          <a:latin typeface="TT Commons Light" panose="02000506030000020003" pitchFamily="50" charset="0"/>
                        </a:rPr>
                        <a:t>los</a:t>
                      </a:r>
                      <a:r>
                        <a:rPr lang="en-US" sz="1300" b="1" i="0" u="none" strike="noStrike" baseline="0" dirty="0" smtClean="0">
                          <a:solidFill>
                            <a:srgbClr val="3A3838"/>
                          </a:solidFill>
                          <a:effectLst/>
                          <a:latin typeface="TT Commons Light" panose="02000506030000020003" pitchFamily="50" charset="0"/>
                        </a:rPr>
                        <a:t> </a:t>
                      </a:r>
                      <a:r>
                        <a:rPr lang="en-US" sz="1300" b="1" i="0" u="none" strike="noStrike" baseline="0" dirty="0" err="1" smtClean="0">
                          <a:solidFill>
                            <a:srgbClr val="3A3838"/>
                          </a:solidFill>
                          <a:effectLst/>
                          <a:latin typeface="TT Commons Light" panose="02000506030000020003" pitchFamily="50" charset="0"/>
                        </a:rPr>
                        <a:t>telómeros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a:solidFill>
                            <a:srgbClr val="3A3838"/>
                          </a:solidFill>
                          <a:effectLst/>
                          <a:latin typeface="TT Commons Light" panose="02000506030000020003" pitchFamily="50" charset="0"/>
                        </a:rPr>
                        <a:t>ADN </a:t>
                      </a:r>
                      <a:r>
                        <a:rPr lang="en-US" sz="1300" b="1" i="0" u="none" strike="noStrike" dirty="0" err="1">
                          <a:solidFill>
                            <a:srgbClr val="3A3838"/>
                          </a:solidFill>
                          <a:effectLst/>
                          <a:latin typeface="TT Commons Light" panose="02000506030000020003" pitchFamily="50" charset="0"/>
                        </a:rPr>
                        <a:t>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2126584010"/>
                  </a:ext>
                </a:extLst>
              </a:tr>
              <a:tr h="327472">
                <a:tc>
                  <a:txBody>
                    <a:bodyPr/>
                    <a:lstStyle/>
                    <a:p>
                      <a:pPr algn="ctr" fontAlgn="b"/>
                      <a:r>
                        <a:rPr lang="en-US" sz="1300" b="1" i="0" u="none" strike="noStrike" dirty="0" err="1">
                          <a:solidFill>
                            <a:srgbClr val="3A3838"/>
                          </a:solidFill>
                          <a:effectLst/>
                          <a:latin typeface="TT Commons Light" panose="02000506030000020003" pitchFamily="50" charset="0"/>
                        </a:rPr>
                        <a:t>Extracto</a:t>
                      </a:r>
                      <a:r>
                        <a:rPr lang="en-US" sz="1300" b="1" i="0" u="none" strike="noStrike" dirty="0">
                          <a:solidFill>
                            <a:srgbClr val="3A3838"/>
                          </a:solidFill>
                          <a:effectLst/>
                          <a:latin typeface="TT Commons Light" panose="02000506030000020003" pitchFamily="50" charset="0"/>
                        </a:rPr>
                        <a:t> de </a:t>
                      </a:r>
                      <a:r>
                        <a:rPr lang="en-US" sz="1300" b="1" i="0" u="none" strike="noStrike" dirty="0" err="1">
                          <a:solidFill>
                            <a:srgbClr val="3A3838"/>
                          </a:solidFill>
                          <a:effectLst/>
                          <a:latin typeface="TT Commons Light" panose="02000506030000020003" pitchFamily="50" charset="0"/>
                        </a:rPr>
                        <a:t>Hierba</a:t>
                      </a:r>
                      <a:r>
                        <a:rPr lang="en-US" sz="1300" b="1" i="0" u="none" strike="noStrike" dirty="0">
                          <a:solidFill>
                            <a:srgbClr val="3A3838"/>
                          </a:solidFill>
                          <a:effectLst/>
                          <a:latin typeface="TT Commons Light" panose="02000506030000020003" pitchFamily="50" charset="0"/>
                        </a:rPr>
                        <a:t> Santa</a:t>
                      </a: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err="1">
                          <a:solidFill>
                            <a:srgbClr val="3A3838"/>
                          </a:solidFill>
                          <a:effectLst/>
                          <a:latin typeface="TT Commons Light" panose="02000506030000020003" pitchFamily="50" charset="0"/>
                        </a:rPr>
                        <a:t>Activa</a:t>
                      </a:r>
                      <a:r>
                        <a:rPr lang="en-US" sz="1300" b="1" i="0" u="none" strike="noStrike" dirty="0">
                          <a:solidFill>
                            <a:srgbClr val="3A3838"/>
                          </a:solidFill>
                          <a:effectLst/>
                          <a:latin typeface="TT Commons Light" panose="02000506030000020003" pitchFamily="50" charset="0"/>
                        </a:rPr>
                        <a:t> la </a:t>
                      </a:r>
                      <a:r>
                        <a:rPr lang="en-US" sz="1300" b="1" i="0" u="none" strike="noStrike" dirty="0" err="1">
                          <a:solidFill>
                            <a:srgbClr val="3A3838"/>
                          </a:solidFill>
                          <a:effectLst/>
                          <a:latin typeface="TT Commons Light" panose="02000506030000020003" pitchFamily="50" charset="0"/>
                        </a:rPr>
                        <a:t>proteína</a:t>
                      </a:r>
                      <a:r>
                        <a:rPr lang="en-US" sz="1300" b="1" i="0" u="none" strike="noStrike" dirty="0">
                          <a:solidFill>
                            <a:srgbClr val="3A3838"/>
                          </a:solidFill>
                          <a:effectLst/>
                          <a:latin typeface="TT Commons Light" panose="02000506030000020003" pitchFamily="50" charset="0"/>
                        </a:rPr>
                        <a:t> p53</a:t>
                      </a: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a:solidFill>
                            <a:srgbClr val="3A3838"/>
                          </a:solidFill>
                          <a:effectLst/>
                          <a:latin typeface="TT Commons Light" panose="02000506030000020003" pitchFamily="50" charset="0"/>
                        </a:rPr>
                        <a:t>ADN </a:t>
                      </a:r>
                      <a:r>
                        <a:rPr lang="en-US" sz="1300" b="1" i="0" u="none" strike="noStrike" dirty="0" err="1">
                          <a:solidFill>
                            <a:srgbClr val="3A3838"/>
                          </a:solidFill>
                          <a:effectLst/>
                          <a:latin typeface="TT Commons Light" panose="02000506030000020003" pitchFamily="50" charset="0"/>
                        </a:rPr>
                        <a:t>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784426234"/>
                  </a:ext>
                </a:extLst>
              </a:tr>
              <a:tr h="327472">
                <a:tc>
                  <a:txBody>
                    <a:bodyPr/>
                    <a:lstStyle/>
                    <a:p>
                      <a:pPr algn="ctr" fontAlgn="b"/>
                      <a:r>
                        <a:rPr lang="en-US" sz="1300" b="1" i="0" u="none" strike="noStrike" dirty="0" err="1">
                          <a:solidFill>
                            <a:srgbClr val="3A3838"/>
                          </a:solidFill>
                          <a:effectLst/>
                          <a:latin typeface="TT Commons Light" panose="02000506030000020003" pitchFamily="50" charset="0"/>
                        </a:rPr>
                        <a:t>Glicopéptidos</a:t>
                      </a:r>
                      <a:r>
                        <a:rPr lang="en-US" sz="1300" b="1" i="0" u="none" strike="noStrike" dirty="0">
                          <a:solidFill>
                            <a:srgbClr val="3A3838"/>
                          </a:solidFill>
                          <a:effectLst/>
                          <a:latin typeface="TT Commons Light" panose="02000506030000020003" pitchFamily="50" charset="0"/>
                        </a:rPr>
                        <a:t> de </a:t>
                      </a:r>
                      <a:r>
                        <a:rPr lang="en-US" sz="1300" b="1" i="0" u="none" strike="noStrike" dirty="0" err="1">
                          <a:solidFill>
                            <a:srgbClr val="3A3838"/>
                          </a:solidFill>
                          <a:effectLst/>
                          <a:latin typeface="TT Commons Light" panose="02000506030000020003" pitchFamily="50" charset="0"/>
                        </a:rPr>
                        <a:t>soja</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err="1">
                          <a:solidFill>
                            <a:srgbClr val="3A3838"/>
                          </a:solidFill>
                          <a:effectLst/>
                          <a:latin typeface="TT Commons Light" panose="02000506030000020003" pitchFamily="50" charset="0"/>
                        </a:rPr>
                        <a:t>Activa</a:t>
                      </a:r>
                      <a:r>
                        <a:rPr lang="en-US" sz="1300" b="1" i="0" u="none" strike="noStrike" dirty="0">
                          <a:solidFill>
                            <a:srgbClr val="3A3838"/>
                          </a:solidFill>
                          <a:effectLst/>
                          <a:latin typeface="TT Commons Light" panose="02000506030000020003" pitchFamily="50" charset="0"/>
                        </a:rPr>
                        <a:t> el </a:t>
                      </a:r>
                      <a:r>
                        <a:rPr lang="en-US" sz="1300" b="1" i="0" u="none" strike="noStrike" dirty="0" err="1">
                          <a:solidFill>
                            <a:srgbClr val="3A3838"/>
                          </a:solidFill>
                          <a:effectLst/>
                          <a:latin typeface="TT Commons Light" panose="02000506030000020003" pitchFamily="50" charset="0"/>
                        </a:rPr>
                        <a:t>colágeno</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err="1">
                          <a:solidFill>
                            <a:srgbClr val="3A3838"/>
                          </a:solidFill>
                          <a:effectLst/>
                          <a:latin typeface="TT Commons Light" panose="02000506030000020003" pitchFamily="50" charset="0"/>
                        </a:rPr>
                        <a:t>Matriz</a:t>
                      </a:r>
                      <a:r>
                        <a:rPr lang="en-US" sz="1300" b="1" i="0" u="none" strike="noStrike" dirty="0">
                          <a:solidFill>
                            <a:srgbClr val="3A3838"/>
                          </a:solidFill>
                          <a:effectLst/>
                          <a:latin typeface="TT Commons Light" panose="02000506030000020003" pitchFamily="50" charset="0"/>
                        </a:rPr>
                        <a:t> </a:t>
                      </a:r>
                      <a:r>
                        <a:rPr lang="en-US" sz="1300" b="1" i="0" u="none" strike="noStrike" dirty="0" err="1">
                          <a:solidFill>
                            <a:srgbClr val="3A3838"/>
                          </a:solidFill>
                          <a:effectLst/>
                          <a:latin typeface="TT Commons Light" panose="02000506030000020003" pitchFamily="50" charset="0"/>
                        </a:rPr>
                        <a:t>Extracelular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3181069514"/>
                  </a:ext>
                </a:extLst>
              </a:tr>
              <a:tr h="327472">
                <a:tc>
                  <a:txBody>
                    <a:bodyPr/>
                    <a:lstStyle/>
                    <a:p>
                      <a:pPr algn="ctr" fontAlgn="b"/>
                      <a:r>
                        <a:rPr lang="en-US" sz="1300" b="1" i="0" u="none" strike="noStrike">
                          <a:solidFill>
                            <a:srgbClr val="3A3838"/>
                          </a:solidFill>
                          <a:effectLst/>
                          <a:latin typeface="TT Commons Light" panose="02000506030000020003" pitchFamily="50" charset="0"/>
                        </a:rPr>
                        <a:t>Ácido hialurónico alto peso</a:t>
                      </a: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err="1">
                          <a:solidFill>
                            <a:srgbClr val="3A3838"/>
                          </a:solidFill>
                          <a:effectLst/>
                          <a:latin typeface="TT Commons Light" panose="02000506030000020003" pitchFamily="50" charset="0"/>
                        </a:rPr>
                        <a:t>Refuerza</a:t>
                      </a:r>
                      <a:r>
                        <a:rPr lang="en-US" sz="1300" b="1" i="0" u="none" strike="noStrike" dirty="0">
                          <a:solidFill>
                            <a:srgbClr val="3A3838"/>
                          </a:solidFill>
                          <a:effectLst/>
                          <a:latin typeface="TT Commons Light" panose="02000506030000020003" pitchFamily="50" charset="0"/>
                        </a:rPr>
                        <a:t> </a:t>
                      </a:r>
                      <a:r>
                        <a:rPr lang="en-US" sz="1300" b="1" i="0" u="none" strike="noStrike" dirty="0" err="1">
                          <a:solidFill>
                            <a:srgbClr val="3A3838"/>
                          </a:solidFill>
                          <a:effectLst/>
                          <a:latin typeface="TT Commons Light" panose="02000506030000020003" pitchFamily="50" charset="0"/>
                        </a:rPr>
                        <a:t>estructura</a:t>
                      </a:r>
                      <a:r>
                        <a:rPr lang="en-US" sz="1300" b="1" i="0" u="none" strike="noStrike" dirty="0">
                          <a:solidFill>
                            <a:srgbClr val="3A3838"/>
                          </a:solidFill>
                          <a:effectLst/>
                          <a:latin typeface="TT Commons Light" panose="02000506030000020003" pitchFamily="50" charset="0"/>
                        </a:rPr>
                        <a:t> </a:t>
                      </a: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err="1">
                          <a:solidFill>
                            <a:srgbClr val="3A3838"/>
                          </a:solidFill>
                          <a:effectLst/>
                          <a:latin typeface="TT Commons Light" panose="02000506030000020003" pitchFamily="50" charset="0"/>
                        </a:rPr>
                        <a:t>Matriz</a:t>
                      </a:r>
                      <a:r>
                        <a:rPr lang="en-US" sz="1300" b="1" i="0" u="none" strike="noStrike" dirty="0">
                          <a:solidFill>
                            <a:srgbClr val="3A3838"/>
                          </a:solidFill>
                          <a:effectLst/>
                          <a:latin typeface="TT Commons Light" panose="02000506030000020003" pitchFamily="50" charset="0"/>
                        </a:rPr>
                        <a:t> </a:t>
                      </a:r>
                      <a:r>
                        <a:rPr lang="en-US" sz="1300" b="1" i="0" u="none" strike="noStrike" dirty="0" err="1">
                          <a:solidFill>
                            <a:srgbClr val="3A3838"/>
                          </a:solidFill>
                          <a:effectLst/>
                          <a:latin typeface="TT Commons Light" panose="02000506030000020003" pitchFamily="50" charset="0"/>
                        </a:rPr>
                        <a:t>Extracelular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530107813"/>
                  </a:ext>
                </a:extLst>
              </a:tr>
              <a:tr h="327472">
                <a:tc>
                  <a:txBody>
                    <a:bodyPr/>
                    <a:lstStyle/>
                    <a:p>
                      <a:pPr algn="ctr" fontAlgn="b"/>
                      <a:r>
                        <a:rPr lang="en-US" sz="1300" b="1" i="0" u="none" strike="noStrike" dirty="0" err="1">
                          <a:solidFill>
                            <a:srgbClr val="3A3838"/>
                          </a:solidFill>
                          <a:effectLst/>
                          <a:latin typeface="TT Commons Light" panose="02000506030000020003" pitchFamily="50" charset="0"/>
                        </a:rPr>
                        <a:t>Complejo</a:t>
                      </a:r>
                      <a:r>
                        <a:rPr lang="en-US" sz="1300" b="1" i="0" u="none" strike="noStrike" dirty="0">
                          <a:solidFill>
                            <a:srgbClr val="3A3838"/>
                          </a:solidFill>
                          <a:effectLst/>
                          <a:latin typeface="TT Commons Light" panose="02000506030000020003" pitchFamily="50" charset="0"/>
                        </a:rPr>
                        <a:t> de </a:t>
                      </a:r>
                      <a:r>
                        <a:rPr lang="en-US" sz="1300" b="1" i="0" u="none" strike="noStrike" dirty="0" err="1">
                          <a:solidFill>
                            <a:srgbClr val="3A3838"/>
                          </a:solidFill>
                          <a:effectLst/>
                          <a:latin typeface="TT Commons Light" panose="02000506030000020003" pitchFamily="50" charset="0"/>
                        </a:rPr>
                        <a:t>ceramidas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D966">
                        <a:alpha val="50196"/>
                      </a:srgbClr>
                    </a:solidFill>
                  </a:tcPr>
                </a:tc>
                <a:tc>
                  <a:txBody>
                    <a:bodyPr/>
                    <a:lstStyle/>
                    <a:p>
                      <a:pPr algn="ctr" fontAlgn="b"/>
                      <a:r>
                        <a:rPr lang="en-US" sz="1300" b="1" i="0" u="none" strike="noStrike" dirty="0">
                          <a:solidFill>
                            <a:srgbClr val="3A3838"/>
                          </a:solidFill>
                          <a:effectLst/>
                          <a:latin typeface="TT Commons Light" panose="02000506030000020003" pitchFamily="50" charset="0"/>
                        </a:rPr>
                        <a:t>Barrera </a:t>
                      </a:r>
                      <a:r>
                        <a:rPr lang="en-US" sz="1300" b="1" i="0" u="none" strike="noStrike" dirty="0" err="1">
                          <a:solidFill>
                            <a:srgbClr val="3A3838"/>
                          </a:solidFill>
                          <a:effectLst/>
                          <a:latin typeface="TT Commons Light" panose="02000506030000020003" pitchFamily="50" charset="0"/>
                        </a:rPr>
                        <a:t>lipídica</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D966">
                        <a:alpha val="50196"/>
                      </a:srgbClr>
                    </a:solidFill>
                  </a:tcPr>
                </a:tc>
                <a:tc>
                  <a:txBody>
                    <a:bodyPr/>
                    <a:lstStyle/>
                    <a:p>
                      <a:pPr algn="ctr" fontAlgn="b"/>
                      <a:r>
                        <a:rPr lang="en-US" sz="1300" b="1" i="0" u="none" strike="noStrike" dirty="0">
                          <a:solidFill>
                            <a:srgbClr val="3A3838"/>
                          </a:solidFill>
                          <a:effectLst/>
                          <a:latin typeface="TT Commons Light" panose="02000506030000020003" pitchFamily="50" charset="0"/>
                        </a:rPr>
                        <a:t>Epidermis</a:t>
                      </a:r>
                    </a:p>
                  </a:txBody>
                  <a:tcPr marL="11246" marR="11246" marT="11246" marB="0" anchor="ctr">
                    <a:lnL>
                      <a:noFill/>
                    </a:lnL>
                    <a:lnR>
                      <a:noFill/>
                    </a:lnR>
                    <a:lnT>
                      <a:noFill/>
                    </a:lnT>
                    <a:lnB>
                      <a:noFill/>
                    </a:lnB>
                    <a:solidFill>
                      <a:srgbClr val="FFD966">
                        <a:alpha val="50196"/>
                      </a:srgbClr>
                    </a:solidFill>
                  </a:tcPr>
                </a:tc>
                <a:extLst>
                  <a:ext uri="{0D108BD9-81ED-4DB2-BD59-A6C34878D82A}">
                    <a16:rowId xmlns:a16="http://schemas.microsoft.com/office/drawing/2014/main" val="2614732793"/>
                  </a:ext>
                </a:extLst>
              </a:tr>
            </a:tbl>
          </a:graphicData>
        </a:graphic>
      </p:graphicFrame>
      <p:sp>
        <p:nvSpPr>
          <p:cNvPr id="6" name="Rectángulo 5"/>
          <p:cNvSpPr/>
          <p:nvPr/>
        </p:nvSpPr>
        <p:spPr>
          <a:xfrm>
            <a:off x="698500" y="1995947"/>
            <a:ext cx="2257349" cy="323165"/>
          </a:xfrm>
          <a:prstGeom prst="rect">
            <a:avLst/>
          </a:prstGeom>
        </p:spPr>
        <p:txBody>
          <a:bodyPr wrap="none">
            <a:spAutoFit/>
          </a:bodyPr>
          <a:lstStyle/>
          <a:p>
            <a:pPr algn="just"/>
            <a:r>
              <a:rPr lang="es-ES" b="1" dirty="0" smtClean="0">
                <a:latin typeface="TT Commons Light" panose="02000506030000020003" pitchFamily="50" charset="0"/>
              </a:rPr>
              <a:t>RESUMEN INGREDIENTES</a:t>
            </a:r>
            <a:endParaRPr lang="es-ES" b="1" dirty="0">
              <a:latin typeface="TT Commons Light" panose="02000506030000020003" pitchFamily="50" charset="0"/>
            </a:endParaRPr>
          </a:p>
        </p:txBody>
      </p:sp>
    </p:spTree>
    <p:extLst>
      <p:ext uri="{BB962C8B-B14F-4D97-AF65-F5344CB8AC3E}">
        <p14:creationId xmlns:p14="http://schemas.microsoft.com/office/powerpoint/2010/main" val="1926033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211171" y="3288754"/>
            <a:ext cx="5897897"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PRESENTACIÓN EXCELLENCE</a:t>
            </a:r>
          </a:p>
        </p:txBody>
      </p:sp>
    </p:spTree>
    <p:extLst>
      <p:ext uri="{BB962C8B-B14F-4D97-AF65-F5344CB8AC3E}">
        <p14:creationId xmlns:p14="http://schemas.microsoft.com/office/powerpoint/2010/main" val="2098964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3785652"/>
          </a:xfrm>
          <a:prstGeom prst="rect">
            <a:avLst/>
          </a:prstGeom>
        </p:spPr>
        <p:txBody>
          <a:bodyPr wrap="square">
            <a:spAutoFit/>
          </a:bodyPr>
          <a:lstStyle/>
          <a:p>
            <a:pPr algn="just"/>
            <a:r>
              <a:rPr lang="es-ES" b="1" dirty="0">
                <a:latin typeface="TT Commons Light" panose="02000506030000020003" pitchFamily="50" charset="0"/>
                <a:ea typeface="Calibri" panose="020F0502020204030204" pitchFamily="34" charset="0"/>
                <a:cs typeface="Arial" panose="020B0604020202020204" pitchFamily="34" charset="0"/>
              </a:rPr>
              <a:t>Descripción</a:t>
            </a:r>
            <a:r>
              <a:rPr lang="es-ES" dirty="0">
                <a:latin typeface="TT Commons Light" panose="02000506030000020003" pitchFamily="50" charset="0"/>
                <a:ea typeface="Calibri" panose="020F0502020204030204" pitchFamily="34" charset="0"/>
                <a:cs typeface="Arial" panose="020B0604020202020204" pitchFamily="34" charset="0"/>
              </a:rPr>
              <a:t>: </a:t>
            </a:r>
          </a:p>
          <a:p>
            <a:pPr algn="just"/>
            <a:r>
              <a:rPr lang="es-ES" dirty="0">
                <a:latin typeface="TT Commons Light" panose="02000506030000020003" pitchFamily="50" charset="0"/>
                <a:ea typeface="Calibri" panose="020F0502020204030204" pitchFamily="34" charset="0"/>
                <a:cs typeface="Arial" panose="020B0604020202020204" pitchFamily="34" charset="0"/>
              </a:rPr>
              <a:t>Potente </a:t>
            </a:r>
            <a:r>
              <a:rPr lang="es-ES" dirty="0" err="1">
                <a:latin typeface="TT Commons Light" panose="02000506030000020003" pitchFamily="50" charset="0"/>
                <a:ea typeface="Calibri" panose="020F0502020204030204" pitchFamily="34" charset="0"/>
                <a:cs typeface="Arial" panose="020B0604020202020204" pitchFamily="34" charset="0"/>
              </a:rPr>
              <a:t>serum</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ea typeface="Calibri" panose="020F0502020204030204" pitchFamily="34" charset="0"/>
                <a:cs typeface="Arial" panose="020B0604020202020204" pitchFamily="34" charset="0"/>
              </a:rPr>
              <a:t>antiedad</a:t>
            </a:r>
            <a:r>
              <a:rPr lang="es-ES" dirty="0">
                <a:latin typeface="TT Commons Light" panose="02000506030000020003" pitchFamily="50" charset="0"/>
                <a:ea typeface="Calibri" panose="020F0502020204030204" pitchFamily="34" charset="0"/>
                <a:cs typeface="Arial" panose="020B0604020202020204" pitchFamily="34" charset="0"/>
              </a:rPr>
              <a:t>, formulado con una excepcional combinación alfa, beta y </a:t>
            </a:r>
            <a:r>
              <a:rPr lang="es-ES" dirty="0" err="1">
                <a:latin typeface="TT Commons Light" panose="02000506030000020003" pitchFamily="50" charset="0"/>
                <a:ea typeface="Calibri" panose="020F0502020204030204" pitchFamily="34" charset="0"/>
                <a:cs typeface="Arial" panose="020B0604020202020204" pitchFamily="34" charset="0"/>
              </a:rPr>
              <a:t>polihidroxácidos</a:t>
            </a:r>
            <a:r>
              <a:rPr lang="es-ES" dirty="0">
                <a:latin typeface="TT Commons Light" panose="02000506030000020003" pitchFamily="50" charset="0"/>
                <a:ea typeface="Calibri" panose="020F0502020204030204" pitchFamily="34" charset="0"/>
                <a:cs typeface="Arial" panose="020B0604020202020204" pitchFamily="34" charset="0"/>
              </a:rPr>
              <a:t>, que rejuvenece gracias a un </a:t>
            </a:r>
            <a:r>
              <a:rPr lang="es-ES" b="1" dirty="0">
                <a:latin typeface="TT Commons Light" panose="02000506030000020003" pitchFamily="50" charset="0"/>
                <a:ea typeface="Calibri" panose="020F0502020204030204" pitchFamily="34" charset="0"/>
                <a:cs typeface="Arial" panose="020B0604020202020204" pitchFamily="34" charset="0"/>
              </a:rPr>
              <a:t>efecto renovador de la piel.</a:t>
            </a:r>
            <a:r>
              <a:rPr lang="es-ES" dirty="0">
                <a:latin typeface="TT Commons Light" panose="02000506030000020003" pitchFamily="50" charset="0"/>
                <a:ea typeface="Calibri" panose="020F0502020204030204" pitchFamily="34" charset="0"/>
                <a:cs typeface="Arial" panose="020B0604020202020204" pitchFamily="34" charset="0"/>
              </a:rPr>
              <a:t> Reduce las imperfecciones, limpia en profundidad las impurezas, revitaliza y unifica el tono. Contiene activos que adaptan a 3,5 el pH de la fórmula, ajustándola a las necesidades específicas de la piel, lo que permite que los hidroxiácidos realicen la función deseada y que aumente la sensación de confort tras la aplicación del </a:t>
            </a:r>
            <a:r>
              <a:rPr lang="es-ES" dirty="0" err="1">
                <a:latin typeface="TT Commons Light" panose="02000506030000020003" pitchFamily="50" charset="0"/>
                <a:ea typeface="Calibri" panose="020F0502020204030204" pitchFamily="34" charset="0"/>
                <a:cs typeface="Arial" panose="020B0604020202020204" pitchFamily="34" charset="0"/>
              </a:rPr>
              <a:t>serum</a:t>
            </a:r>
            <a:r>
              <a:rPr lang="es-ES" dirty="0">
                <a:latin typeface="TT Commons Light" panose="02000506030000020003" pitchFamily="50" charset="0"/>
                <a:ea typeface="Calibri" panose="020F0502020204030204" pitchFamily="34" charset="0"/>
                <a:cs typeface="Arial" panose="020B0604020202020204" pitchFamily="34" charset="0"/>
              </a:rPr>
              <a:t>.</a:t>
            </a: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Indicaciones: </a:t>
            </a:r>
            <a:endParaRPr lang="es-ES" b="1" dirty="0">
              <a:latin typeface="TT Commons Light" panose="02000506030000020003" pitchFamily="50" charset="0"/>
              <a:cs typeface="Arial" panose="020B0604020202020204" pitchFamily="34" charset="0"/>
            </a:endParaRPr>
          </a:p>
          <a:p>
            <a:pPr algn="just"/>
            <a:r>
              <a:rPr lang="es-ES" dirty="0">
                <a:latin typeface="TT Commons Light" panose="02000506030000020003" pitchFamily="50" charset="0"/>
                <a:ea typeface="Calibri" panose="020F0502020204030204" pitchFamily="34" charset="0"/>
                <a:cs typeface="Arial" panose="020B0604020202020204" pitchFamily="34" charset="0"/>
              </a:rPr>
              <a:t>Tratamiento </a:t>
            </a:r>
            <a:r>
              <a:rPr lang="es-ES" dirty="0" err="1">
                <a:latin typeface="TT Commons Light" panose="02000506030000020003" pitchFamily="50" charset="0"/>
                <a:ea typeface="Calibri" panose="020F0502020204030204" pitchFamily="34" charset="0"/>
                <a:cs typeface="Arial" panose="020B0604020202020204" pitchFamily="34" charset="0"/>
              </a:rPr>
              <a:t>antiedad</a:t>
            </a:r>
            <a:r>
              <a:rPr lang="es-ES" dirty="0">
                <a:latin typeface="TT Commons Light" panose="02000506030000020003" pitchFamily="50" charset="0"/>
                <a:ea typeface="Calibri" panose="020F0502020204030204" pitchFamily="34" charset="0"/>
                <a:cs typeface="Arial" panose="020B0604020202020204" pitchFamily="34" charset="0"/>
              </a:rPr>
              <a:t>, rejuvenecedor y reparador indicado para todo tipo de pieles que buscan tanto un efecto rejuvenecedor como luchar contra los primeros signos de envejecimiento. El efecto renovador, hidratante y purificante es visible desde las primeras </a:t>
            </a:r>
            <a:r>
              <a:rPr lang="es-ES" dirty="0" smtClean="0">
                <a:latin typeface="TT Commons Light" panose="02000506030000020003" pitchFamily="50" charset="0"/>
                <a:ea typeface="Calibri" panose="020F0502020204030204" pitchFamily="34" charset="0"/>
                <a:cs typeface="Arial" panose="020B0604020202020204" pitchFamily="34" charset="0"/>
              </a:rPr>
              <a:t>aplicaciones</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Ingredientes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a:latin typeface="TT Commons Light" panose="02000506030000020003" pitchFamily="50" charset="0"/>
              </a:rPr>
              <a:t>Ácido </a:t>
            </a:r>
            <a:r>
              <a:rPr lang="es-ES" dirty="0" err="1">
                <a:latin typeface="TT Commons Light" panose="02000506030000020003" pitchFamily="50" charset="0"/>
              </a:rPr>
              <a:t>glicólico</a:t>
            </a:r>
            <a:r>
              <a:rPr lang="es-ES" dirty="0">
                <a:latin typeface="TT Commons Light" panose="02000506030000020003" pitchFamily="50" charset="0"/>
              </a:rPr>
              <a:t>, Ácido </a:t>
            </a:r>
            <a:r>
              <a:rPr lang="es-ES" dirty="0" err="1">
                <a:latin typeface="TT Commons Light" panose="02000506030000020003" pitchFamily="50" charset="0"/>
              </a:rPr>
              <a:t>lactobiónico</a:t>
            </a:r>
            <a:r>
              <a:rPr lang="es-ES" dirty="0">
                <a:latin typeface="TT Commons Light" panose="02000506030000020003" pitchFamily="50" charset="0"/>
              </a:rPr>
              <a:t> , Ácido salicílico , Ácido Málico, Hidróxido de amonio, Extracto de áloe Vera</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pic>
        <p:nvPicPr>
          <p:cNvPr id="17" name="Imagen 16" descr="Imagen que contiene artículos, taza, loción, tabla&#10;&#10;Descripción generada automáticamente">
            <a:extLst>
              <a:ext uri="{FF2B5EF4-FFF2-40B4-BE49-F238E27FC236}">
                <a16:creationId xmlns:a16="http://schemas.microsoft.com/office/drawing/2014/main" id="{1DB55851-0E4F-406E-A90F-1BDD494FD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186" y="1738027"/>
            <a:ext cx="899920" cy="2153043"/>
          </a:xfrm>
          <a:prstGeom prst="rect">
            <a:avLst/>
          </a:prstGeom>
        </p:spPr>
      </p:pic>
      <p:sp>
        <p:nvSpPr>
          <p:cNvPr id="15" name="Título 8"/>
          <p:cNvSpPr>
            <a:spLocks noGrp="1"/>
          </p:cNvSpPr>
          <p:nvPr>
            <p:ph type="title"/>
          </p:nvPr>
        </p:nvSpPr>
        <p:spPr>
          <a:xfrm>
            <a:off x="698500" y="398871"/>
            <a:ext cx="2227213" cy="424732"/>
          </a:xfrm>
        </p:spPr>
        <p:txBody>
          <a:bodyPr/>
          <a:lstStyle/>
          <a:p>
            <a:r>
              <a:rPr lang="es-ES" sz="2400" spc="300" dirty="0" err="1" smtClean="0">
                <a:latin typeface="Bebas Neue Regular" panose="00000500000000000000" pitchFamily="50" charset="0"/>
              </a:rPr>
              <a:t>Glycolic</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serum</a:t>
            </a:r>
            <a:endParaRPr lang="es-ES" sz="2400" spc="300" dirty="0">
              <a:latin typeface="Bebas Neue Regular" panose="00000500000000000000" pitchFamily="50" charset="0"/>
            </a:endParaRPr>
          </a:p>
        </p:txBody>
      </p:sp>
      <p:sp>
        <p:nvSpPr>
          <p:cNvPr id="2" name="Rectángulo 1"/>
          <p:cNvSpPr/>
          <p:nvPr/>
        </p:nvSpPr>
        <p:spPr>
          <a:xfrm>
            <a:off x="703352" y="4012256"/>
            <a:ext cx="1317587" cy="553998"/>
          </a:xfrm>
          <a:prstGeom prst="rect">
            <a:avLst/>
          </a:prstGeom>
        </p:spPr>
        <p:txBody>
          <a:bodyPr wrap="square">
            <a:spAutoFit/>
          </a:bodyPr>
          <a:lstStyle/>
          <a:p>
            <a:pPr algn="ctr"/>
            <a:r>
              <a:rPr lang="es-ES" dirty="0" smtClean="0">
                <a:latin typeface="TT Commons Light" panose="02000506030000020003" pitchFamily="50" charset="0"/>
              </a:rPr>
              <a:t>Frasco Gotero</a:t>
            </a:r>
          </a:p>
          <a:p>
            <a:pPr algn="ctr"/>
            <a:r>
              <a:rPr lang="es-ES" dirty="0" smtClean="0">
                <a:latin typeface="TT Commons Light" panose="02000506030000020003" pitchFamily="50" charset="0"/>
              </a:rPr>
              <a:t>30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1933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8500" y="398871"/>
            <a:ext cx="2227213" cy="424732"/>
          </a:xfrm>
        </p:spPr>
        <p:txBody>
          <a:bodyPr/>
          <a:lstStyle/>
          <a:p>
            <a:r>
              <a:rPr lang="es-ES" sz="2400" spc="300" dirty="0" smtClean="0">
                <a:latin typeface="Bebas Neue Regular" panose="00000500000000000000" pitchFamily="50" charset="0"/>
              </a:rPr>
              <a:t>GLYCOLIC SERUM</a:t>
            </a:r>
            <a:endParaRPr lang="es-ES" sz="2400" spc="300" dirty="0">
              <a:latin typeface="Bebas Neue Regular" panose="00000500000000000000" pitchFamily="50"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296913016"/>
              </p:ext>
            </p:extLst>
          </p:nvPr>
        </p:nvGraphicFramePr>
        <p:xfrm>
          <a:off x="3265430" y="1609024"/>
          <a:ext cx="5581478" cy="2819050"/>
        </p:xfrm>
        <a:graphic>
          <a:graphicData uri="http://schemas.openxmlformats.org/drawingml/2006/table">
            <a:tbl>
              <a:tblPr/>
              <a:tblGrid>
                <a:gridCol w="1930890">
                  <a:extLst>
                    <a:ext uri="{9D8B030D-6E8A-4147-A177-3AD203B41FA5}">
                      <a16:colId xmlns:a16="http://schemas.microsoft.com/office/drawing/2014/main" val="1771470215"/>
                    </a:ext>
                  </a:extLst>
                </a:gridCol>
                <a:gridCol w="1825294">
                  <a:extLst>
                    <a:ext uri="{9D8B030D-6E8A-4147-A177-3AD203B41FA5}">
                      <a16:colId xmlns:a16="http://schemas.microsoft.com/office/drawing/2014/main" val="3784920065"/>
                    </a:ext>
                  </a:extLst>
                </a:gridCol>
                <a:gridCol w="1825294">
                  <a:extLst>
                    <a:ext uri="{9D8B030D-6E8A-4147-A177-3AD203B41FA5}">
                      <a16:colId xmlns:a16="http://schemas.microsoft.com/office/drawing/2014/main" val="2870462609"/>
                    </a:ext>
                  </a:extLst>
                </a:gridCol>
              </a:tblGrid>
              <a:tr h="665138">
                <a:tc>
                  <a:txBody>
                    <a:bodyPr/>
                    <a:lstStyle/>
                    <a:p>
                      <a:pPr algn="ctr" fontAlgn="ctr"/>
                      <a:r>
                        <a:rPr lang="en-US" sz="1200" b="1" i="0" u="none" strike="noStrike" dirty="0" err="1">
                          <a:solidFill>
                            <a:srgbClr val="FFFFFF"/>
                          </a:solidFill>
                          <a:effectLst/>
                          <a:latin typeface="Gotham Rounded Book" pitchFamily="50" charset="0"/>
                        </a:rPr>
                        <a:t>Ingredientes</a:t>
                      </a:r>
                      <a:endParaRPr lang="en-US" sz="1200" b="1" i="0" u="none" strike="noStrike" dirty="0">
                        <a:solidFill>
                          <a:srgbClr val="FFFFFF"/>
                        </a:solidFill>
                        <a:effectLst/>
                        <a:latin typeface="Gotham Rounded Book" pitchFamily="50" charset="0"/>
                      </a:endParaRPr>
                    </a:p>
                  </a:txBody>
                  <a:tcPr marL="11313" marR="11313" marT="11313" marB="0" anchor="ctr">
                    <a:lnL>
                      <a:noFill/>
                    </a:lnL>
                    <a:lnR>
                      <a:noFill/>
                    </a:lnR>
                    <a:lnT>
                      <a:noFill/>
                    </a:lnT>
                    <a:lnB>
                      <a:noFill/>
                    </a:lnB>
                    <a:solidFill>
                      <a:srgbClr val="806000">
                        <a:alpha val="50196"/>
                      </a:srgbClr>
                    </a:solidFill>
                  </a:tcPr>
                </a:tc>
                <a:tc>
                  <a:txBody>
                    <a:bodyPr/>
                    <a:lstStyle/>
                    <a:p>
                      <a:pPr algn="ctr" fontAlgn="ctr"/>
                      <a:r>
                        <a:rPr lang="en-US" sz="1200" b="1" i="0" u="none" strike="noStrike" dirty="0" err="1">
                          <a:solidFill>
                            <a:srgbClr val="FFFFFF"/>
                          </a:solidFill>
                          <a:effectLst/>
                          <a:latin typeface="Gotham Rounded Book" pitchFamily="50" charset="0"/>
                        </a:rPr>
                        <a:t>Propiedades</a:t>
                      </a:r>
                      <a:endParaRPr lang="en-US" sz="1200" b="1" i="0" u="none" strike="noStrike" dirty="0">
                        <a:solidFill>
                          <a:srgbClr val="FFFFFF"/>
                        </a:solidFill>
                        <a:effectLst/>
                        <a:latin typeface="Gotham Rounded Book" pitchFamily="50" charset="0"/>
                      </a:endParaRPr>
                    </a:p>
                  </a:txBody>
                  <a:tcPr marL="11313" marR="11313" marT="11313" marB="0" anchor="ctr">
                    <a:lnL>
                      <a:noFill/>
                    </a:lnL>
                    <a:lnR>
                      <a:noFill/>
                    </a:lnR>
                    <a:lnT>
                      <a:noFill/>
                    </a:lnT>
                    <a:lnB>
                      <a:noFill/>
                    </a:lnB>
                    <a:solidFill>
                      <a:srgbClr val="806000">
                        <a:alpha val="50196"/>
                      </a:srgbClr>
                    </a:solidFill>
                  </a:tcPr>
                </a:tc>
                <a:tc>
                  <a:txBody>
                    <a:bodyPr/>
                    <a:lstStyle/>
                    <a:p>
                      <a:pPr algn="ctr" fontAlgn="ctr"/>
                      <a:r>
                        <a:rPr lang="en-US" sz="1200" b="1" i="0" u="none" strike="noStrike" dirty="0" err="1">
                          <a:solidFill>
                            <a:srgbClr val="FFFFFF"/>
                          </a:solidFill>
                          <a:effectLst/>
                          <a:latin typeface="Gotham Rounded Book" pitchFamily="50" charset="0"/>
                        </a:rPr>
                        <a:t>Acción</a:t>
                      </a:r>
                      <a:endParaRPr lang="en-US" sz="1200" b="1" i="0" u="none" strike="noStrike" dirty="0">
                        <a:solidFill>
                          <a:srgbClr val="FFFFFF"/>
                        </a:solidFill>
                        <a:effectLst/>
                        <a:latin typeface="Gotham Rounded Book" pitchFamily="50" charset="0"/>
                      </a:endParaRPr>
                    </a:p>
                  </a:txBody>
                  <a:tcPr marL="11313" marR="11313" marT="11313" marB="0" anchor="ctr">
                    <a:lnL>
                      <a:noFill/>
                    </a:lnL>
                    <a:lnR>
                      <a:noFill/>
                    </a:lnR>
                    <a:lnT>
                      <a:noFill/>
                    </a:lnT>
                    <a:lnB>
                      <a:noFill/>
                    </a:lnB>
                    <a:solidFill>
                      <a:srgbClr val="806000">
                        <a:alpha val="50196"/>
                      </a:srgbClr>
                    </a:solidFill>
                  </a:tcPr>
                </a:tc>
                <a:extLst>
                  <a:ext uri="{0D108BD9-81ED-4DB2-BD59-A6C34878D82A}">
                    <a16:rowId xmlns:a16="http://schemas.microsoft.com/office/drawing/2014/main" val="1690674252"/>
                  </a:ext>
                </a:extLst>
              </a:tr>
              <a:tr h="491072">
                <a:tc>
                  <a:txBody>
                    <a:bodyPr/>
                    <a:lstStyle/>
                    <a:p>
                      <a:pPr algn="ctr" fontAlgn="b"/>
                      <a:r>
                        <a:rPr lang="en-US" sz="1200" b="1" i="0" u="none" strike="noStrike" dirty="0" err="1">
                          <a:solidFill>
                            <a:srgbClr val="3A3838"/>
                          </a:solidFill>
                          <a:effectLst/>
                          <a:latin typeface="Calibri" panose="020F0502020204030204" pitchFamily="34" charset="0"/>
                        </a:rPr>
                        <a:t>Ácido</a:t>
                      </a:r>
                      <a:r>
                        <a:rPr lang="en-US" sz="1200" b="1" i="0" u="none" strike="noStrike" dirty="0">
                          <a:solidFill>
                            <a:srgbClr val="3A3838"/>
                          </a:solidFill>
                          <a:effectLst/>
                          <a:latin typeface="Calibri" panose="020F0502020204030204" pitchFamily="34" charset="0"/>
                        </a:rPr>
                        <a:t> </a:t>
                      </a:r>
                      <a:r>
                        <a:rPr lang="en-US" sz="1200" b="1" i="0" u="none" strike="noStrike" dirty="0" err="1" smtClean="0">
                          <a:solidFill>
                            <a:srgbClr val="3A3838"/>
                          </a:solidFill>
                          <a:effectLst/>
                          <a:latin typeface="Calibri" panose="020F0502020204030204" pitchFamily="34" charset="0"/>
                        </a:rPr>
                        <a:t>glicólico</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F2CC">
                        <a:alpha val="50196"/>
                      </a:srgbClr>
                    </a:solidFill>
                  </a:tcPr>
                </a:tc>
                <a:tc>
                  <a:txBody>
                    <a:bodyPr/>
                    <a:lstStyle/>
                    <a:p>
                      <a:pPr algn="ctr" fontAlgn="b"/>
                      <a:r>
                        <a:rPr lang="en-US" sz="1200" b="1" i="0" u="none" strike="noStrike" dirty="0" err="1">
                          <a:solidFill>
                            <a:srgbClr val="3A3838"/>
                          </a:solidFill>
                          <a:effectLst/>
                          <a:latin typeface="Calibri" panose="020F0502020204030204" pitchFamily="34" charset="0"/>
                        </a:rPr>
                        <a:t>Exfoliante</a:t>
                      </a:r>
                      <a:r>
                        <a:rPr lang="en-US" sz="1200" b="1" i="0" u="none" strike="noStrike" dirty="0">
                          <a:solidFill>
                            <a:srgbClr val="3A3838"/>
                          </a:solidFill>
                          <a:effectLst/>
                          <a:latin typeface="Calibri" panose="020F0502020204030204" pitchFamily="34" charset="0"/>
                        </a:rPr>
                        <a:t> </a:t>
                      </a:r>
                      <a:r>
                        <a:rPr lang="en-US" sz="1200" b="1" i="0" u="none" strike="noStrike" dirty="0" err="1">
                          <a:solidFill>
                            <a:srgbClr val="3A3838"/>
                          </a:solidFill>
                          <a:effectLst/>
                          <a:latin typeface="Calibri" panose="020F0502020204030204" pitchFamily="34" charset="0"/>
                        </a:rPr>
                        <a:t>renovador</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F2CC">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F2CC">
                        <a:alpha val="50196"/>
                      </a:srgbClr>
                    </a:solidFill>
                  </a:tcPr>
                </a:tc>
                <a:extLst>
                  <a:ext uri="{0D108BD9-81ED-4DB2-BD59-A6C34878D82A}">
                    <a16:rowId xmlns:a16="http://schemas.microsoft.com/office/drawing/2014/main" val="1905194741"/>
                  </a:ext>
                </a:extLst>
              </a:tr>
              <a:tr h="332568">
                <a:tc>
                  <a:txBody>
                    <a:bodyPr/>
                    <a:lstStyle/>
                    <a:p>
                      <a:pPr algn="ctr" fontAlgn="b"/>
                      <a:r>
                        <a:rPr lang="en-US" sz="1200" b="1" i="0" u="none" strike="noStrike">
                          <a:solidFill>
                            <a:srgbClr val="3A3838"/>
                          </a:solidFill>
                          <a:effectLst/>
                          <a:latin typeface="Calibri" panose="020F0502020204030204" pitchFamily="34" charset="0"/>
                        </a:rPr>
                        <a:t>Ácido lactobiónico</a:t>
                      </a:r>
                    </a:p>
                  </a:txBody>
                  <a:tcPr marL="11313" marR="11313" marT="11313" marB="0" anchor="ctr">
                    <a:lnL>
                      <a:noFill/>
                    </a:lnL>
                    <a:lnR>
                      <a:noFill/>
                    </a:lnR>
                    <a:lnT>
                      <a:noFill/>
                    </a:lnT>
                    <a:lnB>
                      <a:noFill/>
                    </a:lnB>
                    <a:solidFill>
                      <a:srgbClr val="FFF2CC">
                        <a:alpha val="50196"/>
                      </a:srgbClr>
                    </a:solidFill>
                  </a:tcPr>
                </a:tc>
                <a:tc>
                  <a:txBody>
                    <a:bodyPr/>
                    <a:lstStyle/>
                    <a:p>
                      <a:pPr algn="ctr" fontAlgn="b"/>
                      <a:r>
                        <a:rPr lang="en-US" sz="1200" b="1" i="0" u="none" strike="noStrike" dirty="0" err="1">
                          <a:solidFill>
                            <a:srgbClr val="3A3838"/>
                          </a:solidFill>
                          <a:effectLst/>
                          <a:latin typeface="Calibri" panose="020F0502020204030204" pitchFamily="34" charset="0"/>
                        </a:rPr>
                        <a:t>Exfoliante</a:t>
                      </a:r>
                      <a:r>
                        <a:rPr lang="en-US" sz="1200" b="1" i="0" u="none" strike="noStrike" dirty="0">
                          <a:solidFill>
                            <a:srgbClr val="3A3838"/>
                          </a:solidFill>
                          <a:effectLst/>
                          <a:latin typeface="Calibri" panose="020F0502020204030204" pitchFamily="34" charset="0"/>
                        </a:rPr>
                        <a:t> </a:t>
                      </a:r>
                      <a:r>
                        <a:rPr lang="en-US" sz="1200" b="1" i="0" u="none" strike="noStrike" dirty="0" err="1">
                          <a:solidFill>
                            <a:srgbClr val="3A3838"/>
                          </a:solidFill>
                          <a:effectLst/>
                          <a:latin typeface="Calibri" panose="020F0502020204030204" pitchFamily="34" charset="0"/>
                        </a:rPr>
                        <a:t>renovador</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F2CC">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F2CC">
                        <a:alpha val="50196"/>
                      </a:srgbClr>
                    </a:solidFill>
                  </a:tcPr>
                </a:tc>
                <a:extLst>
                  <a:ext uri="{0D108BD9-81ED-4DB2-BD59-A6C34878D82A}">
                    <a16:rowId xmlns:a16="http://schemas.microsoft.com/office/drawing/2014/main" val="3135996633"/>
                  </a:ext>
                </a:extLst>
              </a:tr>
              <a:tr h="332568">
                <a:tc>
                  <a:txBody>
                    <a:bodyPr/>
                    <a:lstStyle/>
                    <a:p>
                      <a:pPr algn="ctr" fontAlgn="b"/>
                      <a:r>
                        <a:rPr lang="en-US" sz="1200" b="1" i="0" u="none" strike="noStrike" dirty="0">
                          <a:solidFill>
                            <a:srgbClr val="3A3838"/>
                          </a:solidFill>
                          <a:effectLst/>
                          <a:latin typeface="Calibri" panose="020F0502020204030204" pitchFamily="34" charset="0"/>
                        </a:rPr>
                        <a:t> </a:t>
                      </a:r>
                      <a:r>
                        <a:rPr lang="en-US" sz="1200" b="1" i="0" u="none" strike="noStrike" dirty="0" err="1">
                          <a:solidFill>
                            <a:srgbClr val="3A3838"/>
                          </a:solidFill>
                          <a:effectLst/>
                          <a:latin typeface="Calibri" panose="020F0502020204030204" pitchFamily="34" charset="0"/>
                        </a:rPr>
                        <a:t>Ácido</a:t>
                      </a:r>
                      <a:r>
                        <a:rPr lang="en-US" sz="1200" b="1" i="0" u="none" strike="noStrike" dirty="0">
                          <a:solidFill>
                            <a:srgbClr val="3A3838"/>
                          </a:solidFill>
                          <a:effectLst/>
                          <a:latin typeface="Calibri" panose="020F0502020204030204" pitchFamily="34" charset="0"/>
                        </a:rPr>
                        <a:t> </a:t>
                      </a:r>
                      <a:r>
                        <a:rPr lang="en-US" sz="1200" b="1" i="0" u="none" strike="noStrike" dirty="0" err="1">
                          <a:solidFill>
                            <a:srgbClr val="3A3838"/>
                          </a:solidFill>
                          <a:effectLst/>
                          <a:latin typeface="Calibri" panose="020F0502020204030204" pitchFamily="34" charset="0"/>
                        </a:rPr>
                        <a:t>salicílico</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E699">
                        <a:alpha val="50196"/>
                      </a:srgbClr>
                    </a:solidFill>
                  </a:tcPr>
                </a:tc>
                <a:tc>
                  <a:txBody>
                    <a:bodyPr/>
                    <a:lstStyle/>
                    <a:p>
                      <a:pPr algn="ctr" fontAlgn="b"/>
                      <a:r>
                        <a:rPr lang="en-US" sz="1200" b="1" i="0" u="none" strike="noStrike" dirty="0" err="1">
                          <a:solidFill>
                            <a:srgbClr val="3A3838"/>
                          </a:solidFill>
                          <a:effectLst/>
                          <a:latin typeface="Calibri" panose="020F0502020204030204" pitchFamily="34" charset="0"/>
                        </a:rPr>
                        <a:t>Exfoliante</a:t>
                      </a:r>
                      <a:r>
                        <a:rPr lang="en-US" sz="1200" b="1" i="0" u="none" strike="noStrike" dirty="0">
                          <a:solidFill>
                            <a:srgbClr val="3A3838"/>
                          </a:solidFill>
                          <a:effectLst/>
                          <a:latin typeface="Calibri" panose="020F0502020204030204" pitchFamily="34" charset="0"/>
                        </a:rPr>
                        <a:t> </a:t>
                      </a:r>
                      <a:r>
                        <a:rPr lang="en-US" sz="1200" b="1" i="0" u="none" strike="noStrike" dirty="0" err="1">
                          <a:solidFill>
                            <a:srgbClr val="3A3838"/>
                          </a:solidFill>
                          <a:effectLst/>
                          <a:latin typeface="Calibri" panose="020F0502020204030204" pitchFamily="34" charset="0"/>
                        </a:rPr>
                        <a:t>renovador</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E699">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E699">
                        <a:alpha val="50196"/>
                      </a:srgbClr>
                    </a:solidFill>
                  </a:tcPr>
                </a:tc>
                <a:extLst>
                  <a:ext uri="{0D108BD9-81ED-4DB2-BD59-A6C34878D82A}">
                    <a16:rowId xmlns:a16="http://schemas.microsoft.com/office/drawing/2014/main" val="4232042214"/>
                  </a:ext>
                </a:extLst>
              </a:tr>
              <a:tr h="332568">
                <a:tc>
                  <a:txBody>
                    <a:bodyPr/>
                    <a:lstStyle/>
                    <a:p>
                      <a:pPr algn="ctr" fontAlgn="b"/>
                      <a:r>
                        <a:rPr lang="en-US" sz="1200" b="1" i="0" u="none" strike="noStrike">
                          <a:solidFill>
                            <a:srgbClr val="3A3838"/>
                          </a:solidFill>
                          <a:effectLst/>
                          <a:latin typeface="Calibri" panose="020F0502020204030204" pitchFamily="34" charset="0"/>
                        </a:rPr>
                        <a:t>Ácido Málico </a:t>
                      </a:r>
                    </a:p>
                  </a:txBody>
                  <a:tcPr marL="11313" marR="11313" marT="11313" marB="0" anchor="ctr">
                    <a:lnL>
                      <a:noFill/>
                    </a:lnL>
                    <a:lnR>
                      <a:noFill/>
                    </a:lnR>
                    <a:lnT>
                      <a:noFill/>
                    </a:lnT>
                    <a:lnB>
                      <a:noFill/>
                    </a:lnB>
                    <a:solidFill>
                      <a:srgbClr val="FFE699">
                        <a:alpha val="50196"/>
                      </a:srgbClr>
                    </a:solidFill>
                  </a:tcPr>
                </a:tc>
                <a:tc>
                  <a:txBody>
                    <a:bodyPr/>
                    <a:lstStyle/>
                    <a:p>
                      <a:pPr algn="ctr" fontAlgn="b"/>
                      <a:r>
                        <a:rPr lang="en-US" sz="1200" b="1" i="0" u="none" strike="noStrike" dirty="0" err="1">
                          <a:solidFill>
                            <a:srgbClr val="3A3838"/>
                          </a:solidFill>
                          <a:effectLst/>
                          <a:latin typeface="Calibri" panose="020F0502020204030204" pitchFamily="34" charset="0"/>
                        </a:rPr>
                        <a:t>Exfoliante</a:t>
                      </a:r>
                      <a:r>
                        <a:rPr lang="en-US" sz="1200" b="1" i="0" u="none" strike="noStrike" dirty="0">
                          <a:solidFill>
                            <a:srgbClr val="3A3838"/>
                          </a:solidFill>
                          <a:effectLst/>
                          <a:latin typeface="Calibri" panose="020F0502020204030204" pitchFamily="34" charset="0"/>
                        </a:rPr>
                        <a:t> </a:t>
                      </a:r>
                      <a:r>
                        <a:rPr lang="en-US" sz="1200" b="1" i="0" u="none" strike="noStrike" dirty="0" err="1">
                          <a:solidFill>
                            <a:srgbClr val="3A3838"/>
                          </a:solidFill>
                          <a:effectLst/>
                          <a:latin typeface="Calibri" panose="020F0502020204030204" pitchFamily="34" charset="0"/>
                        </a:rPr>
                        <a:t>renovador</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E699">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E699">
                        <a:alpha val="50196"/>
                      </a:srgbClr>
                    </a:solidFill>
                  </a:tcPr>
                </a:tc>
                <a:extLst>
                  <a:ext uri="{0D108BD9-81ED-4DB2-BD59-A6C34878D82A}">
                    <a16:rowId xmlns:a16="http://schemas.microsoft.com/office/drawing/2014/main" val="1703531611"/>
                  </a:ext>
                </a:extLst>
              </a:tr>
              <a:tr h="332568">
                <a:tc>
                  <a:txBody>
                    <a:bodyPr/>
                    <a:lstStyle/>
                    <a:p>
                      <a:pPr algn="ctr" fontAlgn="b"/>
                      <a:r>
                        <a:rPr lang="en-US" sz="1200" b="1" i="0" u="none" strike="noStrike" dirty="0" err="1">
                          <a:solidFill>
                            <a:srgbClr val="3A3838"/>
                          </a:solidFill>
                          <a:effectLst/>
                          <a:latin typeface="Calibri" panose="020F0502020204030204" pitchFamily="34" charset="0"/>
                        </a:rPr>
                        <a:t>Hidróxido</a:t>
                      </a:r>
                      <a:r>
                        <a:rPr lang="en-US" sz="1200" b="1" i="0" u="none" strike="noStrike" dirty="0">
                          <a:solidFill>
                            <a:srgbClr val="3A3838"/>
                          </a:solidFill>
                          <a:effectLst/>
                          <a:latin typeface="Calibri" panose="020F0502020204030204" pitchFamily="34" charset="0"/>
                        </a:rPr>
                        <a:t> </a:t>
                      </a:r>
                      <a:r>
                        <a:rPr lang="en-US" sz="1200" b="1" i="0" u="none" strike="noStrike" dirty="0" err="1">
                          <a:solidFill>
                            <a:srgbClr val="3A3838"/>
                          </a:solidFill>
                          <a:effectLst/>
                          <a:latin typeface="Calibri" panose="020F0502020204030204" pitchFamily="34" charset="0"/>
                        </a:rPr>
                        <a:t>Amonio</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D966">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Regula PH</a:t>
                      </a:r>
                    </a:p>
                  </a:txBody>
                  <a:tcPr marL="11313" marR="11313" marT="11313" marB="0" anchor="ctr">
                    <a:lnL>
                      <a:noFill/>
                    </a:lnL>
                    <a:lnR>
                      <a:noFill/>
                    </a:lnR>
                    <a:lnT>
                      <a:noFill/>
                    </a:lnT>
                    <a:lnB>
                      <a:noFill/>
                    </a:lnB>
                    <a:solidFill>
                      <a:srgbClr val="FFD966">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D966">
                        <a:alpha val="50196"/>
                      </a:srgbClr>
                    </a:solidFill>
                  </a:tcPr>
                </a:tc>
                <a:extLst>
                  <a:ext uri="{0D108BD9-81ED-4DB2-BD59-A6C34878D82A}">
                    <a16:rowId xmlns:a16="http://schemas.microsoft.com/office/drawing/2014/main" val="3034936371"/>
                  </a:ext>
                </a:extLst>
              </a:tr>
              <a:tr h="332568">
                <a:tc>
                  <a:txBody>
                    <a:bodyPr/>
                    <a:lstStyle/>
                    <a:p>
                      <a:pPr algn="ctr" fontAlgn="b"/>
                      <a:r>
                        <a:rPr lang="en-US" sz="1200" b="1" i="0" u="none" strike="noStrike">
                          <a:solidFill>
                            <a:srgbClr val="3A3838"/>
                          </a:solidFill>
                          <a:effectLst/>
                          <a:latin typeface="Calibri" panose="020F0502020204030204" pitchFamily="34" charset="0"/>
                        </a:rPr>
                        <a:t>Extracto de áloe Vera</a:t>
                      </a:r>
                    </a:p>
                  </a:txBody>
                  <a:tcPr marL="11313" marR="11313" marT="11313" marB="0" anchor="ctr">
                    <a:lnL>
                      <a:noFill/>
                    </a:lnL>
                    <a:lnR>
                      <a:noFill/>
                    </a:lnR>
                    <a:lnT>
                      <a:noFill/>
                    </a:lnT>
                    <a:lnB>
                      <a:noFill/>
                    </a:lnB>
                    <a:solidFill>
                      <a:srgbClr val="FFD966">
                        <a:alpha val="50196"/>
                      </a:srgbClr>
                    </a:solidFill>
                  </a:tcPr>
                </a:tc>
                <a:tc>
                  <a:txBody>
                    <a:bodyPr/>
                    <a:lstStyle/>
                    <a:p>
                      <a:pPr algn="ctr" fontAlgn="b"/>
                      <a:r>
                        <a:rPr lang="en-US" sz="1200" b="1" i="0" u="none" strike="noStrike">
                          <a:solidFill>
                            <a:srgbClr val="3A3838"/>
                          </a:solidFill>
                          <a:effectLst/>
                          <a:latin typeface="Calibri" panose="020F0502020204030204" pitchFamily="34" charset="0"/>
                        </a:rPr>
                        <a:t>Hidratante</a:t>
                      </a:r>
                    </a:p>
                  </a:txBody>
                  <a:tcPr marL="11313" marR="11313" marT="11313" marB="0" anchor="ctr">
                    <a:lnL>
                      <a:noFill/>
                    </a:lnL>
                    <a:lnR>
                      <a:noFill/>
                    </a:lnR>
                    <a:lnT>
                      <a:noFill/>
                    </a:lnT>
                    <a:lnB>
                      <a:noFill/>
                    </a:lnB>
                    <a:solidFill>
                      <a:srgbClr val="FFD966">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D966">
                        <a:alpha val="50196"/>
                      </a:srgbClr>
                    </a:solidFill>
                  </a:tcPr>
                </a:tc>
                <a:extLst>
                  <a:ext uri="{0D108BD9-81ED-4DB2-BD59-A6C34878D82A}">
                    <a16:rowId xmlns:a16="http://schemas.microsoft.com/office/drawing/2014/main" val="2198543983"/>
                  </a:ext>
                </a:extLst>
              </a:tr>
            </a:tbl>
          </a:graphicData>
        </a:graphic>
      </p:graphicFrame>
      <p:pic>
        <p:nvPicPr>
          <p:cNvPr id="6" name="Imagen 5" descr="Imagen que contiene artículos, taza, loción, tabla&#10;&#10;Descripción generada automáticamente">
            <a:extLst>
              <a:ext uri="{FF2B5EF4-FFF2-40B4-BE49-F238E27FC236}">
                <a16:creationId xmlns:a16="http://schemas.microsoft.com/office/drawing/2014/main" id="{1DB55851-0E4F-406E-A90F-1BDD494FD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146" y="2264028"/>
            <a:ext cx="899920" cy="2153043"/>
          </a:xfrm>
          <a:prstGeom prst="rect">
            <a:avLst/>
          </a:prstGeom>
        </p:spPr>
      </p:pic>
      <p:sp>
        <p:nvSpPr>
          <p:cNvPr id="7" name="Rectángulo 6"/>
          <p:cNvSpPr/>
          <p:nvPr/>
        </p:nvSpPr>
        <p:spPr>
          <a:xfrm>
            <a:off x="698500" y="1609024"/>
            <a:ext cx="2257349" cy="323165"/>
          </a:xfrm>
          <a:prstGeom prst="rect">
            <a:avLst/>
          </a:prstGeom>
        </p:spPr>
        <p:txBody>
          <a:bodyPr wrap="none">
            <a:spAutoFit/>
          </a:bodyPr>
          <a:lstStyle/>
          <a:p>
            <a:pPr algn="just"/>
            <a:r>
              <a:rPr lang="es-ES" b="1" dirty="0" smtClean="0">
                <a:latin typeface="TT Commons Light" panose="02000506030000020003" pitchFamily="50" charset="0"/>
              </a:rPr>
              <a:t>RESUMEN INGREDIENTES</a:t>
            </a:r>
            <a:endParaRPr lang="es-ES" b="1" dirty="0">
              <a:latin typeface="TT Commons Light" panose="02000506030000020003" pitchFamily="50" charset="0"/>
            </a:endParaRPr>
          </a:p>
        </p:txBody>
      </p:sp>
    </p:spTree>
    <p:extLst>
      <p:ext uri="{BB962C8B-B14F-4D97-AF65-F5344CB8AC3E}">
        <p14:creationId xmlns:p14="http://schemas.microsoft.com/office/powerpoint/2010/main" val="3729481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3554819"/>
          </a:xfrm>
          <a:prstGeom prst="rect">
            <a:avLst/>
          </a:prstGeom>
        </p:spPr>
        <p:txBody>
          <a:bodyPr wrap="square">
            <a:spAutoFit/>
          </a:bodyPr>
          <a:lstStyle/>
          <a:p>
            <a:pPr algn="just"/>
            <a:r>
              <a:rPr lang="es-ES" b="1" dirty="0">
                <a:latin typeface="TT Commons Light" panose="02000506030000020003" pitchFamily="50" charset="0"/>
                <a:ea typeface="Calibri" panose="020F0502020204030204" pitchFamily="34" charset="0"/>
                <a:cs typeface="Arial" panose="020B0604020202020204" pitchFamily="34" charset="0"/>
              </a:rPr>
              <a:t>Descripción</a:t>
            </a:r>
            <a:r>
              <a:rPr lang="es-ES" dirty="0">
                <a:latin typeface="TT Commons Light" panose="02000506030000020003" pitchFamily="50" charset="0"/>
                <a:ea typeface="Calibri" panose="020F0502020204030204" pitchFamily="34" charset="0"/>
                <a:cs typeface="Arial" panose="020B0604020202020204" pitchFamily="34" charset="0"/>
              </a:rPr>
              <a:t>: </a:t>
            </a:r>
          </a:p>
          <a:p>
            <a:pPr algn="just"/>
            <a:r>
              <a:rPr lang="es-ES" dirty="0">
                <a:latin typeface="TT Commons Light" panose="02000506030000020003" pitchFamily="50" charset="0"/>
                <a:ea typeface="Calibri" panose="020F0502020204030204" pitchFamily="34" charset="0"/>
                <a:cs typeface="Arial" panose="020B0604020202020204" pitchFamily="34" charset="0"/>
              </a:rPr>
              <a:t>Excepcional crema de día que incorpora en su fórmula dos eficaces activos: El innovador </a:t>
            </a:r>
            <a:r>
              <a:rPr lang="es-ES" dirty="0" err="1">
                <a:latin typeface="TT Commons Light" panose="02000506030000020003" pitchFamily="50" charset="0"/>
                <a:ea typeface="Calibri" panose="020F0502020204030204" pitchFamily="34" charset="0"/>
                <a:cs typeface="Arial" panose="020B0604020202020204" pitchFamily="34" charset="0"/>
              </a:rPr>
              <a:t>TeloActive</a:t>
            </a:r>
            <a:r>
              <a:rPr lang="es-ES" dirty="0">
                <a:latin typeface="TT Commons Light" panose="02000506030000020003" pitchFamily="50" charset="0"/>
                <a:ea typeface="Calibri" panose="020F0502020204030204" pitchFamily="34" charset="0"/>
                <a:cs typeface="Arial" panose="020B0604020202020204" pitchFamily="34" charset="0"/>
              </a:rPr>
              <a:t>, que retrasa los signos de la senescencia celular, y el potente activo celular </a:t>
            </a:r>
            <a:r>
              <a:rPr lang="es-ES" dirty="0" err="1">
                <a:latin typeface="TT Commons Light" panose="02000506030000020003" pitchFamily="50" charset="0"/>
                <a:ea typeface="Calibri" panose="020F0502020204030204" pitchFamily="34" charset="0"/>
                <a:cs typeface="Arial" panose="020B0604020202020204" pitchFamily="34" charset="0"/>
              </a:rPr>
              <a:t>shield</a:t>
            </a:r>
            <a:r>
              <a:rPr lang="es-ES" dirty="0">
                <a:latin typeface="TT Commons Light" panose="02000506030000020003" pitchFamily="50" charset="0"/>
                <a:ea typeface="Calibri" panose="020F0502020204030204" pitchFamily="34" charset="0"/>
                <a:cs typeface="Arial" panose="020B0604020202020204" pitchFamily="34" charset="0"/>
              </a:rPr>
              <a:t> que protege y repara el ADN, Además, el fermento biotecnológico </a:t>
            </a:r>
            <a:r>
              <a:rPr lang="es-ES" dirty="0" err="1">
                <a:latin typeface="TT Commons Light" panose="02000506030000020003" pitchFamily="50" charset="0"/>
                <a:ea typeface="Calibri" panose="020F0502020204030204" pitchFamily="34" charset="0"/>
                <a:cs typeface="Arial" panose="020B0604020202020204" pitchFamily="34" charset="0"/>
              </a:rPr>
              <a:t>VitalHeat</a:t>
            </a:r>
            <a:r>
              <a:rPr lang="es-ES" dirty="0">
                <a:latin typeface="TT Commons Light" panose="02000506030000020003" pitchFamily="50" charset="0"/>
                <a:ea typeface="Calibri" panose="020F0502020204030204" pitchFamily="34" charset="0"/>
                <a:cs typeface="Arial" panose="020B0604020202020204" pitchFamily="34" charset="0"/>
              </a:rPr>
              <a:t>-Anti-</a:t>
            </a:r>
            <a:r>
              <a:rPr lang="es-ES" dirty="0" err="1">
                <a:latin typeface="TT Commons Light" panose="02000506030000020003" pitchFamily="50" charset="0"/>
                <a:ea typeface="Calibri" panose="020F0502020204030204" pitchFamily="34" charset="0"/>
                <a:cs typeface="Arial" panose="020B0604020202020204" pitchFamily="34" charset="0"/>
              </a:rPr>
              <a:t>Ox</a:t>
            </a:r>
            <a:r>
              <a:rPr lang="es-ES" dirty="0">
                <a:latin typeface="TT Commons Light" panose="02000506030000020003" pitchFamily="50" charset="0"/>
                <a:ea typeface="Calibri" panose="020F0502020204030204" pitchFamily="34" charset="0"/>
                <a:cs typeface="Arial" panose="020B0604020202020204" pitchFamily="34" charset="0"/>
              </a:rPr>
              <a:t> es un potente protector de la oxidación que se activa con el calor. Esta acción combinada hace que las células se regeneren durante el día, manteniéndose protegidas por los filtros solares que acompañan esta formulación.</a:t>
            </a: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Indicaciones: </a:t>
            </a:r>
            <a:endParaRPr lang="es-ES" b="1" dirty="0">
              <a:latin typeface="TT Commons Light" panose="02000506030000020003" pitchFamily="50" charset="0"/>
              <a:cs typeface="Arial" panose="020B0604020202020204" pitchFamily="34" charset="0"/>
            </a:endParaRPr>
          </a:p>
          <a:p>
            <a:r>
              <a:rPr lang="es-ES" dirty="0"/>
              <a:t>Tratamiento con tecnología 3D anti </a:t>
            </a:r>
            <a:r>
              <a:rPr lang="es-ES" dirty="0" err="1"/>
              <a:t>aging</a:t>
            </a:r>
            <a:r>
              <a:rPr lang="es-ES" dirty="0"/>
              <a:t> que trabaja la regeneración celular, rejuvenece, protege y repara el </a:t>
            </a:r>
            <a:r>
              <a:rPr lang="es-ES" dirty="0" err="1"/>
              <a:t>adn</a:t>
            </a:r>
            <a:r>
              <a:rPr lang="es-ES" dirty="0"/>
              <a:t>, con efecto termo antioxidante, indicado para todo tipo de pieles.</a:t>
            </a:r>
            <a:endParaRPr lang="en-US" dirty="0"/>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Ingredientes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rPr>
              <a:t>Teloactive</a:t>
            </a:r>
            <a:r>
              <a:rPr lang="es-ES" dirty="0">
                <a:latin typeface="TT Commons Light" panose="02000506030000020003" pitchFamily="50" charset="0"/>
              </a:rPr>
              <a:t> (</a:t>
            </a:r>
            <a:r>
              <a:rPr lang="es-ES" dirty="0" err="1">
                <a:latin typeface="TT Commons Light" panose="02000506030000020003" pitchFamily="50" charset="0"/>
              </a:rPr>
              <a:t>Scutellaria</a:t>
            </a:r>
            <a:r>
              <a:rPr lang="es-ES" dirty="0">
                <a:latin typeface="TT Commons Light" panose="02000506030000020003" pitchFamily="50" charset="0"/>
              </a:rPr>
              <a:t> </a:t>
            </a:r>
            <a:r>
              <a:rPr lang="es-ES" dirty="0" err="1">
                <a:latin typeface="TT Commons Light" panose="02000506030000020003" pitchFamily="50" charset="0"/>
              </a:rPr>
              <a:t>baicalensis</a:t>
            </a:r>
            <a:r>
              <a:rPr lang="es-ES" dirty="0">
                <a:latin typeface="TT Commons Light" panose="02000506030000020003" pitchFamily="50" charset="0"/>
              </a:rPr>
              <a:t>), </a:t>
            </a:r>
            <a:r>
              <a:rPr lang="es-ES" dirty="0" err="1">
                <a:latin typeface="TT Commons Light" panose="02000506030000020003" pitchFamily="50" charset="0"/>
              </a:rPr>
              <a:t>Cellular</a:t>
            </a:r>
            <a:r>
              <a:rPr lang="es-ES" dirty="0">
                <a:latin typeface="TT Commons Light" panose="02000506030000020003" pitchFamily="50" charset="0"/>
              </a:rPr>
              <a:t> </a:t>
            </a:r>
            <a:r>
              <a:rPr lang="es-ES" dirty="0" err="1">
                <a:latin typeface="TT Commons Light" panose="02000506030000020003" pitchFamily="50" charset="0"/>
              </a:rPr>
              <a:t>Shield</a:t>
            </a:r>
            <a:r>
              <a:rPr lang="es-ES" dirty="0">
                <a:latin typeface="TT Commons Light" panose="02000506030000020003" pitchFamily="50" charset="0"/>
              </a:rPr>
              <a:t> (Extracto de Hierba Santa), </a:t>
            </a:r>
            <a:r>
              <a:rPr lang="es-ES" dirty="0" err="1" smtClean="0">
                <a:latin typeface="TT Commons Light" panose="02000506030000020003" pitchFamily="50" charset="0"/>
              </a:rPr>
              <a:t>VitalHeat-AntiOx</a:t>
            </a:r>
            <a:r>
              <a:rPr lang="es-ES" dirty="0" smtClean="0">
                <a:latin typeface="TT Commons Light" panose="02000506030000020003" pitchFamily="50" charset="0"/>
              </a:rPr>
              <a:t> (</a:t>
            </a:r>
            <a:r>
              <a:rPr lang="es-ES" dirty="0" err="1" smtClean="0">
                <a:latin typeface="TT Commons Light" panose="02000506030000020003" pitchFamily="50" charset="0"/>
              </a:rPr>
              <a:t>Thermus</a:t>
            </a:r>
            <a:r>
              <a:rPr lang="es-ES" dirty="0" smtClean="0">
                <a:latin typeface="TT Commons Light" panose="02000506030000020003" pitchFamily="50" charset="0"/>
              </a:rPr>
              <a:t> </a:t>
            </a:r>
            <a:r>
              <a:rPr lang="es-ES" dirty="0" err="1" smtClean="0">
                <a:latin typeface="TT Commons Light" panose="02000506030000020003" pitchFamily="50" charset="0"/>
              </a:rPr>
              <a:t>Thermopillus</a:t>
            </a:r>
            <a:r>
              <a:rPr lang="es-ES" dirty="0" smtClean="0">
                <a:latin typeface="TT Commons Light" panose="02000506030000020003" pitchFamily="50" charset="0"/>
              </a:rPr>
              <a:t>)</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
        <p:nvSpPr>
          <p:cNvPr id="15" name="Título 8"/>
          <p:cNvSpPr>
            <a:spLocks noGrp="1"/>
          </p:cNvSpPr>
          <p:nvPr>
            <p:ph type="title"/>
          </p:nvPr>
        </p:nvSpPr>
        <p:spPr>
          <a:xfrm>
            <a:off x="698500" y="398871"/>
            <a:ext cx="3887283" cy="424732"/>
          </a:xfrm>
        </p:spPr>
        <p:txBody>
          <a:bodyPr/>
          <a:lstStyle/>
          <a:p>
            <a:r>
              <a:rPr lang="es-ES" sz="2400" spc="300" dirty="0" smtClean="0">
                <a:latin typeface="Bebas Neue Regular" panose="00000500000000000000" pitchFamily="50" charset="0"/>
              </a:rPr>
              <a:t>CELLULAR REGENERATION DAY</a:t>
            </a:r>
            <a:endParaRPr lang="es-ES" sz="2400" spc="300" dirty="0">
              <a:latin typeface="Bebas Neue Regular" panose="00000500000000000000" pitchFamily="50" charset="0"/>
            </a:endParaRPr>
          </a:p>
        </p:txBody>
      </p:sp>
      <p:sp>
        <p:nvSpPr>
          <p:cNvPr id="2" name="Rectángulo 1"/>
          <p:cNvSpPr/>
          <p:nvPr/>
        </p:nvSpPr>
        <p:spPr>
          <a:xfrm>
            <a:off x="698500" y="4390509"/>
            <a:ext cx="1317587" cy="553998"/>
          </a:xfrm>
          <a:prstGeom prst="rect">
            <a:avLst/>
          </a:prstGeom>
        </p:spPr>
        <p:txBody>
          <a:bodyPr wrap="square">
            <a:spAutoFit/>
          </a:bodyPr>
          <a:lstStyle/>
          <a:p>
            <a:pPr algn="ctr"/>
            <a:r>
              <a:rPr lang="es-ES" dirty="0" err="1" smtClean="0">
                <a:latin typeface="TT Commons Light" panose="02000506030000020003" pitchFamily="50" charset="0"/>
              </a:rPr>
              <a:t>Airless</a:t>
            </a:r>
            <a:endParaRPr lang="es-ES" dirty="0" smtClean="0">
              <a:latin typeface="TT Commons Light" panose="02000506030000020003" pitchFamily="50" charset="0"/>
            </a:endParaRPr>
          </a:p>
          <a:p>
            <a:pPr algn="ctr"/>
            <a:r>
              <a:rPr lang="es-ES" dirty="0" smtClean="0">
                <a:latin typeface="TT Commons Light" panose="02000506030000020003" pitchFamily="50" charset="0"/>
              </a:rPr>
              <a:t>30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r="54310"/>
          <a:stretch/>
        </p:blipFill>
        <p:spPr>
          <a:xfrm>
            <a:off x="869827" y="1180588"/>
            <a:ext cx="804737" cy="3055685"/>
          </a:xfrm>
          <a:prstGeom prst="rect">
            <a:avLst/>
          </a:prstGeom>
        </p:spPr>
      </p:pic>
    </p:spTree>
    <p:extLst>
      <p:ext uri="{BB962C8B-B14F-4D97-AF65-F5344CB8AC3E}">
        <p14:creationId xmlns:p14="http://schemas.microsoft.com/office/powerpoint/2010/main" val="286204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8500" y="398871"/>
            <a:ext cx="3887283" cy="424732"/>
          </a:xfrm>
        </p:spPr>
        <p:txBody>
          <a:bodyPr/>
          <a:lstStyle/>
          <a:p>
            <a:r>
              <a:rPr lang="es-ES" sz="2400" spc="300" dirty="0"/>
              <a:t>CELLULAR REGENERATION DAY</a:t>
            </a:r>
            <a:endParaRPr lang="es-ES" sz="2400" spc="300" dirty="0">
              <a:latin typeface="Bebas Neue Regular" panose="00000500000000000000" pitchFamily="50" charset="0"/>
            </a:endParaRPr>
          </a:p>
        </p:txBody>
      </p:sp>
      <p:sp>
        <p:nvSpPr>
          <p:cNvPr id="7" name="Rectángulo 6"/>
          <p:cNvSpPr/>
          <p:nvPr/>
        </p:nvSpPr>
        <p:spPr>
          <a:xfrm>
            <a:off x="698500" y="1609024"/>
            <a:ext cx="2257349" cy="323165"/>
          </a:xfrm>
          <a:prstGeom prst="rect">
            <a:avLst/>
          </a:prstGeom>
        </p:spPr>
        <p:txBody>
          <a:bodyPr wrap="none">
            <a:spAutoFit/>
          </a:bodyPr>
          <a:lstStyle/>
          <a:p>
            <a:pPr algn="just"/>
            <a:r>
              <a:rPr lang="es-ES" b="1" dirty="0" smtClean="0">
                <a:latin typeface="TT Commons Light" panose="02000506030000020003" pitchFamily="50" charset="0"/>
              </a:rPr>
              <a:t>RESUMEN INGREDIENTES</a:t>
            </a:r>
            <a:endParaRPr lang="es-ES" b="1" dirty="0">
              <a:latin typeface="TT Commons Light" panose="02000506030000020003" pitchFamily="50"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87833106"/>
              </p:ext>
            </p:extLst>
          </p:nvPr>
        </p:nvGraphicFramePr>
        <p:xfrm>
          <a:off x="3265429" y="2359504"/>
          <a:ext cx="5548065" cy="2006210"/>
        </p:xfrm>
        <a:graphic>
          <a:graphicData uri="http://schemas.openxmlformats.org/drawingml/2006/table">
            <a:tbl>
              <a:tblPr/>
              <a:tblGrid>
                <a:gridCol w="1919331">
                  <a:extLst>
                    <a:ext uri="{9D8B030D-6E8A-4147-A177-3AD203B41FA5}">
                      <a16:colId xmlns:a16="http://schemas.microsoft.com/office/drawing/2014/main" val="908157750"/>
                    </a:ext>
                  </a:extLst>
                </a:gridCol>
                <a:gridCol w="1814367">
                  <a:extLst>
                    <a:ext uri="{9D8B030D-6E8A-4147-A177-3AD203B41FA5}">
                      <a16:colId xmlns:a16="http://schemas.microsoft.com/office/drawing/2014/main" val="2951171531"/>
                    </a:ext>
                  </a:extLst>
                </a:gridCol>
                <a:gridCol w="1814367">
                  <a:extLst>
                    <a:ext uri="{9D8B030D-6E8A-4147-A177-3AD203B41FA5}">
                      <a16:colId xmlns:a16="http://schemas.microsoft.com/office/drawing/2014/main" val="1987913363"/>
                    </a:ext>
                  </a:extLst>
                </a:gridCol>
              </a:tblGrid>
              <a:tr h="654943">
                <a:tc>
                  <a:txBody>
                    <a:bodyPr/>
                    <a:lstStyle/>
                    <a:p>
                      <a:pPr algn="ctr" fontAlgn="ctr"/>
                      <a:r>
                        <a:rPr lang="en-US" sz="1500" b="1" i="0" u="none" strike="noStrike" dirty="0" err="1">
                          <a:solidFill>
                            <a:srgbClr val="FFFFFF"/>
                          </a:solidFill>
                          <a:effectLst/>
                          <a:latin typeface="TT Commons Light" panose="02000506030000020003" pitchFamily="50" charset="0"/>
                        </a:rPr>
                        <a:t>Ingredientes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err="1">
                          <a:solidFill>
                            <a:srgbClr val="FFFFFF"/>
                          </a:solidFill>
                          <a:effectLst/>
                          <a:latin typeface="TT Commons Light" panose="02000506030000020003" pitchFamily="50" charset="0"/>
                        </a:rPr>
                        <a:t>Propiedades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err="1">
                          <a:solidFill>
                            <a:srgbClr val="FFFFFF"/>
                          </a:solidFill>
                          <a:effectLst/>
                          <a:latin typeface="TT Commons Light" panose="02000506030000020003" pitchFamily="50" charset="0"/>
                        </a:rPr>
                        <a:t>Acción</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extLst>
                  <a:ext uri="{0D108BD9-81ED-4DB2-BD59-A6C34878D82A}">
                    <a16:rowId xmlns:a16="http://schemas.microsoft.com/office/drawing/2014/main" val="214991946"/>
                  </a:ext>
                </a:extLst>
              </a:tr>
              <a:tr h="368851">
                <a:tc>
                  <a:txBody>
                    <a:bodyPr/>
                    <a:lstStyle/>
                    <a:p>
                      <a:pPr algn="ctr" fontAlgn="t"/>
                      <a:r>
                        <a:rPr lang="en-US" sz="1300" b="1" i="0" u="none" strike="noStrike" dirty="0" err="1">
                          <a:solidFill>
                            <a:srgbClr val="3A3838"/>
                          </a:solidFill>
                          <a:effectLst/>
                          <a:latin typeface="TT Commons Light" panose="02000506030000020003" pitchFamily="50" charset="0"/>
                        </a:rPr>
                        <a:t>Scutellaria</a:t>
                      </a:r>
                      <a:r>
                        <a:rPr lang="en-US" sz="1300" b="1" i="0" u="none" strike="noStrike" dirty="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baicalensis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err="1" smtClean="0">
                          <a:solidFill>
                            <a:srgbClr val="3A3838"/>
                          </a:solidFill>
                          <a:effectLst/>
                          <a:latin typeface="TT Commons Light" panose="02000506030000020003" pitchFamily="50" charset="0"/>
                        </a:rPr>
                        <a:t>Protege</a:t>
                      </a:r>
                      <a:r>
                        <a:rPr lang="en-US" sz="1300" b="1" i="0" u="none" strike="noStrike" baseline="0" dirty="0" smtClean="0">
                          <a:solidFill>
                            <a:srgbClr val="3A3838"/>
                          </a:solidFill>
                          <a:effectLst/>
                          <a:latin typeface="TT Commons Light" panose="02000506030000020003" pitchFamily="50" charset="0"/>
                        </a:rPr>
                        <a:t> </a:t>
                      </a:r>
                      <a:r>
                        <a:rPr lang="en-US" sz="1300" b="1" i="0" u="none" strike="noStrike" baseline="0" dirty="0" err="1" smtClean="0">
                          <a:solidFill>
                            <a:srgbClr val="3A3838"/>
                          </a:solidFill>
                          <a:effectLst/>
                          <a:latin typeface="TT Commons Light" panose="02000506030000020003" pitchFamily="50" charset="0"/>
                        </a:rPr>
                        <a:t>los</a:t>
                      </a:r>
                      <a:r>
                        <a:rPr lang="en-US" sz="1300" b="1" i="0" u="none" strike="noStrike" baseline="0" dirty="0" smtClean="0">
                          <a:solidFill>
                            <a:srgbClr val="3A3838"/>
                          </a:solidFill>
                          <a:effectLst/>
                          <a:latin typeface="TT Commons Light" panose="02000506030000020003" pitchFamily="50" charset="0"/>
                        </a:rPr>
                        <a:t> </a:t>
                      </a:r>
                      <a:r>
                        <a:rPr lang="en-US" sz="1300" b="1" i="0" u="none" strike="noStrike" baseline="0" dirty="0" err="1" smtClean="0">
                          <a:solidFill>
                            <a:srgbClr val="3A3838"/>
                          </a:solidFill>
                          <a:effectLst/>
                          <a:latin typeface="TT Commons Light" panose="02000506030000020003" pitchFamily="50" charset="0"/>
                        </a:rPr>
                        <a:t>telómeros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a:solidFill>
                            <a:srgbClr val="3A3838"/>
                          </a:solidFill>
                          <a:effectLst/>
                          <a:latin typeface="TT Commons Light" panose="02000506030000020003" pitchFamily="50" charset="0"/>
                        </a:rPr>
                        <a:t>ADN </a:t>
                      </a:r>
                      <a:r>
                        <a:rPr lang="en-US" sz="1300" b="1" i="0" u="none" strike="noStrike" dirty="0" err="1">
                          <a:solidFill>
                            <a:srgbClr val="3A3838"/>
                          </a:solidFill>
                          <a:effectLst/>
                          <a:latin typeface="TT Commons Light" panose="02000506030000020003" pitchFamily="50" charset="0"/>
                        </a:rPr>
                        <a:t>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2126584010"/>
                  </a:ext>
                </a:extLst>
              </a:tr>
              <a:tr h="327472">
                <a:tc>
                  <a:txBody>
                    <a:bodyPr/>
                    <a:lstStyle/>
                    <a:p>
                      <a:pPr algn="ctr" fontAlgn="b"/>
                      <a:r>
                        <a:rPr lang="en-US" sz="1300" b="1" i="0" u="none" strike="noStrike" dirty="0" err="1">
                          <a:solidFill>
                            <a:srgbClr val="3A3838"/>
                          </a:solidFill>
                          <a:effectLst/>
                          <a:latin typeface="TT Commons Light" panose="02000506030000020003" pitchFamily="50" charset="0"/>
                        </a:rPr>
                        <a:t>Extracto</a:t>
                      </a:r>
                      <a:r>
                        <a:rPr lang="en-US" sz="1300" b="1" i="0" u="none" strike="noStrike" dirty="0">
                          <a:solidFill>
                            <a:srgbClr val="3A3838"/>
                          </a:solidFill>
                          <a:effectLst/>
                          <a:latin typeface="TT Commons Light" panose="02000506030000020003" pitchFamily="50" charset="0"/>
                        </a:rPr>
                        <a:t> de </a:t>
                      </a:r>
                      <a:r>
                        <a:rPr lang="en-US" sz="1300" b="1" i="0" u="none" strike="noStrike" dirty="0" err="1">
                          <a:solidFill>
                            <a:srgbClr val="3A3838"/>
                          </a:solidFill>
                          <a:effectLst/>
                          <a:latin typeface="TT Commons Light" panose="02000506030000020003" pitchFamily="50" charset="0"/>
                        </a:rPr>
                        <a:t>Hierba</a:t>
                      </a:r>
                      <a:r>
                        <a:rPr lang="en-US" sz="1300" b="1" i="0" u="none" strike="noStrike" dirty="0">
                          <a:solidFill>
                            <a:srgbClr val="3A3838"/>
                          </a:solidFill>
                          <a:effectLst/>
                          <a:latin typeface="TT Commons Light" panose="02000506030000020003" pitchFamily="50" charset="0"/>
                        </a:rPr>
                        <a:t> Santa</a:t>
                      </a: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err="1">
                          <a:solidFill>
                            <a:srgbClr val="3A3838"/>
                          </a:solidFill>
                          <a:effectLst/>
                          <a:latin typeface="TT Commons Light" panose="02000506030000020003" pitchFamily="50" charset="0"/>
                        </a:rPr>
                        <a:t>Activa</a:t>
                      </a:r>
                      <a:r>
                        <a:rPr lang="en-US" sz="1300" b="1" i="0" u="none" strike="noStrike" dirty="0">
                          <a:solidFill>
                            <a:srgbClr val="3A3838"/>
                          </a:solidFill>
                          <a:effectLst/>
                          <a:latin typeface="TT Commons Light" panose="02000506030000020003" pitchFamily="50" charset="0"/>
                        </a:rPr>
                        <a:t> la </a:t>
                      </a:r>
                      <a:r>
                        <a:rPr lang="en-US" sz="1300" b="1" i="0" u="none" strike="noStrike" dirty="0" err="1">
                          <a:solidFill>
                            <a:srgbClr val="3A3838"/>
                          </a:solidFill>
                          <a:effectLst/>
                          <a:latin typeface="TT Commons Light" panose="02000506030000020003" pitchFamily="50" charset="0"/>
                        </a:rPr>
                        <a:t>proteína</a:t>
                      </a:r>
                      <a:r>
                        <a:rPr lang="en-US" sz="1300" b="1" i="0" u="none" strike="noStrike" dirty="0">
                          <a:solidFill>
                            <a:srgbClr val="3A3838"/>
                          </a:solidFill>
                          <a:effectLst/>
                          <a:latin typeface="TT Commons Light" panose="02000506030000020003" pitchFamily="50" charset="0"/>
                        </a:rPr>
                        <a:t> p53</a:t>
                      </a: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a:solidFill>
                            <a:srgbClr val="3A3838"/>
                          </a:solidFill>
                          <a:effectLst/>
                          <a:latin typeface="TT Commons Light" panose="02000506030000020003" pitchFamily="50" charset="0"/>
                        </a:rPr>
                        <a:t>ADN </a:t>
                      </a:r>
                      <a:r>
                        <a:rPr lang="en-US" sz="1300" b="1" i="0" u="none" strike="noStrike" dirty="0" err="1">
                          <a:solidFill>
                            <a:srgbClr val="3A3838"/>
                          </a:solidFill>
                          <a:effectLst/>
                          <a:latin typeface="TT Commons Light" panose="02000506030000020003" pitchFamily="50" charset="0"/>
                        </a:rPr>
                        <a:t>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784426234"/>
                  </a:ext>
                </a:extLst>
              </a:tr>
              <a:tr h="327472">
                <a:tc>
                  <a:txBody>
                    <a:bodyPr/>
                    <a:lstStyle/>
                    <a:p>
                      <a:pPr algn="ctr" fontAlgn="b"/>
                      <a:r>
                        <a:rPr lang="en-US" sz="1300" b="1" i="0" u="none" strike="noStrike" dirty="0" err="1" smtClean="0">
                          <a:solidFill>
                            <a:srgbClr val="3A3838"/>
                          </a:solidFill>
                          <a:effectLst/>
                          <a:latin typeface="TT Commons Light" panose="02000506030000020003" pitchFamily="50" charset="0"/>
                        </a:rPr>
                        <a:t>Thermus</a:t>
                      </a:r>
                      <a:r>
                        <a:rPr lang="en-US" sz="1300" b="1" i="0" u="none" strike="noStrike" dirty="0" smtClean="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Thermophillus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err="1" smtClean="0">
                          <a:solidFill>
                            <a:srgbClr val="3A3838"/>
                          </a:solidFill>
                          <a:effectLst/>
                          <a:latin typeface="TT Commons Light" panose="02000506030000020003" pitchFamily="50" charset="0"/>
                        </a:rPr>
                        <a:t>Antioxidante</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Epidermis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3181069514"/>
                  </a:ext>
                </a:extLst>
              </a:tr>
              <a:tr h="327472">
                <a:tc>
                  <a:txBody>
                    <a:bodyPr/>
                    <a:lstStyle/>
                    <a:p>
                      <a:pPr algn="ctr" fontAlgn="b"/>
                      <a:r>
                        <a:rPr lang="en-US" sz="1300" b="1" i="0" u="none" strike="noStrike" dirty="0" err="1" smtClean="0">
                          <a:solidFill>
                            <a:srgbClr val="3A3838"/>
                          </a:solidFill>
                          <a:effectLst/>
                          <a:latin typeface="TT Commons Light" panose="02000506030000020003" pitchFamily="50" charset="0"/>
                        </a:rPr>
                        <a:t>Filtros</a:t>
                      </a:r>
                      <a:r>
                        <a:rPr lang="en-US" sz="1300" b="1" i="0" u="none" strike="noStrike" dirty="0" smtClean="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solares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err="1" smtClean="0">
                          <a:solidFill>
                            <a:srgbClr val="3A3838"/>
                          </a:solidFill>
                          <a:effectLst/>
                          <a:latin typeface="TT Commons Light" panose="02000506030000020003" pitchFamily="50" charset="0"/>
                        </a:rPr>
                        <a:t>Protección</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Epidermis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530107813"/>
                  </a:ext>
                </a:extLst>
              </a:tr>
            </a:tbl>
          </a:graphicData>
        </a:graphic>
      </p:graphicFrame>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r="54310"/>
          <a:stretch/>
        </p:blipFill>
        <p:spPr>
          <a:xfrm>
            <a:off x="1211350" y="1687364"/>
            <a:ext cx="804737" cy="3055685"/>
          </a:xfrm>
          <a:prstGeom prst="rect">
            <a:avLst/>
          </a:prstGeom>
        </p:spPr>
      </p:pic>
    </p:spTree>
    <p:extLst>
      <p:ext uri="{BB962C8B-B14F-4D97-AF65-F5344CB8AC3E}">
        <p14:creationId xmlns:p14="http://schemas.microsoft.com/office/powerpoint/2010/main" val="1823727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3785652"/>
          </a:xfrm>
          <a:prstGeom prst="rect">
            <a:avLst/>
          </a:prstGeom>
        </p:spPr>
        <p:txBody>
          <a:bodyPr wrap="square">
            <a:spAutoFit/>
          </a:bodyPr>
          <a:lstStyle/>
          <a:p>
            <a:pPr algn="just"/>
            <a:r>
              <a:rPr lang="es-ES" b="1" dirty="0">
                <a:latin typeface="TT Commons Light" panose="02000506030000020003" pitchFamily="50" charset="0"/>
                <a:ea typeface="Calibri" panose="020F0502020204030204" pitchFamily="34" charset="0"/>
                <a:cs typeface="Arial" panose="020B0604020202020204" pitchFamily="34" charset="0"/>
              </a:rPr>
              <a:t>Descripción</a:t>
            </a:r>
            <a:r>
              <a:rPr lang="es-ES" dirty="0">
                <a:latin typeface="TT Commons Light" panose="02000506030000020003" pitchFamily="50" charset="0"/>
                <a:ea typeface="Calibri" panose="020F0502020204030204" pitchFamily="34" charset="0"/>
                <a:cs typeface="Arial" panose="020B0604020202020204" pitchFamily="34" charset="0"/>
              </a:rPr>
              <a:t>: </a:t>
            </a:r>
          </a:p>
          <a:p>
            <a:r>
              <a:rPr lang="es-ES" dirty="0">
                <a:latin typeface="TT Commons Light" panose="02000506030000020003" pitchFamily="50" charset="0"/>
              </a:rPr>
              <a:t>Doble </a:t>
            </a:r>
            <a:r>
              <a:rPr lang="es-ES" dirty="0" err="1">
                <a:latin typeface="TT Commons Light" panose="02000506030000020003" pitchFamily="50" charset="0"/>
              </a:rPr>
              <a:t>serum</a:t>
            </a:r>
            <a:r>
              <a:rPr lang="es-ES" dirty="0">
                <a:latin typeface="TT Commons Light" panose="02000506030000020003" pitchFamily="50" charset="0"/>
              </a:rPr>
              <a:t> que combate los signos del proceso de degeneración de los fibroblastos senescentes y mantiene en óptimo estado la vitalidad de las células de la piel. Se combina con una formulación de bioelementos esenciales que activan el mecanismo biológico de regulación y regeneración celular y retrasan el envejecimiento cutáneo. Además, actúan como antioxidante, refuerzo de la barrera lipídica y estimulante de la elasticidad y la síntesis de colágeno.</a:t>
            </a:r>
            <a:endParaRPr lang="en-US" dirty="0">
              <a:latin typeface="TT Commons Light" panose="02000506030000020003" pitchFamily="50" charset="0"/>
            </a:endParaRP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Indicaciones: </a:t>
            </a:r>
            <a:endParaRPr lang="es-ES" b="1" dirty="0">
              <a:latin typeface="TT Commons Light" panose="02000506030000020003" pitchFamily="50" charset="0"/>
              <a:cs typeface="Arial" panose="020B0604020202020204" pitchFamily="34" charset="0"/>
            </a:endParaRPr>
          </a:p>
          <a:p>
            <a:r>
              <a:rPr lang="es-ES" dirty="0">
                <a:latin typeface="TT Commons Light" panose="02000506030000020003" pitchFamily="50" charset="0"/>
              </a:rPr>
              <a:t>Para todo tipo de pieles que buscan retrasar los signos del envejecimiento mediante la ralentización de la propagación de las células envejecidas y minimiza el daño que provocan gracias a su combinación de activos que mantienen en óptimo estado el metabolismo celular.</a:t>
            </a:r>
          </a:p>
          <a:p>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Ingredientes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rPr>
              <a:t>Teloactive</a:t>
            </a:r>
            <a:r>
              <a:rPr lang="es-ES" dirty="0">
                <a:latin typeface="TT Commons Light" panose="02000506030000020003" pitchFamily="50" charset="0"/>
              </a:rPr>
              <a:t> (</a:t>
            </a:r>
            <a:r>
              <a:rPr lang="es-ES" dirty="0" err="1">
                <a:latin typeface="TT Commons Light" panose="02000506030000020003" pitchFamily="50" charset="0"/>
              </a:rPr>
              <a:t>Scutellaria</a:t>
            </a:r>
            <a:r>
              <a:rPr lang="es-ES" dirty="0">
                <a:latin typeface="TT Commons Light" panose="02000506030000020003" pitchFamily="50" charset="0"/>
              </a:rPr>
              <a:t> </a:t>
            </a:r>
            <a:r>
              <a:rPr lang="es-ES" dirty="0" err="1">
                <a:latin typeface="TT Commons Light" panose="02000506030000020003" pitchFamily="50" charset="0"/>
              </a:rPr>
              <a:t>baicalensis</a:t>
            </a:r>
            <a:r>
              <a:rPr lang="es-ES" dirty="0">
                <a:latin typeface="TT Commons Light" panose="02000506030000020003" pitchFamily="50" charset="0"/>
              </a:rPr>
              <a:t>), </a:t>
            </a:r>
            <a:r>
              <a:rPr lang="es-ES" dirty="0" err="1">
                <a:latin typeface="TT Commons Light" panose="02000506030000020003" pitchFamily="50" charset="0"/>
              </a:rPr>
              <a:t>Cellular</a:t>
            </a:r>
            <a:r>
              <a:rPr lang="es-ES" dirty="0">
                <a:latin typeface="TT Commons Light" panose="02000506030000020003" pitchFamily="50" charset="0"/>
              </a:rPr>
              <a:t> </a:t>
            </a:r>
            <a:r>
              <a:rPr lang="es-ES" dirty="0" err="1">
                <a:latin typeface="TT Commons Light" panose="02000506030000020003" pitchFamily="50" charset="0"/>
              </a:rPr>
              <a:t>Shield</a:t>
            </a:r>
            <a:r>
              <a:rPr lang="es-ES" dirty="0">
                <a:latin typeface="TT Commons Light" panose="02000506030000020003" pitchFamily="50" charset="0"/>
              </a:rPr>
              <a:t> (Extracto de Hierba Santa</a:t>
            </a:r>
            <a:r>
              <a:rPr lang="es-ES" dirty="0" smtClean="0">
                <a:latin typeface="TT Commons Light" panose="02000506030000020003" pitchFamily="50" charset="0"/>
              </a:rPr>
              <a:t>), Zinc, Calcio, Magnesio y </a:t>
            </a:r>
            <a:r>
              <a:rPr lang="es-ES" dirty="0">
                <a:latin typeface="TT Commons Light" panose="02000506030000020003" pitchFamily="50" charset="0"/>
              </a:rPr>
              <a:t>Ácido </a:t>
            </a:r>
            <a:r>
              <a:rPr lang="es-ES" dirty="0" err="1">
                <a:latin typeface="TT Commons Light" panose="02000506030000020003" pitchFamily="50" charset="0"/>
              </a:rPr>
              <a:t>Pirrolidin</a:t>
            </a:r>
            <a:r>
              <a:rPr lang="es-ES" dirty="0">
                <a:latin typeface="TT Commons Light" panose="02000506030000020003" pitchFamily="50" charset="0"/>
              </a:rPr>
              <a:t> Carboxílico</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
        <p:nvSpPr>
          <p:cNvPr id="15" name="Título 8"/>
          <p:cNvSpPr>
            <a:spLocks noGrp="1"/>
          </p:cNvSpPr>
          <p:nvPr>
            <p:ph type="title"/>
          </p:nvPr>
        </p:nvSpPr>
        <p:spPr>
          <a:xfrm>
            <a:off x="698500" y="398871"/>
            <a:ext cx="4805354" cy="424732"/>
          </a:xfrm>
        </p:spPr>
        <p:txBody>
          <a:bodyPr/>
          <a:lstStyle/>
          <a:p>
            <a:r>
              <a:rPr lang="es-ES" sz="2400" spc="300" dirty="0" smtClean="0">
                <a:latin typeface="Bebas Neue Regular" panose="00000500000000000000" pitchFamily="50" charset="0"/>
              </a:rPr>
              <a:t>CELLULAR BIO-REPAIR DOUBLE SERUM</a:t>
            </a:r>
            <a:endParaRPr lang="es-ES" sz="2400" spc="300" dirty="0">
              <a:latin typeface="Bebas Neue Regular" panose="00000500000000000000" pitchFamily="50" charset="0"/>
            </a:endParaRPr>
          </a:p>
        </p:txBody>
      </p:sp>
      <p:sp>
        <p:nvSpPr>
          <p:cNvPr id="2" name="Rectángulo 1"/>
          <p:cNvSpPr/>
          <p:nvPr/>
        </p:nvSpPr>
        <p:spPr>
          <a:xfrm>
            <a:off x="698500" y="4390509"/>
            <a:ext cx="1317587" cy="553998"/>
          </a:xfrm>
          <a:prstGeom prst="rect">
            <a:avLst/>
          </a:prstGeom>
        </p:spPr>
        <p:txBody>
          <a:bodyPr wrap="square">
            <a:spAutoFit/>
          </a:bodyPr>
          <a:lstStyle/>
          <a:p>
            <a:pPr algn="ctr"/>
            <a:r>
              <a:rPr lang="es-ES" dirty="0" smtClean="0">
                <a:latin typeface="TT Commons Light" panose="02000506030000020003" pitchFamily="50" charset="0"/>
              </a:rPr>
              <a:t>Doble </a:t>
            </a:r>
            <a:r>
              <a:rPr lang="es-ES" dirty="0" err="1" smtClean="0">
                <a:latin typeface="TT Commons Light" panose="02000506030000020003" pitchFamily="50" charset="0"/>
              </a:rPr>
              <a:t>Airless</a:t>
            </a:r>
            <a:endParaRPr lang="es-ES" dirty="0" smtClean="0">
              <a:latin typeface="TT Commons Light" panose="02000506030000020003" pitchFamily="50" charset="0"/>
            </a:endParaRPr>
          </a:p>
          <a:p>
            <a:pPr algn="ctr"/>
            <a:r>
              <a:rPr lang="es-ES" dirty="0" smtClean="0">
                <a:latin typeface="TT Commons Light" panose="02000506030000020003" pitchFamily="50" charset="0"/>
              </a:rPr>
              <a:t>30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r="53762"/>
          <a:stretch/>
        </p:blipFill>
        <p:spPr>
          <a:xfrm>
            <a:off x="698500" y="1055176"/>
            <a:ext cx="1298086" cy="3484741"/>
          </a:xfrm>
          <a:prstGeom prst="rect">
            <a:avLst/>
          </a:prstGeom>
        </p:spPr>
      </p:pic>
    </p:spTree>
    <p:extLst>
      <p:ext uri="{BB962C8B-B14F-4D97-AF65-F5344CB8AC3E}">
        <p14:creationId xmlns:p14="http://schemas.microsoft.com/office/powerpoint/2010/main" val="1464121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8500" y="398871"/>
            <a:ext cx="4805354" cy="424732"/>
          </a:xfrm>
        </p:spPr>
        <p:txBody>
          <a:bodyPr/>
          <a:lstStyle/>
          <a:p>
            <a:r>
              <a:rPr lang="es-ES" sz="2400" spc="300" dirty="0"/>
              <a:t>CELLULAR BIO-REPAIR DOUBLE SERUM</a:t>
            </a:r>
            <a:endParaRPr lang="es-ES" sz="2400" spc="300" dirty="0">
              <a:latin typeface="Bebas Neue Regular" panose="00000500000000000000" pitchFamily="50" charset="0"/>
            </a:endParaRPr>
          </a:p>
        </p:txBody>
      </p:sp>
      <p:sp>
        <p:nvSpPr>
          <p:cNvPr id="7" name="Rectángulo 6"/>
          <p:cNvSpPr/>
          <p:nvPr/>
        </p:nvSpPr>
        <p:spPr>
          <a:xfrm>
            <a:off x="698500" y="1268388"/>
            <a:ext cx="2257349" cy="323165"/>
          </a:xfrm>
          <a:prstGeom prst="rect">
            <a:avLst/>
          </a:prstGeom>
        </p:spPr>
        <p:txBody>
          <a:bodyPr wrap="none">
            <a:spAutoFit/>
          </a:bodyPr>
          <a:lstStyle/>
          <a:p>
            <a:pPr algn="just"/>
            <a:r>
              <a:rPr lang="es-ES" b="1" dirty="0" smtClean="0">
                <a:latin typeface="TT Commons Light" panose="02000506030000020003" pitchFamily="50" charset="0"/>
              </a:rPr>
              <a:t>RESUMEN INGREDIENTES</a:t>
            </a:r>
            <a:endParaRPr lang="es-ES" b="1" dirty="0">
              <a:latin typeface="TT Commons Light" panose="02000506030000020003" pitchFamily="50"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335006966"/>
              </p:ext>
            </p:extLst>
          </p:nvPr>
        </p:nvGraphicFramePr>
        <p:xfrm>
          <a:off x="3276446" y="1819677"/>
          <a:ext cx="5548065" cy="3060794"/>
        </p:xfrm>
        <a:graphic>
          <a:graphicData uri="http://schemas.openxmlformats.org/drawingml/2006/table">
            <a:tbl>
              <a:tblPr/>
              <a:tblGrid>
                <a:gridCol w="1919331">
                  <a:extLst>
                    <a:ext uri="{9D8B030D-6E8A-4147-A177-3AD203B41FA5}">
                      <a16:colId xmlns:a16="http://schemas.microsoft.com/office/drawing/2014/main" val="908157750"/>
                    </a:ext>
                  </a:extLst>
                </a:gridCol>
                <a:gridCol w="1814367">
                  <a:extLst>
                    <a:ext uri="{9D8B030D-6E8A-4147-A177-3AD203B41FA5}">
                      <a16:colId xmlns:a16="http://schemas.microsoft.com/office/drawing/2014/main" val="2951171531"/>
                    </a:ext>
                  </a:extLst>
                </a:gridCol>
                <a:gridCol w="1814367">
                  <a:extLst>
                    <a:ext uri="{9D8B030D-6E8A-4147-A177-3AD203B41FA5}">
                      <a16:colId xmlns:a16="http://schemas.microsoft.com/office/drawing/2014/main" val="1987913363"/>
                    </a:ext>
                  </a:extLst>
                </a:gridCol>
              </a:tblGrid>
              <a:tr h="654943">
                <a:tc>
                  <a:txBody>
                    <a:bodyPr/>
                    <a:lstStyle/>
                    <a:p>
                      <a:pPr algn="ctr" fontAlgn="ctr"/>
                      <a:r>
                        <a:rPr lang="en-US" sz="1500" b="1" i="0" u="none" strike="noStrike" dirty="0" err="1">
                          <a:solidFill>
                            <a:srgbClr val="FFFFFF"/>
                          </a:solidFill>
                          <a:effectLst/>
                          <a:latin typeface="TT Commons Light" panose="02000506030000020003" pitchFamily="50" charset="0"/>
                        </a:rPr>
                        <a:t>Ingredientes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err="1">
                          <a:solidFill>
                            <a:srgbClr val="FFFFFF"/>
                          </a:solidFill>
                          <a:effectLst/>
                          <a:latin typeface="TT Commons Light" panose="02000506030000020003" pitchFamily="50" charset="0"/>
                        </a:rPr>
                        <a:t>Propiedades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err="1">
                          <a:solidFill>
                            <a:srgbClr val="FFFFFF"/>
                          </a:solidFill>
                          <a:effectLst/>
                          <a:latin typeface="TT Commons Light" panose="02000506030000020003" pitchFamily="50" charset="0"/>
                        </a:rPr>
                        <a:t>Acción</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extLst>
                  <a:ext uri="{0D108BD9-81ED-4DB2-BD59-A6C34878D82A}">
                    <a16:rowId xmlns:a16="http://schemas.microsoft.com/office/drawing/2014/main" val="214991946"/>
                  </a:ext>
                </a:extLst>
              </a:tr>
              <a:tr h="368851">
                <a:tc>
                  <a:txBody>
                    <a:bodyPr/>
                    <a:lstStyle/>
                    <a:p>
                      <a:pPr algn="ctr" fontAlgn="t"/>
                      <a:r>
                        <a:rPr lang="en-US" sz="1300" b="1" i="0" u="none" strike="noStrike" dirty="0" err="1">
                          <a:solidFill>
                            <a:srgbClr val="3A3838"/>
                          </a:solidFill>
                          <a:effectLst/>
                          <a:latin typeface="TT Commons Light" panose="02000506030000020003" pitchFamily="50" charset="0"/>
                        </a:rPr>
                        <a:t>Scutellaria</a:t>
                      </a:r>
                      <a:r>
                        <a:rPr lang="en-US" sz="1300" b="1" i="0" u="none" strike="noStrike" dirty="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baicalensis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err="1" smtClean="0">
                          <a:solidFill>
                            <a:srgbClr val="3A3838"/>
                          </a:solidFill>
                          <a:effectLst/>
                          <a:latin typeface="TT Commons Light" panose="02000506030000020003" pitchFamily="50" charset="0"/>
                        </a:rPr>
                        <a:t>Protege</a:t>
                      </a:r>
                      <a:r>
                        <a:rPr lang="en-US" sz="1300" b="1" i="0" u="none" strike="noStrike" baseline="0" dirty="0" smtClean="0">
                          <a:solidFill>
                            <a:srgbClr val="3A3838"/>
                          </a:solidFill>
                          <a:effectLst/>
                          <a:latin typeface="TT Commons Light" panose="02000506030000020003" pitchFamily="50" charset="0"/>
                        </a:rPr>
                        <a:t> </a:t>
                      </a:r>
                      <a:r>
                        <a:rPr lang="en-US" sz="1300" b="1" i="0" u="none" strike="noStrike" baseline="0" dirty="0" err="1" smtClean="0">
                          <a:solidFill>
                            <a:srgbClr val="3A3838"/>
                          </a:solidFill>
                          <a:effectLst/>
                          <a:latin typeface="TT Commons Light" panose="02000506030000020003" pitchFamily="50" charset="0"/>
                        </a:rPr>
                        <a:t>los</a:t>
                      </a:r>
                      <a:r>
                        <a:rPr lang="en-US" sz="1300" b="1" i="0" u="none" strike="noStrike" baseline="0" dirty="0" smtClean="0">
                          <a:solidFill>
                            <a:srgbClr val="3A3838"/>
                          </a:solidFill>
                          <a:effectLst/>
                          <a:latin typeface="TT Commons Light" panose="02000506030000020003" pitchFamily="50" charset="0"/>
                        </a:rPr>
                        <a:t> </a:t>
                      </a:r>
                      <a:r>
                        <a:rPr lang="en-US" sz="1300" b="1" i="0" u="none" strike="noStrike" baseline="0" dirty="0" err="1" smtClean="0">
                          <a:solidFill>
                            <a:srgbClr val="3A3838"/>
                          </a:solidFill>
                          <a:effectLst/>
                          <a:latin typeface="TT Commons Light" panose="02000506030000020003" pitchFamily="50" charset="0"/>
                        </a:rPr>
                        <a:t>telómeros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a:solidFill>
                            <a:srgbClr val="3A3838"/>
                          </a:solidFill>
                          <a:effectLst/>
                          <a:latin typeface="TT Commons Light" panose="02000506030000020003" pitchFamily="50" charset="0"/>
                        </a:rPr>
                        <a:t>ADN </a:t>
                      </a:r>
                      <a:r>
                        <a:rPr lang="en-US" sz="1300" b="1" i="0" u="none" strike="noStrike" dirty="0" err="1">
                          <a:solidFill>
                            <a:srgbClr val="3A3838"/>
                          </a:solidFill>
                          <a:effectLst/>
                          <a:latin typeface="TT Commons Light" panose="02000506030000020003" pitchFamily="50" charset="0"/>
                        </a:rPr>
                        <a:t>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2126584010"/>
                  </a:ext>
                </a:extLst>
              </a:tr>
              <a:tr h="327472">
                <a:tc>
                  <a:txBody>
                    <a:bodyPr/>
                    <a:lstStyle/>
                    <a:p>
                      <a:pPr algn="ctr" fontAlgn="b"/>
                      <a:r>
                        <a:rPr lang="en-US" sz="1300" b="1" i="0" u="none" strike="noStrike" dirty="0" err="1">
                          <a:solidFill>
                            <a:srgbClr val="3A3838"/>
                          </a:solidFill>
                          <a:effectLst/>
                          <a:latin typeface="TT Commons Light" panose="02000506030000020003" pitchFamily="50" charset="0"/>
                        </a:rPr>
                        <a:t>Extracto</a:t>
                      </a:r>
                      <a:r>
                        <a:rPr lang="en-US" sz="1300" b="1" i="0" u="none" strike="noStrike" dirty="0">
                          <a:solidFill>
                            <a:srgbClr val="3A3838"/>
                          </a:solidFill>
                          <a:effectLst/>
                          <a:latin typeface="TT Commons Light" panose="02000506030000020003" pitchFamily="50" charset="0"/>
                        </a:rPr>
                        <a:t> de </a:t>
                      </a:r>
                      <a:r>
                        <a:rPr lang="en-US" sz="1300" b="1" i="0" u="none" strike="noStrike" dirty="0" err="1">
                          <a:solidFill>
                            <a:srgbClr val="3A3838"/>
                          </a:solidFill>
                          <a:effectLst/>
                          <a:latin typeface="TT Commons Light" panose="02000506030000020003" pitchFamily="50" charset="0"/>
                        </a:rPr>
                        <a:t>Hierba</a:t>
                      </a:r>
                      <a:r>
                        <a:rPr lang="en-US" sz="1300" b="1" i="0" u="none" strike="noStrike" dirty="0">
                          <a:solidFill>
                            <a:srgbClr val="3A3838"/>
                          </a:solidFill>
                          <a:effectLst/>
                          <a:latin typeface="TT Commons Light" panose="02000506030000020003" pitchFamily="50" charset="0"/>
                        </a:rPr>
                        <a:t> Santa</a:t>
                      </a: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err="1">
                          <a:solidFill>
                            <a:srgbClr val="3A3838"/>
                          </a:solidFill>
                          <a:effectLst/>
                          <a:latin typeface="TT Commons Light" panose="02000506030000020003" pitchFamily="50" charset="0"/>
                        </a:rPr>
                        <a:t>Activa</a:t>
                      </a:r>
                      <a:r>
                        <a:rPr lang="en-US" sz="1300" b="1" i="0" u="none" strike="noStrike" dirty="0">
                          <a:solidFill>
                            <a:srgbClr val="3A3838"/>
                          </a:solidFill>
                          <a:effectLst/>
                          <a:latin typeface="TT Commons Light" panose="02000506030000020003" pitchFamily="50" charset="0"/>
                        </a:rPr>
                        <a:t> la </a:t>
                      </a:r>
                      <a:r>
                        <a:rPr lang="en-US" sz="1300" b="1" i="0" u="none" strike="noStrike" dirty="0" err="1">
                          <a:solidFill>
                            <a:srgbClr val="3A3838"/>
                          </a:solidFill>
                          <a:effectLst/>
                          <a:latin typeface="TT Commons Light" panose="02000506030000020003" pitchFamily="50" charset="0"/>
                        </a:rPr>
                        <a:t>proteína</a:t>
                      </a:r>
                      <a:r>
                        <a:rPr lang="en-US" sz="1300" b="1" i="0" u="none" strike="noStrike" dirty="0">
                          <a:solidFill>
                            <a:srgbClr val="3A3838"/>
                          </a:solidFill>
                          <a:effectLst/>
                          <a:latin typeface="TT Commons Light" panose="02000506030000020003" pitchFamily="50" charset="0"/>
                        </a:rPr>
                        <a:t> p53</a:t>
                      </a: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a:solidFill>
                            <a:srgbClr val="3A3838"/>
                          </a:solidFill>
                          <a:effectLst/>
                          <a:latin typeface="TT Commons Light" panose="02000506030000020003" pitchFamily="50" charset="0"/>
                        </a:rPr>
                        <a:t>ADN </a:t>
                      </a:r>
                      <a:r>
                        <a:rPr lang="en-US" sz="1300" b="1" i="0" u="none" strike="noStrike" dirty="0" err="1">
                          <a:solidFill>
                            <a:srgbClr val="3A3838"/>
                          </a:solidFill>
                          <a:effectLst/>
                          <a:latin typeface="TT Commons Light" panose="02000506030000020003" pitchFamily="50" charset="0"/>
                        </a:rPr>
                        <a:t>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784426234"/>
                  </a:ext>
                </a:extLst>
              </a:tr>
              <a:tr h="327472">
                <a:tc>
                  <a:txBody>
                    <a:bodyPr/>
                    <a:lstStyle/>
                    <a:p>
                      <a:pPr algn="ctr" fontAlgn="b"/>
                      <a:r>
                        <a:rPr lang="en-US" sz="1300" b="1" i="0" u="none" strike="noStrike" dirty="0" err="1" smtClean="0">
                          <a:solidFill>
                            <a:srgbClr val="3A3838"/>
                          </a:solidFill>
                          <a:effectLst/>
                          <a:latin typeface="TT Commons Light" panose="02000506030000020003" pitchFamily="50" charset="0"/>
                        </a:rPr>
                        <a:t>Bioelementos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err="1" smtClean="0">
                          <a:solidFill>
                            <a:srgbClr val="3A3838"/>
                          </a:solidFill>
                          <a:effectLst/>
                          <a:latin typeface="TT Commons Light" panose="02000506030000020003" pitchFamily="50" charset="0"/>
                        </a:rPr>
                        <a:t>Regeneración</a:t>
                      </a:r>
                      <a:r>
                        <a:rPr lang="en-US" sz="1300" b="1" i="0" u="none" strike="noStrike" baseline="0" dirty="0" smtClean="0">
                          <a:solidFill>
                            <a:srgbClr val="3A3838"/>
                          </a:solidFill>
                          <a:effectLst/>
                          <a:latin typeface="TT Commons Light" panose="02000506030000020003" pitchFamily="50" charset="0"/>
                        </a:rPr>
                        <a:t> </a:t>
                      </a:r>
                      <a:r>
                        <a:rPr lang="en-US" sz="1300" b="1" i="0" u="none" strike="noStrike" baseline="0" dirty="0" err="1" smtClean="0">
                          <a:solidFill>
                            <a:srgbClr val="3A3838"/>
                          </a:solidFill>
                          <a:effectLst/>
                          <a:latin typeface="TT Commons Light" panose="02000506030000020003" pitchFamily="50" charset="0"/>
                        </a:rPr>
                        <a:t>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Epidermis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3181069514"/>
                  </a:ext>
                </a:extLst>
              </a:tr>
              <a:tr h="423590">
                <a:tc>
                  <a:txBody>
                    <a:bodyPr/>
                    <a:lstStyle/>
                    <a:p>
                      <a:pPr algn="ctr" fontAlgn="b"/>
                      <a:r>
                        <a:rPr lang="en-US" sz="1300" b="1" i="0" u="none" strike="noStrike" dirty="0" err="1" smtClean="0">
                          <a:solidFill>
                            <a:srgbClr val="3A3838"/>
                          </a:solidFill>
                          <a:effectLst/>
                          <a:latin typeface="TT Commons Light" panose="02000506030000020003" pitchFamily="50" charset="0"/>
                        </a:rPr>
                        <a:t>Colágeno</a:t>
                      </a:r>
                      <a:r>
                        <a:rPr lang="en-US" sz="1300" b="1" i="0" u="none" strike="noStrike" dirty="0" smtClean="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Nativo</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s-ES" sz="1300" b="1" i="0" u="none" strike="noStrike" dirty="0" smtClean="0">
                          <a:solidFill>
                            <a:srgbClr val="3A3838"/>
                          </a:solidFill>
                          <a:effectLst/>
                          <a:latin typeface="TT Commons Light" panose="02000506030000020003" pitchFamily="50" charset="0"/>
                        </a:rPr>
                        <a:t>Reafirmante</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err="1" smtClean="0">
                          <a:solidFill>
                            <a:srgbClr val="3A3838"/>
                          </a:solidFill>
                          <a:effectLst/>
                          <a:latin typeface="TT Commons Light" panose="02000506030000020003" pitchFamily="50" charset="0"/>
                        </a:rPr>
                        <a:t>Matriz</a:t>
                      </a:r>
                      <a:r>
                        <a:rPr lang="en-US" sz="1300" b="1" i="0" u="none" strike="noStrike" dirty="0" smtClean="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extracelular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530107813"/>
                  </a:ext>
                </a:extLst>
              </a:tr>
              <a:tr h="473725">
                <a:tc>
                  <a:txBody>
                    <a:bodyPr/>
                    <a:lstStyle/>
                    <a:p>
                      <a:pPr algn="ctr" fontAlgn="b"/>
                      <a:r>
                        <a:rPr lang="es-ES" sz="1300" b="1" i="0" u="none" strike="noStrike" dirty="0" smtClean="0">
                          <a:solidFill>
                            <a:srgbClr val="3A3838"/>
                          </a:solidFill>
                          <a:effectLst/>
                          <a:latin typeface="TT Commons Light" panose="02000506030000020003" pitchFamily="50" charset="0"/>
                        </a:rPr>
                        <a:t>Elastina Marina</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s-ES" sz="1300" b="1" i="0" u="none" strike="noStrike" dirty="0" err="1" smtClean="0">
                          <a:solidFill>
                            <a:srgbClr val="3A3838"/>
                          </a:solidFill>
                          <a:effectLst/>
                          <a:latin typeface="TT Commons Light" panose="02000506030000020003" pitchFamily="50" charset="0"/>
                        </a:rPr>
                        <a:t>Reestructurante</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s-ES" sz="1300" b="1" i="0" u="none" strike="noStrike" dirty="0" smtClean="0">
                          <a:solidFill>
                            <a:srgbClr val="3A3838"/>
                          </a:solidFill>
                          <a:effectLst/>
                          <a:latin typeface="TT Commons Light" panose="02000506030000020003" pitchFamily="50" charset="0"/>
                        </a:rPr>
                        <a:t>Matriz extracelular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2778410831"/>
                  </a:ext>
                </a:extLst>
              </a:tr>
              <a:tr h="484741">
                <a:tc>
                  <a:txBody>
                    <a:bodyPr/>
                    <a:lstStyle/>
                    <a:p>
                      <a:pPr algn="ctr" fontAlgn="b"/>
                      <a:r>
                        <a:rPr lang="es-ES" sz="1300" b="1" i="0" u="none" strike="noStrike" dirty="0" smtClean="0">
                          <a:solidFill>
                            <a:srgbClr val="3A3838"/>
                          </a:solidFill>
                          <a:effectLst/>
                          <a:latin typeface="TT Commons Light" panose="02000506030000020003" pitchFamily="50" charset="0"/>
                        </a:rPr>
                        <a:t>Ácido Hialurónico</a:t>
                      </a:r>
                      <a:r>
                        <a:rPr lang="es-ES" sz="1300" b="1" i="0" u="none" strike="noStrike" baseline="0" dirty="0" smtClean="0">
                          <a:solidFill>
                            <a:srgbClr val="3A3838"/>
                          </a:solidFill>
                          <a:effectLst/>
                          <a:latin typeface="TT Commons Light" panose="02000506030000020003" pitchFamily="50" charset="0"/>
                        </a:rPr>
                        <a:t> BPM</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s-ES" sz="1300" b="1" i="0" u="none" strike="noStrike" dirty="0" smtClean="0">
                          <a:solidFill>
                            <a:srgbClr val="3A3838"/>
                          </a:solidFill>
                          <a:effectLst/>
                          <a:latin typeface="TT Commons Light" panose="02000506030000020003" pitchFamily="50" charset="0"/>
                        </a:rPr>
                        <a:t>Reafirmante</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err="1" smtClean="0">
                          <a:solidFill>
                            <a:srgbClr val="3A3838"/>
                          </a:solidFill>
                          <a:effectLst/>
                          <a:latin typeface="TT Commons Light" panose="02000506030000020003" pitchFamily="50" charset="0"/>
                        </a:rPr>
                        <a:t>Matriz</a:t>
                      </a:r>
                      <a:r>
                        <a:rPr lang="en-US" sz="1300" b="1" i="0" u="none" strike="noStrike" dirty="0" smtClean="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extracelular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1655468973"/>
                  </a:ext>
                </a:extLst>
              </a:tr>
            </a:tbl>
          </a:graphicData>
        </a:graphic>
      </p:graphicFrame>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53762"/>
          <a:stretch/>
        </p:blipFill>
        <p:spPr>
          <a:xfrm>
            <a:off x="830702" y="1591553"/>
            <a:ext cx="1298086" cy="3484741"/>
          </a:xfrm>
          <a:prstGeom prst="rect">
            <a:avLst/>
          </a:prstGeom>
        </p:spPr>
      </p:pic>
    </p:spTree>
    <p:extLst>
      <p:ext uri="{BB962C8B-B14F-4D97-AF65-F5344CB8AC3E}">
        <p14:creationId xmlns:p14="http://schemas.microsoft.com/office/powerpoint/2010/main" val="3824546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3554819"/>
          </a:xfrm>
          <a:prstGeom prst="rect">
            <a:avLst/>
          </a:prstGeom>
        </p:spPr>
        <p:txBody>
          <a:bodyPr wrap="square">
            <a:spAutoFit/>
          </a:bodyPr>
          <a:lstStyle/>
          <a:p>
            <a:pPr algn="just"/>
            <a:r>
              <a:rPr lang="es-ES" b="1" dirty="0">
                <a:latin typeface="TT Commons Light" panose="02000506030000020003" pitchFamily="50" charset="0"/>
                <a:ea typeface="Calibri" panose="020F0502020204030204" pitchFamily="34" charset="0"/>
                <a:cs typeface="Arial" panose="020B0604020202020204" pitchFamily="34" charset="0"/>
              </a:rPr>
              <a:t>Descripción</a:t>
            </a:r>
            <a:r>
              <a:rPr lang="es-ES" dirty="0">
                <a:latin typeface="TT Commons Light" panose="02000506030000020003" pitchFamily="50" charset="0"/>
                <a:ea typeface="Calibri" panose="020F0502020204030204" pitchFamily="34" charset="0"/>
                <a:cs typeface="Arial" panose="020B0604020202020204" pitchFamily="34" charset="0"/>
              </a:rPr>
              <a:t>: </a:t>
            </a:r>
          </a:p>
          <a:p>
            <a:r>
              <a:rPr lang="es-ES" dirty="0">
                <a:latin typeface="TT Commons Light" panose="02000506030000020003" pitchFamily="50" charset="0"/>
              </a:rPr>
              <a:t>Potente Limpiador facial en espuma para todo tipo de pieles, incluidas las más sensibles. Formulado a base de Agua Termal, enriquecido con activos de limpieza y un complejo potenciador con ácido </a:t>
            </a:r>
            <a:r>
              <a:rPr lang="es-ES" dirty="0" err="1">
                <a:latin typeface="TT Commons Light" panose="02000506030000020003" pitchFamily="50" charset="0"/>
              </a:rPr>
              <a:t>glicólico</a:t>
            </a:r>
            <a:r>
              <a:rPr lang="es-ES" dirty="0">
                <a:latin typeface="TT Commons Light" panose="02000506030000020003" pitchFamily="50" charset="0"/>
              </a:rPr>
              <a:t> y ácido láctico, produce una limpieza integral </a:t>
            </a:r>
            <a:r>
              <a:rPr lang="es-ES" dirty="0" err="1">
                <a:latin typeface="TT Commons Light" panose="02000506030000020003" pitchFamily="50" charset="0"/>
              </a:rPr>
              <a:t>express</a:t>
            </a:r>
            <a:r>
              <a:rPr lang="es-ES" dirty="0">
                <a:latin typeface="TT Commons Light" panose="02000506030000020003" pitchFamily="50" charset="0"/>
              </a:rPr>
              <a:t> y logra un efecto inmediato de piel renovada.</a:t>
            </a:r>
            <a:endParaRPr lang="en-US" dirty="0">
              <a:latin typeface="TT Commons Light" panose="02000506030000020003" pitchFamily="50" charset="0"/>
            </a:endParaRPr>
          </a:p>
          <a:p>
            <a:r>
              <a:rPr lang="es-ES" dirty="0">
                <a:latin typeface="TT Commons Light" panose="02000506030000020003" pitchFamily="50" charset="0"/>
              </a:rPr>
              <a:t>El resultado es una mousse que convierte la limpieza en una experiencia agradable y que limpia suave y eficazmente la piel hidratándola durante el lavado.</a:t>
            </a:r>
            <a:endParaRPr lang="en-US" dirty="0">
              <a:latin typeface="TT Commons Light" panose="02000506030000020003" pitchFamily="50" charset="0"/>
            </a:endParaRP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Indicaciones: </a:t>
            </a:r>
            <a:endParaRPr lang="es-ES" b="1" dirty="0">
              <a:latin typeface="TT Commons Light" panose="02000506030000020003" pitchFamily="50" charset="0"/>
              <a:cs typeface="Arial" panose="020B0604020202020204" pitchFamily="34" charset="0"/>
            </a:endParaRPr>
          </a:p>
          <a:p>
            <a:r>
              <a:rPr lang="es-ES" dirty="0">
                <a:latin typeface="TT Commons Light" panose="02000506030000020003" pitchFamily="50" charset="0"/>
              </a:rPr>
              <a:t>Indicado para todo tipo de pieles para conseguir un efecto de limpieza suave y profunda, eliminando todos los restos de impurezas y ayudando al cutis a mantenerse rejuvenecido e </a:t>
            </a:r>
            <a:r>
              <a:rPr lang="es-ES" dirty="0" smtClean="0">
                <a:latin typeface="TT Commons Light" panose="02000506030000020003" pitchFamily="50" charset="0"/>
              </a:rPr>
              <a:t>hidratado</a:t>
            </a:r>
          </a:p>
          <a:p>
            <a:endParaRPr lang="es-ES" dirty="0">
              <a:latin typeface="TT Commons Light" panose="02000506030000020003" pitchFamily="50"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Ingredientes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smtClean="0">
                <a:latin typeface="TT Commons Light" panose="02000506030000020003" pitchFamily="50" charset="0"/>
              </a:rPr>
              <a:t>Agua termal. </a:t>
            </a:r>
            <a:r>
              <a:rPr lang="es-ES" dirty="0" err="1" smtClean="0">
                <a:latin typeface="TT Commons Light" panose="02000506030000020003" pitchFamily="50" charset="0"/>
              </a:rPr>
              <a:t>Tensioactivos</a:t>
            </a:r>
            <a:r>
              <a:rPr lang="es-ES" dirty="0" smtClean="0">
                <a:latin typeface="TT Commons Light" panose="02000506030000020003" pitchFamily="50" charset="0"/>
              </a:rPr>
              <a:t>, Hidrolizado de esteres de jojoba, ácido </a:t>
            </a:r>
            <a:r>
              <a:rPr lang="es-ES" dirty="0" err="1" smtClean="0">
                <a:latin typeface="TT Commons Light" panose="02000506030000020003" pitchFamily="50" charset="0"/>
              </a:rPr>
              <a:t>glicólico</a:t>
            </a:r>
            <a:r>
              <a:rPr lang="es-ES" dirty="0" smtClean="0">
                <a:latin typeface="TT Commons Light" panose="02000506030000020003" pitchFamily="50" charset="0"/>
              </a:rPr>
              <a:t>, ácido láctico</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
        <p:nvSpPr>
          <p:cNvPr id="15" name="Título 8"/>
          <p:cNvSpPr>
            <a:spLocks noGrp="1"/>
          </p:cNvSpPr>
          <p:nvPr>
            <p:ph type="title"/>
          </p:nvPr>
        </p:nvSpPr>
        <p:spPr>
          <a:xfrm>
            <a:off x="698500" y="380469"/>
            <a:ext cx="5625066" cy="461537"/>
          </a:xfrm>
        </p:spPr>
        <p:txBody>
          <a:bodyPr/>
          <a:lstStyle/>
          <a:p>
            <a:r>
              <a:rPr lang="es-ES" dirty="0" smtClean="0"/>
              <a:t>integral </a:t>
            </a:r>
            <a:r>
              <a:rPr lang="es-ES" dirty="0" err="1"/>
              <a:t>cleansing</a:t>
            </a:r>
            <a:r>
              <a:rPr lang="es-ES" dirty="0"/>
              <a:t> &amp; </a:t>
            </a:r>
            <a:r>
              <a:rPr lang="es-ES" dirty="0" err="1"/>
              <a:t>regenerative</a:t>
            </a:r>
            <a:r>
              <a:rPr lang="es-ES" dirty="0"/>
              <a:t> mousse </a:t>
            </a:r>
            <a:endParaRPr lang="es-ES" sz="2400" spc="300" dirty="0">
              <a:latin typeface="Bebas Neue Regular" panose="00000500000000000000" pitchFamily="50" charset="0"/>
            </a:endParaRPr>
          </a:p>
        </p:txBody>
      </p:sp>
      <p:sp>
        <p:nvSpPr>
          <p:cNvPr id="2" name="Rectángulo 1"/>
          <p:cNvSpPr/>
          <p:nvPr/>
        </p:nvSpPr>
        <p:spPr>
          <a:xfrm>
            <a:off x="698500" y="4390509"/>
            <a:ext cx="1317587" cy="784830"/>
          </a:xfrm>
          <a:prstGeom prst="rect">
            <a:avLst/>
          </a:prstGeom>
        </p:spPr>
        <p:txBody>
          <a:bodyPr wrap="square">
            <a:spAutoFit/>
          </a:bodyPr>
          <a:lstStyle/>
          <a:p>
            <a:pPr algn="ctr"/>
            <a:r>
              <a:rPr lang="es-ES" dirty="0" smtClean="0">
                <a:latin typeface="TT Commons Light" panose="02000506030000020003" pitchFamily="50" charset="0"/>
              </a:rPr>
              <a:t>Auto-</a:t>
            </a:r>
            <a:r>
              <a:rPr lang="es-ES" dirty="0" err="1" smtClean="0">
                <a:latin typeface="TT Commons Light" panose="02000506030000020003" pitchFamily="50" charset="0"/>
              </a:rPr>
              <a:t>espumable</a:t>
            </a:r>
            <a:endParaRPr lang="es-ES" dirty="0" smtClean="0">
              <a:latin typeface="TT Commons Light" panose="02000506030000020003" pitchFamily="50" charset="0"/>
            </a:endParaRPr>
          </a:p>
          <a:p>
            <a:pPr algn="ctr"/>
            <a:r>
              <a:rPr lang="es-ES" dirty="0" smtClean="0">
                <a:latin typeface="TT Commons Light" panose="02000506030000020003" pitchFamily="50" charset="0"/>
              </a:rPr>
              <a:t>200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r="48840"/>
          <a:stretch/>
        </p:blipFill>
        <p:spPr>
          <a:xfrm>
            <a:off x="336496" y="842006"/>
            <a:ext cx="1403430" cy="3672847"/>
          </a:xfrm>
          <a:prstGeom prst="rect">
            <a:avLst/>
          </a:prstGeom>
        </p:spPr>
      </p:pic>
    </p:spTree>
    <p:extLst>
      <p:ext uri="{BB962C8B-B14F-4D97-AF65-F5344CB8AC3E}">
        <p14:creationId xmlns:p14="http://schemas.microsoft.com/office/powerpoint/2010/main" val="1712148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3323987"/>
          </a:xfrm>
          <a:prstGeom prst="rect">
            <a:avLst/>
          </a:prstGeom>
        </p:spPr>
        <p:txBody>
          <a:bodyPr wrap="square">
            <a:spAutoFit/>
          </a:bodyPr>
          <a:lstStyle/>
          <a:p>
            <a:pPr algn="just"/>
            <a:r>
              <a:rPr lang="es-ES" b="1" dirty="0">
                <a:latin typeface="TT Commons Light" panose="02000506030000020003" pitchFamily="50" charset="0"/>
                <a:ea typeface="Calibri" panose="020F0502020204030204" pitchFamily="34" charset="0"/>
                <a:cs typeface="Arial" panose="020B0604020202020204" pitchFamily="34" charset="0"/>
              </a:rPr>
              <a:t>Descripción</a:t>
            </a:r>
            <a:r>
              <a:rPr lang="es-ES" dirty="0">
                <a:latin typeface="TT Commons Light" panose="02000506030000020003" pitchFamily="50" charset="0"/>
                <a:ea typeface="Calibri" panose="020F0502020204030204" pitchFamily="34" charset="0"/>
                <a:cs typeface="Arial" panose="020B0604020202020204" pitchFamily="34" charset="0"/>
              </a:rPr>
              <a:t>: </a:t>
            </a:r>
          </a:p>
          <a:p>
            <a:r>
              <a:rPr lang="es-ES" dirty="0">
                <a:latin typeface="TT Commons Light" panose="02000506030000020003" pitchFamily="50" charset="0"/>
              </a:rPr>
              <a:t>Tónico facial en espuma para todo tipo de pieles que contiene agua termal, </a:t>
            </a:r>
            <a:r>
              <a:rPr lang="es-ES" dirty="0" err="1">
                <a:latin typeface="TT Commons Light" panose="02000506030000020003" pitchFamily="50" charset="0"/>
              </a:rPr>
              <a:t>avenantramidas</a:t>
            </a:r>
            <a:r>
              <a:rPr lang="es-ES" dirty="0">
                <a:latin typeface="TT Commons Light" panose="02000506030000020003" pitchFamily="50" charset="0"/>
              </a:rPr>
              <a:t>, </a:t>
            </a:r>
            <a:r>
              <a:rPr lang="es-ES" dirty="0" err="1">
                <a:latin typeface="TT Commons Light" panose="02000506030000020003" pitchFamily="50" charset="0"/>
              </a:rPr>
              <a:t>alantoina</a:t>
            </a:r>
            <a:r>
              <a:rPr lang="es-ES" dirty="0">
                <a:latin typeface="TT Commons Light" panose="02000506030000020003" pitchFamily="50" charset="0"/>
              </a:rPr>
              <a:t>, </a:t>
            </a:r>
            <a:r>
              <a:rPr lang="es-ES" dirty="0" err="1">
                <a:latin typeface="TT Commons Light" panose="02000506030000020003" pitchFamily="50" charset="0"/>
              </a:rPr>
              <a:t>pantenol</a:t>
            </a:r>
            <a:r>
              <a:rPr lang="es-ES" dirty="0">
                <a:latin typeface="TT Commons Light" panose="02000506030000020003" pitchFamily="50" charset="0"/>
              </a:rPr>
              <a:t> y </a:t>
            </a:r>
            <a:r>
              <a:rPr lang="es-ES" dirty="0" err="1">
                <a:latin typeface="TT Commons Light" panose="02000506030000020003" pitchFamily="50" charset="0"/>
              </a:rPr>
              <a:t>Biocell</a:t>
            </a:r>
            <a:r>
              <a:rPr lang="es-ES" dirty="0">
                <a:latin typeface="TT Commons Light" panose="02000506030000020003" pitchFamily="50" charset="0"/>
              </a:rPr>
              <a:t> Active </a:t>
            </a:r>
            <a:r>
              <a:rPr lang="es-ES" dirty="0" err="1">
                <a:latin typeface="TT Commons Light" panose="02000506030000020003" pitchFamily="50" charset="0"/>
              </a:rPr>
              <a:t>Complex</a:t>
            </a:r>
            <a:r>
              <a:rPr lang="es-ES" dirty="0">
                <a:latin typeface="TT Commons Light" panose="02000506030000020003" pitchFamily="50" charset="0"/>
              </a:rPr>
              <a:t>, una excelente combinación de oligoelementos que activan el metabolismo celular. Cada uno de estos ingredientes ofrece beneficios específicos que pueden ayudar a mantener la piel calmada, hidratada y suave. En conjunto, estos ingredientes pueden ayudar a limpiar, calmar y tonificar la piel mientras la mantienen hidratada, suave y rejuvenecida.</a:t>
            </a:r>
            <a:endParaRPr lang="en-US" dirty="0">
              <a:latin typeface="TT Commons Light" panose="02000506030000020003" pitchFamily="50" charset="0"/>
            </a:endParaRP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Indicaciones: </a:t>
            </a:r>
            <a:endParaRPr lang="es-ES" b="1" dirty="0">
              <a:latin typeface="TT Commons Light" panose="02000506030000020003" pitchFamily="50" charset="0"/>
              <a:cs typeface="Arial" panose="020B0604020202020204" pitchFamily="34" charset="0"/>
            </a:endParaRPr>
          </a:p>
          <a:p>
            <a:r>
              <a:rPr lang="es-ES" dirty="0">
                <a:latin typeface="TT Commons Light" panose="02000506030000020003" pitchFamily="50" charset="0"/>
              </a:rPr>
              <a:t>Indicado para todo tipo de pieles para conseguir un efecto de limpieza suave y profunda, eliminando todos los restos de impurezas y ayudando al cutis a mantenerse joven e hidratado.</a:t>
            </a:r>
            <a:endParaRPr lang="en-US" dirty="0">
              <a:latin typeface="TT Commons Light" panose="02000506030000020003" pitchFamily="50" charset="0"/>
            </a:endParaRPr>
          </a:p>
          <a:p>
            <a:endParaRPr lang="es-ES" dirty="0">
              <a:latin typeface="TT Commons Light" panose="02000506030000020003" pitchFamily="50"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Ingredientes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a:latin typeface="TT Commons Light" panose="02000506030000020003" pitchFamily="50" charset="0"/>
              </a:rPr>
              <a:t>Agua termal. </a:t>
            </a:r>
            <a:r>
              <a:rPr lang="es-ES" dirty="0" err="1">
                <a:latin typeface="TT Commons Light" panose="02000506030000020003" pitchFamily="50" charset="0"/>
              </a:rPr>
              <a:t>Avenantramidas</a:t>
            </a:r>
            <a:r>
              <a:rPr lang="es-ES" dirty="0">
                <a:latin typeface="TT Commons Light" panose="02000506030000020003" pitchFamily="50" charset="0"/>
              </a:rPr>
              <a:t>, </a:t>
            </a:r>
            <a:r>
              <a:rPr lang="es-ES" dirty="0" err="1" smtClean="0">
                <a:latin typeface="TT Commons Light" panose="02000506030000020003" pitchFamily="50" charset="0"/>
              </a:rPr>
              <a:t>Alantoína</a:t>
            </a:r>
            <a:r>
              <a:rPr lang="es-ES" dirty="0" smtClean="0">
                <a:latin typeface="TT Commons Light" panose="02000506030000020003" pitchFamily="50" charset="0"/>
              </a:rPr>
              <a:t>, </a:t>
            </a:r>
            <a:r>
              <a:rPr lang="es-ES" dirty="0" err="1">
                <a:latin typeface="TT Commons Light" panose="02000506030000020003" pitchFamily="50" charset="0"/>
              </a:rPr>
              <a:t>Pantenol</a:t>
            </a:r>
            <a:r>
              <a:rPr lang="es-ES" dirty="0">
                <a:latin typeface="TT Commons Light" panose="02000506030000020003" pitchFamily="50" charset="0"/>
              </a:rPr>
              <a:t>, zinc, calcio y magnesio</a:t>
            </a:r>
          </a:p>
        </p:txBody>
      </p:sp>
      <p:sp>
        <p:nvSpPr>
          <p:cNvPr id="15" name="Título 8"/>
          <p:cNvSpPr>
            <a:spLocks noGrp="1"/>
          </p:cNvSpPr>
          <p:nvPr>
            <p:ph type="title"/>
          </p:nvPr>
        </p:nvSpPr>
        <p:spPr>
          <a:xfrm>
            <a:off x="698500" y="380469"/>
            <a:ext cx="5838458" cy="461537"/>
          </a:xfrm>
        </p:spPr>
        <p:txBody>
          <a:bodyPr/>
          <a:lstStyle/>
          <a:p>
            <a:r>
              <a:rPr lang="es-ES" dirty="0" err="1"/>
              <a:t>ph</a:t>
            </a:r>
            <a:r>
              <a:rPr lang="es-ES" dirty="0"/>
              <a:t> balance &amp; </a:t>
            </a:r>
            <a:r>
              <a:rPr lang="es-ES" dirty="0" err="1"/>
              <a:t>descongestive</a:t>
            </a:r>
            <a:r>
              <a:rPr lang="es-ES" dirty="0"/>
              <a:t> </a:t>
            </a:r>
            <a:r>
              <a:rPr lang="es-ES" dirty="0" err="1"/>
              <a:t>thermal</a:t>
            </a:r>
            <a:r>
              <a:rPr lang="es-ES" dirty="0"/>
              <a:t> </a:t>
            </a:r>
            <a:r>
              <a:rPr lang="es-ES" dirty="0" smtClean="0"/>
              <a:t>mousse</a:t>
            </a:r>
            <a:endParaRPr lang="es-ES" sz="2400" spc="300" dirty="0">
              <a:latin typeface="Bebas Neue Regular" panose="00000500000000000000" pitchFamily="50" charset="0"/>
            </a:endParaRPr>
          </a:p>
        </p:txBody>
      </p:sp>
      <p:sp>
        <p:nvSpPr>
          <p:cNvPr id="2" name="Rectángulo 1"/>
          <p:cNvSpPr/>
          <p:nvPr/>
        </p:nvSpPr>
        <p:spPr>
          <a:xfrm>
            <a:off x="698500" y="4390509"/>
            <a:ext cx="1317587" cy="784830"/>
          </a:xfrm>
          <a:prstGeom prst="rect">
            <a:avLst/>
          </a:prstGeom>
        </p:spPr>
        <p:txBody>
          <a:bodyPr wrap="square">
            <a:spAutoFit/>
          </a:bodyPr>
          <a:lstStyle/>
          <a:p>
            <a:pPr algn="ctr"/>
            <a:r>
              <a:rPr lang="es-ES" dirty="0" smtClean="0">
                <a:latin typeface="TT Commons Light" panose="02000506030000020003" pitchFamily="50" charset="0"/>
              </a:rPr>
              <a:t>Auto-</a:t>
            </a:r>
            <a:r>
              <a:rPr lang="es-ES" dirty="0" err="1" smtClean="0">
                <a:latin typeface="TT Commons Light" panose="02000506030000020003" pitchFamily="50" charset="0"/>
              </a:rPr>
              <a:t>espumable</a:t>
            </a:r>
            <a:endParaRPr lang="es-ES" dirty="0" smtClean="0">
              <a:latin typeface="TT Commons Light" panose="02000506030000020003" pitchFamily="50" charset="0"/>
            </a:endParaRPr>
          </a:p>
          <a:p>
            <a:pPr algn="ctr"/>
            <a:r>
              <a:rPr lang="es-ES" dirty="0" smtClean="0">
                <a:latin typeface="TT Commons Light" panose="02000506030000020003" pitchFamily="50" charset="0"/>
              </a:rPr>
              <a:t>200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r="48840"/>
          <a:stretch/>
        </p:blipFill>
        <p:spPr>
          <a:xfrm>
            <a:off x="336496" y="842006"/>
            <a:ext cx="1403430" cy="3672847"/>
          </a:xfrm>
          <a:prstGeom prst="rect">
            <a:avLst/>
          </a:prstGeom>
        </p:spPr>
      </p:pic>
    </p:spTree>
    <p:extLst>
      <p:ext uri="{BB962C8B-B14F-4D97-AF65-F5344CB8AC3E}">
        <p14:creationId xmlns:p14="http://schemas.microsoft.com/office/powerpoint/2010/main" val="2590784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4016484"/>
          </a:xfrm>
          <a:prstGeom prst="rect">
            <a:avLst/>
          </a:prstGeom>
        </p:spPr>
        <p:txBody>
          <a:bodyPr wrap="square">
            <a:spAutoFit/>
          </a:bodyPr>
          <a:lstStyle/>
          <a:p>
            <a:pPr algn="just"/>
            <a:r>
              <a:rPr lang="es-ES" b="1" dirty="0">
                <a:latin typeface="TT Commons Light" panose="02000506030000020003" pitchFamily="50" charset="0"/>
                <a:ea typeface="Calibri" panose="020F0502020204030204" pitchFamily="34" charset="0"/>
                <a:cs typeface="Arial" panose="020B0604020202020204" pitchFamily="34" charset="0"/>
              </a:rPr>
              <a:t>Descripción</a:t>
            </a:r>
            <a:r>
              <a:rPr lang="es-ES" dirty="0">
                <a:latin typeface="TT Commons Light" panose="02000506030000020003" pitchFamily="50" charset="0"/>
                <a:ea typeface="Calibri" panose="020F0502020204030204" pitchFamily="34" charset="0"/>
                <a:cs typeface="Arial" panose="020B0604020202020204" pitchFamily="34" charset="0"/>
              </a:rPr>
              <a:t>: </a:t>
            </a:r>
          </a:p>
          <a:p>
            <a:r>
              <a:rPr lang="es-ES" dirty="0">
                <a:latin typeface="TT Commons Light" panose="02000506030000020003" pitchFamily="50" charset="0"/>
              </a:rPr>
              <a:t>Pincel aplicador con una fórmula potenciadora del alargamiento de cejas y pestañas. Los estudios dermatológicos y oftalmológicos que permiten afirmar que el EXCELLENCE EYELASH GROWTH COMPLEX provoca un efecto potenciador del alargamiento de las pestañas y un aspecto más saludable</a:t>
            </a:r>
            <a:r>
              <a:rPr lang="es-ES" dirty="0" smtClean="0">
                <a:latin typeface="TT Commons Light" panose="02000506030000020003" pitchFamily="50" charset="0"/>
              </a:rPr>
              <a:t>.</a:t>
            </a:r>
          </a:p>
          <a:p>
            <a:endParaRPr lang="es-ES" dirty="0">
              <a:latin typeface="TT Commons Light" panose="02000506030000020003" pitchFamily="50" charset="0"/>
            </a:endParaRPr>
          </a:p>
          <a:p>
            <a:r>
              <a:rPr lang="es-ES" b="1" dirty="0">
                <a:latin typeface="TT Commons Light" panose="02000506030000020003" pitchFamily="50" charset="0"/>
              </a:rPr>
              <a:t>- 85% de los voluntarios encuestados considera que SUS PESTAÑAS SUFRIERON UN ALARGAMIENTO tras el uso continuado del producto. </a:t>
            </a:r>
          </a:p>
          <a:p>
            <a:r>
              <a:rPr lang="es-ES" b="1" dirty="0">
                <a:latin typeface="TT Commons Light" panose="02000506030000020003" pitchFamily="50" charset="0"/>
              </a:rPr>
              <a:t>- 65% de los voluntarios encuestados considera que SUS PESTAÑAS PRESENTAN UN ASPECTO MÁS SALUDABLE tras el uso continuado</a:t>
            </a:r>
          </a:p>
          <a:p>
            <a:endParaRPr lang="es-ES" dirty="0" smtClean="0"/>
          </a:p>
          <a:p>
            <a:r>
              <a:rPr lang="es-ES" b="1" dirty="0" smtClean="0">
                <a:latin typeface="TT Commons Light" panose="02000506030000020003" pitchFamily="50" charset="0"/>
                <a:ea typeface="Calibri" panose="020F0502020204030204" pitchFamily="34" charset="0"/>
                <a:cs typeface="Arial" panose="020B0604020202020204" pitchFamily="34" charset="0"/>
              </a:rPr>
              <a:t>Indicaciones</a:t>
            </a:r>
            <a:r>
              <a:rPr lang="es-ES" b="1" dirty="0">
                <a:latin typeface="TT Commons Light" panose="02000506030000020003" pitchFamily="50" charset="0"/>
                <a:ea typeface="Calibri" panose="020F0502020204030204" pitchFamily="34" charset="0"/>
                <a:cs typeface="Arial" panose="020B0604020202020204" pitchFamily="34" charset="0"/>
              </a:rPr>
              <a:t>: </a:t>
            </a:r>
            <a:endParaRPr lang="es-ES" b="1" dirty="0">
              <a:latin typeface="TT Commons Light" panose="02000506030000020003" pitchFamily="50" charset="0"/>
              <a:cs typeface="Arial" panose="020B0604020202020204" pitchFamily="34" charset="0"/>
            </a:endParaRPr>
          </a:p>
          <a:p>
            <a:r>
              <a:rPr lang="es-ES" dirty="0">
                <a:latin typeface="TT Commons Light" panose="02000506030000020003" pitchFamily="50" charset="0"/>
              </a:rPr>
              <a:t>Tratamiento de 28 noches para potenciar el alargamiento de las pestañas. </a:t>
            </a:r>
            <a:r>
              <a:rPr lang="es-ES" dirty="0" smtClean="0">
                <a:latin typeface="TT Commons Light" panose="02000506030000020003" pitchFamily="50" charset="0"/>
              </a:rPr>
              <a:t>Su </a:t>
            </a:r>
            <a:r>
              <a:rPr lang="es-ES" dirty="0">
                <a:latin typeface="TT Commons Light" panose="02000506030000020003" pitchFamily="50" charset="0"/>
              </a:rPr>
              <a:t>fácil aplicación sobre el párpado limpio y seco estimula la raíz de las pestañas, favorece su crecimiento y fortalece las ya existentes.</a:t>
            </a:r>
            <a:endParaRPr lang="en-US" dirty="0">
              <a:latin typeface="TT Commons Light" panose="02000506030000020003" pitchFamily="50" charset="0"/>
            </a:endParaRPr>
          </a:p>
          <a:p>
            <a:endParaRPr lang="es-ES" dirty="0">
              <a:latin typeface="TT Commons Light" panose="02000506030000020003" pitchFamily="50"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Ingredientes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smtClean="0">
                <a:latin typeface="TT Commons Light" panose="02000506030000020003" pitchFamily="50" charset="0"/>
              </a:rPr>
              <a:t>Aceite de germen de trigo, aceite de </a:t>
            </a:r>
            <a:r>
              <a:rPr lang="es-ES" dirty="0" err="1" smtClean="0">
                <a:latin typeface="TT Commons Light" panose="02000506030000020003" pitchFamily="50" charset="0"/>
              </a:rPr>
              <a:t>zanahorIa</a:t>
            </a:r>
            <a:r>
              <a:rPr lang="es-ES" dirty="0" smtClean="0">
                <a:latin typeface="TT Commons Light" panose="02000506030000020003" pitchFamily="50" charset="0"/>
              </a:rPr>
              <a:t>, aceite de girasol. </a:t>
            </a:r>
          </a:p>
        </p:txBody>
      </p:sp>
      <p:sp>
        <p:nvSpPr>
          <p:cNvPr id="15" name="Título 8"/>
          <p:cNvSpPr>
            <a:spLocks noGrp="1"/>
          </p:cNvSpPr>
          <p:nvPr>
            <p:ph type="title"/>
          </p:nvPr>
        </p:nvSpPr>
        <p:spPr>
          <a:xfrm>
            <a:off x="698500" y="380469"/>
            <a:ext cx="4940455" cy="461537"/>
          </a:xfrm>
        </p:spPr>
        <p:txBody>
          <a:bodyPr/>
          <a:lstStyle/>
          <a:p>
            <a:r>
              <a:rPr lang="en-US" dirty="0"/>
              <a:t>EXCELLENCE EYELASH GROWTH COMPLEX </a:t>
            </a:r>
            <a:endParaRPr lang="es-ES" sz="2400" spc="300" dirty="0">
              <a:latin typeface="Bebas Neue Regular" panose="00000500000000000000" pitchFamily="50" charset="0"/>
            </a:endParaRPr>
          </a:p>
        </p:txBody>
      </p:sp>
      <p:sp>
        <p:nvSpPr>
          <p:cNvPr id="2" name="Rectángulo 1"/>
          <p:cNvSpPr/>
          <p:nvPr/>
        </p:nvSpPr>
        <p:spPr>
          <a:xfrm>
            <a:off x="698500" y="4390509"/>
            <a:ext cx="1317587" cy="553998"/>
          </a:xfrm>
          <a:prstGeom prst="rect">
            <a:avLst/>
          </a:prstGeom>
        </p:spPr>
        <p:txBody>
          <a:bodyPr wrap="square">
            <a:spAutoFit/>
          </a:bodyPr>
          <a:lstStyle/>
          <a:p>
            <a:pPr algn="ctr"/>
            <a:r>
              <a:rPr lang="es-ES" dirty="0" smtClean="0">
                <a:latin typeface="TT Commons Light" panose="02000506030000020003" pitchFamily="50" charset="0"/>
              </a:rPr>
              <a:t>Pincel</a:t>
            </a:r>
          </a:p>
          <a:p>
            <a:pPr algn="ctr"/>
            <a:r>
              <a:rPr lang="es-ES" dirty="0" smtClean="0">
                <a:latin typeface="TT Commons Light" panose="02000506030000020003" pitchFamily="50" charset="0"/>
              </a:rPr>
              <a:t>5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r="48382"/>
          <a:stretch/>
        </p:blipFill>
        <p:spPr>
          <a:xfrm>
            <a:off x="412823" y="842006"/>
            <a:ext cx="1415977" cy="3672847"/>
          </a:xfrm>
          <a:prstGeom prst="rect">
            <a:avLst/>
          </a:prstGeom>
        </p:spPr>
      </p:pic>
    </p:spTree>
    <p:extLst>
      <p:ext uri="{BB962C8B-B14F-4D97-AF65-F5344CB8AC3E}">
        <p14:creationId xmlns:p14="http://schemas.microsoft.com/office/powerpoint/2010/main" val="4160839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028753" y="3288754"/>
            <a:ext cx="4262770" cy="738215"/>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PROTOCOLO DE USO</a:t>
            </a:r>
          </a:p>
        </p:txBody>
      </p:sp>
    </p:spTree>
    <p:extLst>
      <p:ext uri="{BB962C8B-B14F-4D97-AF65-F5344CB8AC3E}">
        <p14:creationId xmlns:p14="http://schemas.microsoft.com/office/powerpoint/2010/main" val="118301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43">
            <a:extLst>
              <a:ext uri="{FF2B5EF4-FFF2-40B4-BE49-F238E27FC236}">
                <a16:creationId xmlns:a16="http://schemas.microsoft.com/office/drawing/2014/main" id="{D138F385-7DCE-4E67-ACAB-53E8EC00F2F4}"/>
              </a:ext>
            </a:extLst>
          </p:cNvPr>
          <p:cNvSpPr txBox="1"/>
          <p:nvPr/>
        </p:nvSpPr>
        <p:spPr>
          <a:xfrm>
            <a:off x="3951110" y="1466804"/>
            <a:ext cx="4917586" cy="2631490"/>
          </a:xfrm>
          <a:prstGeom prst="rect">
            <a:avLst/>
          </a:prstGeom>
          <a:noFill/>
        </p:spPr>
        <p:txBody>
          <a:bodyPr wrap="square" rtlCol="0">
            <a:spAutoFit/>
          </a:bodyPr>
          <a:lstStyle/>
          <a:p>
            <a:pPr algn="just"/>
            <a:r>
              <a:rPr lang="es-ES" dirty="0">
                <a:latin typeface="TT Commons Light" panose="02000506020000020004" pitchFamily="2" charset="0"/>
                <a:cs typeface="Gotham Book" pitchFamily="50" charset="0"/>
              </a:rPr>
              <a:t>La línea </a:t>
            </a:r>
            <a:r>
              <a:rPr lang="es-ES" i="1" dirty="0" err="1">
                <a:latin typeface="TT Commons Light" panose="02000506020000020004" pitchFamily="2" charset="0"/>
                <a:cs typeface="Gotham Book" pitchFamily="50" charset="0"/>
              </a:rPr>
              <a:t>Excellence</a:t>
            </a:r>
            <a:r>
              <a:rPr lang="es-ES" i="1" dirty="0">
                <a:latin typeface="TT Commons Light" panose="02000506020000020004" pitchFamily="2" charset="0"/>
                <a:cs typeface="Gotham Book" pitchFamily="50" charset="0"/>
              </a:rPr>
              <a:t> </a:t>
            </a:r>
            <a:r>
              <a:rPr lang="es-ES" dirty="0">
                <a:latin typeface="TT Commons Light" panose="02000506020000020004" pitchFamily="2" charset="0"/>
                <a:cs typeface="Gotham Book" pitchFamily="50" charset="0"/>
              </a:rPr>
              <a:t>se indica como tratamiento </a:t>
            </a:r>
            <a:r>
              <a:rPr lang="es-ES" dirty="0" err="1">
                <a:latin typeface="TT Commons Light" panose="02000506020000020004" pitchFamily="2" charset="0"/>
                <a:cs typeface="Gotham Book" pitchFamily="50" charset="0"/>
              </a:rPr>
              <a:t>antiedad</a:t>
            </a:r>
            <a:r>
              <a:rPr lang="es-ES" dirty="0">
                <a:latin typeface="TT Commons Light" panose="02000506020000020004" pitchFamily="2" charset="0"/>
                <a:cs typeface="Gotham Book" pitchFamily="50" charset="0"/>
              </a:rPr>
              <a:t> global </a:t>
            </a:r>
            <a:r>
              <a:rPr lang="es-ES" b="1" dirty="0">
                <a:latin typeface="TT Commons Light" panose="02000506020000020004" pitchFamily="2" charset="0"/>
                <a:cs typeface="Gotham Book" pitchFamily="50" charset="0"/>
              </a:rPr>
              <a:t>rejuvenecedor, renovador y reestructurante</a:t>
            </a:r>
            <a:r>
              <a:rPr lang="es-ES" dirty="0">
                <a:latin typeface="TT Commons Light" panose="02000506020000020004" pitchFamily="2" charset="0"/>
                <a:cs typeface="Gotham Book" pitchFamily="50" charset="0"/>
              </a:rPr>
              <a:t>. </a:t>
            </a:r>
            <a:endParaRPr lang="es-ES" dirty="0" smtClean="0">
              <a:latin typeface="TT Commons Light" panose="02000506020000020004" pitchFamily="2" charset="0"/>
              <a:cs typeface="Gotham Book" pitchFamily="50" charset="0"/>
            </a:endParaRPr>
          </a:p>
          <a:p>
            <a:pPr algn="just"/>
            <a:endParaRPr lang="es-ES" dirty="0">
              <a:latin typeface="TT Commons Light" panose="02000506020000020004" pitchFamily="2" charset="0"/>
              <a:cs typeface="Gotham Book" pitchFamily="50" charset="0"/>
            </a:endParaRPr>
          </a:p>
          <a:p>
            <a:pPr algn="just"/>
            <a:r>
              <a:rPr lang="es-ES" dirty="0" smtClean="0">
                <a:latin typeface="TT Commons Light" panose="02000506020000020004" pitchFamily="2" charset="0"/>
                <a:cs typeface="Gotham Book" pitchFamily="50" charset="0"/>
              </a:rPr>
              <a:t>Está basada en el concepto de </a:t>
            </a:r>
            <a:r>
              <a:rPr lang="es-ES" b="1" dirty="0" smtClean="0">
                <a:latin typeface="TT Commons Light" panose="02000506020000020004" pitchFamily="2" charset="0"/>
                <a:cs typeface="Gotham Book" pitchFamily="50" charset="0"/>
              </a:rPr>
              <a:t>prolongar la juventud </a:t>
            </a:r>
            <a:r>
              <a:rPr lang="es-ES" dirty="0" smtClean="0">
                <a:latin typeface="TT Commons Light" panose="02000506020000020004" pitchFamily="2" charset="0"/>
                <a:cs typeface="Gotham Book" pitchFamily="50" charset="0"/>
              </a:rPr>
              <a:t>gracias a los innovadores ingredientes que </a:t>
            </a:r>
            <a:r>
              <a:rPr lang="es-ES" b="1" dirty="0" smtClean="0">
                <a:latin typeface="TT Commons Light" panose="02000506020000020004" pitchFamily="2" charset="0"/>
                <a:cs typeface="Gotham Book" pitchFamily="50" charset="0"/>
              </a:rPr>
              <a:t>retrasan el envejecimiento cutáneo.</a:t>
            </a:r>
          </a:p>
          <a:p>
            <a:pPr algn="just"/>
            <a:endParaRPr lang="es-ES" dirty="0">
              <a:latin typeface="TT Commons Light" panose="02000506020000020004" pitchFamily="2" charset="0"/>
              <a:cs typeface="Gotham Book" pitchFamily="50" charset="0"/>
            </a:endParaRPr>
          </a:p>
          <a:p>
            <a:pPr algn="just"/>
            <a:r>
              <a:rPr lang="es-ES" dirty="0" smtClean="0">
                <a:latin typeface="TT Commons Light" panose="02000506020000020004" pitchFamily="2" charset="0"/>
                <a:cs typeface="Gotham Book" pitchFamily="50" charset="0"/>
              </a:rPr>
              <a:t>Los </a:t>
            </a:r>
            <a:r>
              <a:rPr lang="es-ES" dirty="0">
                <a:latin typeface="TT Commons Light" panose="02000506020000020004" pitchFamily="2" charset="0"/>
                <a:cs typeface="Gotham Book" pitchFamily="50" charset="0"/>
              </a:rPr>
              <a:t>productos </a:t>
            </a:r>
            <a:r>
              <a:rPr lang="es-ES" dirty="0" smtClean="0">
                <a:latin typeface="TT Commons Light" panose="02000506020000020004" pitchFamily="2" charset="0"/>
                <a:cs typeface="Gotham Book" pitchFamily="50" charset="0"/>
              </a:rPr>
              <a:t>de esta línea trabajan </a:t>
            </a:r>
            <a:r>
              <a:rPr lang="es-ES" dirty="0">
                <a:latin typeface="TT Commons Light" panose="02000506020000020004" pitchFamily="2" charset="0"/>
                <a:cs typeface="Gotham Book" pitchFamily="50" charset="0"/>
              </a:rPr>
              <a:t>de forma sinérgica creando un Sistema </a:t>
            </a:r>
            <a:r>
              <a:rPr lang="es-ES" b="1" dirty="0">
                <a:latin typeface="TT Commons Light" panose="02000506020000020004" pitchFamily="2" charset="0"/>
                <a:cs typeface="Gotham Book" pitchFamily="50" charset="0"/>
              </a:rPr>
              <a:t>Triple Acción de Antienvejecimiento global</a:t>
            </a:r>
            <a:r>
              <a:rPr lang="es-ES" dirty="0">
                <a:latin typeface="TT Commons Light" panose="02000506020000020004" pitchFamily="2" charset="0"/>
                <a:cs typeface="Gotham Book" pitchFamily="50" charset="0"/>
              </a:rPr>
              <a:t>, actuando a </a:t>
            </a:r>
            <a:r>
              <a:rPr lang="es-ES" b="1" i="1" dirty="0">
                <a:latin typeface="TT Commons Light" panose="02000506020000020004" pitchFamily="2" charset="0"/>
                <a:cs typeface="Gotham Book" pitchFamily="50" charset="0"/>
              </a:rPr>
              <a:t>nivel celular</a:t>
            </a:r>
            <a:r>
              <a:rPr lang="es-ES" dirty="0">
                <a:latin typeface="TT Commons Light" panose="02000506020000020004" pitchFamily="2" charset="0"/>
                <a:cs typeface="Gotham Book" pitchFamily="50" charset="0"/>
              </a:rPr>
              <a:t>, </a:t>
            </a:r>
            <a:r>
              <a:rPr lang="es-ES" b="1" i="1" dirty="0">
                <a:latin typeface="TT Commons Light" panose="02000506020000020004" pitchFamily="2" charset="0"/>
                <a:cs typeface="Gotham Book" pitchFamily="50" charset="0"/>
              </a:rPr>
              <a:t>mejorando la matriz extracelular </a:t>
            </a:r>
            <a:r>
              <a:rPr lang="es-ES" dirty="0">
                <a:latin typeface="TT Commons Light" panose="02000506020000020004" pitchFamily="2" charset="0"/>
                <a:cs typeface="Gotham Book" pitchFamily="50" charset="0"/>
              </a:rPr>
              <a:t>y </a:t>
            </a:r>
            <a:r>
              <a:rPr lang="es-ES" b="1" i="1" dirty="0">
                <a:latin typeface="TT Commons Light" panose="02000506020000020004" pitchFamily="2" charset="0"/>
                <a:cs typeface="Gotham Book" pitchFamily="50" charset="0"/>
              </a:rPr>
              <a:t>reforzando la epidermis</a:t>
            </a:r>
            <a:r>
              <a:rPr lang="es-ES" dirty="0" smtClean="0">
                <a:latin typeface="TT Commons Light" panose="02000506020000020004" pitchFamily="2" charset="0"/>
                <a:cs typeface="Gotham Book" pitchFamily="50" charset="0"/>
              </a:rPr>
              <a:t>. </a:t>
            </a:r>
            <a:endParaRPr lang="es-ES" dirty="0">
              <a:latin typeface="TT Commons Light" panose="02000506020000020004" pitchFamily="2" charset="0"/>
              <a:cs typeface="Gotham Book" pitchFamily="50" charset="0"/>
            </a:endParaRPr>
          </a:p>
        </p:txBody>
      </p:sp>
      <p:sp>
        <p:nvSpPr>
          <p:cNvPr id="12" name="Título 8"/>
          <p:cNvSpPr>
            <a:spLocks noGrp="1"/>
          </p:cNvSpPr>
          <p:nvPr>
            <p:ph type="title"/>
          </p:nvPr>
        </p:nvSpPr>
        <p:spPr>
          <a:xfrm>
            <a:off x="698500" y="398871"/>
            <a:ext cx="2509213" cy="424732"/>
          </a:xfrm>
        </p:spPr>
        <p:txBody>
          <a:bodyPr/>
          <a:lstStyle/>
          <a:p>
            <a:r>
              <a:rPr lang="es-ES" sz="2400" spc="300" dirty="0" smtClean="0">
                <a:latin typeface="Bebas Neue Regular" panose="00000500000000000000" pitchFamily="50" charset="0"/>
              </a:rPr>
              <a:t>Línea </a:t>
            </a:r>
            <a:r>
              <a:rPr lang="es-ES" sz="2400" spc="300" dirty="0" err="1" smtClean="0">
                <a:latin typeface="Bebas Neue Regular" panose="00000500000000000000" pitchFamily="50" charset="0"/>
              </a:rPr>
              <a:t>Excelle</a:t>
            </a:r>
            <a:r>
              <a:rPr lang="es-ES" sz="2400" spc="300" dirty="0" err="1" smtClean="0"/>
              <a:t>nce</a:t>
            </a:r>
            <a:endParaRPr lang="es-ES" sz="2400" spc="300" dirty="0">
              <a:latin typeface="Bebas Neue Regular" panose="00000500000000000000" pitchFamily="50" charset="0"/>
            </a:endParaRPr>
          </a:p>
        </p:txBody>
      </p:sp>
      <p:sp>
        <p:nvSpPr>
          <p:cNvPr id="2" name="Rectángulo 1"/>
          <p:cNvSpPr/>
          <p:nvPr/>
        </p:nvSpPr>
        <p:spPr>
          <a:xfrm>
            <a:off x="698499" y="4275394"/>
            <a:ext cx="8170197" cy="784830"/>
          </a:xfrm>
          <a:prstGeom prst="rect">
            <a:avLst/>
          </a:prstGeom>
        </p:spPr>
        <p:txBody>
          <a:bodyPr wrap="square">
            <a:spAutoFit/>
          </a:bodyPr>
          <a:lstStyle/>
          <a:p>
            <a:pPr algn="just"/>
            <a:r>
              <a:rPr lang="es-ES" dirty="0">
                <a:latin typeface="TT Commons Light" panose="02000506020000020004" pitchFamily="2" charset="0"/>
                <a:cs typeface="Gotham Book" pitchFamily="50" charset="0"/>
              </a:rPr>
              <a:t>Ideado para cubrir las necesidades de todo tipo de pieles. Desde las pieles maduras, que precisan un tratamiento rejuvenecedor, </a:t>
            </a:r>
            <a:r>
              <a:rPr lang="es-ES" dirty="0" err="1">
                <a:latin typeface="TT Commons Light" panose="02000506020000020004" pitchFamily="2" charset="0"/>
                <a:cs typeface="Gotham Book" pitchFamily="50" charset="0"/>
              </a:rPr>
              <a:t>reestructurante</a:t>
            </a:r>
            <a:r>
              <a:rPr lang="es-ES" dirty="0">
                <a:latin typeface="TT Commons Light" panose="02000506020000020004" pitchFamily="2" charset="0"/>
                <a:cs typeface="Gotham Book" pitchFamily="50" charset="0"/>
              </a:rPr>
              <a:t> y renovador, hasta las más jóvenes, que buscan prolongar y mantener la apariencia y salud de su rostro</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509" y="1582220"/>
            <a:ext cx="2988378" cy="2479927"/>
          </a:xfrm>
          <a:prstGeom prst="rect">
            <a:avLst/>
          </a:prstGeom>
        </p:spPr>
      </p:pic>
    </p:spTree>
    <p:extLst>
      <p:ext uri="{BB962C8B-B14F-4D97-AF65-F5344CB8AC3E}">
        <p14:creationId xmlns:p14="http://schemas.microsoft.com/office/powerpoint/2010/main" val="3486948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2531462" cy="424732"/>
          </a:xfrm>
        </p:spPr>
        <p:txBody>
          <a:bodyPr/>
          <a:lstStyle/>
          <a:p>
            <a:r>
              <a:rPr lang="es-ES" sz="2400" spc="300" dirty="0" smtClean="0">
                <a:latin typeface="Bebas Neue Regular" panose="00000500000000000000" pitchFamily="50" charset="0"/>
              </a:rPr>
              <a:t>Protocolo de uso</a:t>
            </a:r>
            <a:endParaRPr lang="es-ES" sz="2400" spc="300" dirty="0">
              <a:latin typeface="Bebas Neue Regular" panose="00000500000000000000" pitchFamily="50" charset="0"/>
            </a:endParaRPr>
          </a:p>
        </p:txBody>
      </p:sp>
      <p:sp>
        <p:nvSpPr>
          <p:cNvPr id="4" name="Rectángulo 3">
            <a:extLst>
              <a:ext uri="{FF2B5EF4-FFF2-40B4-BE49-F238E27FC236}">
                <a16:creationId xmlns:a16="http://schemas.microsoft.com/office/drawing/2014/main" id="{0CB0CF79-389A-473E-8717-636D0B538712}"/>
              </a:ext>
            </a:extLst>
          </p:cNvPr>
          <p:cNvSpPr/>
          <p:nvPr/>
        </p:nvSpPr>
        <p:spPr>
          <a:xfrm>
            <a:off x="1416279" y="1334824"/>
            <a:ext cx="7565052" cy="2169825"/>
          </a:xfrm>
          <a:prstGeom prst="rect">
            <a:avLst/>
          </a:prstGeom>
        </p:spPr>
        <p:txBody>
          <a:bodyPr wrap="square">
            <a:spAutoFit/>
          </a:bodyPr>
          <a:lstStyle/>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Doble desmaquillado coreano</a:t>
            </a:r>
            <a:r>
              <a:rPr lang="es-ES" dirty="0" smtClean="0">
                <a:latin typeface="TT Commons Light" panose="02000506030000020003" pitchFamily="50" charset="0"/>
                <a:ea typeface="Calibri" panose="020F0502020204030204" pitchFamily="34" charset="0"/>
                <a:cs typeface="Arial" panose="020B0604020202020204" pitchFamily="34" charset="0"/>
              </a:rPr>
              <a:t>: Aplicar el óleo TOTAL MAKE UP REMOVER y emulsionar con los dedos humedecidos en agua con suaves masajes. Retirar con discos de algodón. Seguidamente, aplicar el gel MAKE UP REMOVER GEL con un masaje circular por todo el rostro; pulverizar AQUA TONIC para emulsionar con los dedos. Retirar con agua y toallas desechables o esponjas.</a:t>
            </a:r>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b="1" dirty="0" smtClean="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DÍA</a:t>
            </a: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Cellular</a:t>
            </a:r>
            <a:r>
              <a:rPr lang="es-ES" b="1" dirty="0" smtClean="0">
                <a:latin typeface="TT Commons Light" panose="02000506030000020003" pitchFamily="50" charset="0"/>
                <a:ea typeface="Calibri" panose="020F0502020204030204" pitchFamily="34" charset="0"/>
                <a:cs typeface="Arial" panose="020B0604020202020204" pitchFamily="34" charset="0"/>
              </a:rPr>
              <a:t> </a:t>
            </a:r>
            <a:r>
              <a:rPr lang="es-ES" b="1" dirty="0" err="1" smtClean="0">
                <a:latin typeface="TT Commons Light" panose="02000506030000020003" pitchFamily="50" charset="0"/>
                <a:ea typeface="Calibri" panose="020F0502020204030204" pitchFamily="34" charset="0"/>
                <a:cs typeface="Arial" panose="020B0604020202020204" pitchFamily="34" charset="0"/>
              </a:rPr>
              <a:t>Regeneration</a:t>
            </a:r>
            <a:r>
              <a:rPr lang="es-ES" b="1" dirty="0">
                <a:latin typeface="TT Commons Light" panose="02000506030000020003" pitchFamily="50" charset="0"/>
                <a:ea typeface="Calibri" panose="020F0502020204030204" pitchFamily="34" charset="0"/>
                <a:cs typeface="Arial" panose="020B0604020202020204" pitchFamily="34" charset="0"/>
              </a:rPr>
              <a:t> Day: </a:t>
            </a:r>
            <a:r>
              <a:rPr lang="es-ES" dirty="0" smtClean="0">
                <a:latin typeface="TT Commons Light" panose="02000506030000020003" pitchFamily="50" charset="0"/>
                <a:ea typeface="Calibri" panose="020F0502020204030204" pitchFamily="34" charset="0"/>
                <a:cs typeface="Arial" panose="020B0604020202020204" pitchFamily="34" charset="0"/>
              </a:rPr>
              <a:t>Aplicar </a:t>
            </a:r>
            <a:r>
              <a:rPr lang="es-ES" dirty="0">
                <a:latin typeface="TT Commons Light" panose="02000506030000020003" pitchFamily="50" charset="0"/>
                <a:ea typeface="Calibri" panose="020F0502020204030204" pitchFamily="34" charset="0"/>
                <a:cs typeface="Arial" panose="020B0604020202020204" pitchFamily="34" charset="0"/>
              </a:rPr>
              <a:t>el producto por </a:t>
            </a:r>
            <a:r>
              <a:rPr lang="es-ES" dirty="0" smtClean="0">
                <a:latin typeface="TT Commons Light" panose="02000506030000020003" pitchFamily="50" charset="0"/>
                <a:ea typeface="Calibri" panose="020F0502020204030204" pitchFamily="34" charset="0"/>
                <a:cs typeface="Arial" panose="020B0604020202020204" pitchFamily="34" charset="0"/>
              </a:rPr>
              <a:t>rostro, cuello </a:t>
            </a:r>
            <a:r>
              <a:rPr lang="es-ES" dirty="0">
                <a:latin typeface="TT Commons Light" panose="02000506030000020003" pitchFamily="50" charset="0"/>
                <a:ea typeface="Calibri" panose="020F0502020204030204" pitchFamily="34" charset="0"/>
                <a:cs typeface="Arial" panose="020B0604020202020204" pitchFamily="34" charset="0"/>
              </a:rPr>
              <a:t>y escote hasta su </a:t>
            </a:r>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r>
              <a:rPr lang="es-ES" dirty="0" smtClean="0">
                <a:latin typeface="TT Commons Light" panose="02000506030000020003" pitchFamily="50" charset="0"/>
                <a:ea typeface="Calibri" panose="020F0502020204030204" pitchFamily="34" charset="0"/>
                <a:cs typeface="Arial" panose="020B0604020202020204" pitchFamily="34" charset="0"/>
              </a:rPr>
              <a:t>total </a:t>
            </a:r>
            <a:r>
              <a:rPr lang="es-ES" dirty="0">
                <a:latin typeface="TT Commons Light" panose="02000506030000020003" pitchFamily="50" charset="0"/>
                <a:ea typeface="Calibri" panose="020F0502020204030204" pitchFamily="34" charset="0"/>
                <a:cs typeface="Arial" panose="020B0604020202020204" pitchFamily="34" charset="0"/>
              </a:rPr>
              <a:t>absorción.</a:t>
            </a:r>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p:txBody>
      </p:sp>
      <p:pic>
        <p:nvPicPr>
          <p:cNvPr id="6" name="Imagen 5" descr="Imagen que contiene artículos, taza, loción, tabla&#10;&#10;Descripción generada automáticamente">
            <a:extLst>
              <a:ext uri="{FF2B5EF4-FFF2-40B4-BE49-F238E27FC236}">
                <a16:creationId xmlns:a16="http://schemas.microsoft.com/office/drawing/2014/main" id="{1DB55851-0E4F-406E-A90F-1BDD494FD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8127" y="3498870"/>
            <a:ext cx="288210" cy="689538"/>
          </a:xfrm>
          <a:prstGeom prst="rect">
            <a:avLst/>
          </a:prstGeom>
        </p:spPr>
      </p:pic>
      <p:pic>
        <p:nvPicPr>
          <p:cNvPr id="7" name="Imagen 6" descr="Texto&#10;&#10;Descripción generada automáticamente">
            <a:extLst>
              <a:ext uri="{FF2B5EF4-FFF2-40B4-BE49-F238E27FC236}">
                <a16:creationId xmlns:a16="http://schemas.microsoft.com/office/drawing/2014/main" id="{FED11FE4-3D2E-468A-A864-4B8471023B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740" y="4553117"/>
            <a:ext cx="532581" cy="443222"/>
          </a:xfrm>
          <a:prstGeom prst="rect">
            <a:avLst/>
          </a:prstGeom>
        </p:spPr>
      </p:pic>
      <p:sp>
        <p:nvSpPr>
          <p:cNvPr id="2" name="Rectángulo 1"/>
          <p:cNvSpPr/>
          <p:nvPr/>
        </p:nvSpPr>
        <p:spPr>
          <a:xfrm>
            <a:off x="1416279" y="3498870"/>
            <a:ext cx="6471798" cy="1938992"/>
          </a:xfrm>
          <a:prstGeom prst="rect">
            <a:avLst/>
          </a:prstGeom>
        </p:spPr>
        <p:txBody>
          <a:bodyPr wrap="square">
            <a:spAutoFit/>
          </a:bodyPr>
          <a:lstStyle/>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NOCHE</a:t>
            </a:r>
          </a:p>
          <a:p>
            <a:pPr algn="just"/>
            <a:r>
              <a:rPr lang="es-ES" b="1" dirty="0" err="1">
                <a:latin typeface="TT Commons Light" panose="02000506030000020003" pitchFamily="50" charset="0"/>
                <a:ea typeface="Calibri" panose="020F0502020204030204" pitchFamily="34" charset="0"/>
                <a:cs typeface="Arial" panose="020B0604020202020204" pitchFamily="34" charset="0"/>
              </a:rPr>
              <a:t>Cellular</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s-ES" b="1" dirty="0" err="1">
                <a:latin typeface="TT Commons Light" panose="02000506030000020003" pitchFamily="50" charset="0"/>
                <a:ea typeface="Calibri" panose="020F0502020204030204" pitchFamily="34" charset="0"/>
                <a:cs typeface="Arial" panose="020B0604020202020204" pitchFamily="34" charset="0"/>
              </a:rPr>
              <a:t>Bio-Repair</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s-ES" b="1" dirty="0" err="1">
                <a:latin typeface="TT Commons Light" panose="02000506030000020003" pitchFamily="50" charset="0"/>
                <a:ea typeface="Calibri" panose="020F0502020204030204" pitchFamily="34" charset="0"/>
                <a:cs typeface="Arial" panose="020B0604020202020204" pitchFamily="34" charset="0"/>
              </a:rPr>
              <a:t>Double</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s-ES" b="1" dirty="0" err="1">
                <a:latin typeface="TT Commons Light" panose="02000506030000020003" pitchFamily="50" charset="0"/>
                <a:ea typeface="Calibri" panose="020F0502020204030204" pitchFamily="34" charset="0"/>
                <a:cs typeface="Arial" panose="020B0604020202020204" pitchFamily="34" charset="0"/>
              </a:rPr>
              <a:t>Serum</a:t>
            </a:r>
            <a:r>
              <a:rPr lang="es-ES" dirty="0">
                <a:latin typeface="TT Commons Light" panose="02000506030000020003" pitchFamily="50" charset="0"/>
                <a:ea typeface="Calibri" panose="020F0502020204030204" pitchFamily="34" charset="0"/>
                <a:cs typeface="Arial" panose="020B0604020202020204" pitchFamily="34" charset="0"/>
              </a:rPr>
              <a:t>: Aplicar una pulsación de cada dispensador y masajear en rostro, cuello y </a:t>
            </a:r>
            <a:r>
              <a:rPr lang="es-ES" dirty="0" smtClean="0">
                <a:latin typeface="TT Commons Light" panose="02000506030000020003" pitchFamily="50" charset="0"/>
                <a:ea typeface="Calibri" panose="020F0502020204030204" pitchFamily="34" charset="0"/>
                <a:cs typeface="Arial" panose="020B0604020202020204" pitchFamily="34" charset="0"/>
              </a:rPr>
              <a:t>escote.</a:t>
            </a:r>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Glycolic</a:t>
            </a:r>
            <a:r>
              <a:rPr lang="es-ES" b="1" dirty="0" smtClean="0">
                <a:latin typeface="TT Commons Light" panose="02000506030000020003" pitchFamily="50" charset="0"/>
                <a:ea typeface="Calibri" panose="020F0502020204030204" pitchFamily="34" charset="0"/>
                <a:cs typeface="Arial" panose="020B0604020202020204" pitchFamily="34" charset="0"/>
              </a:rPr>
              <a:t> </a:t>
            </a:r>
            <a:r>
              <a:rPr lang="es-ES" b="1" dirty="0" err="1">
                <a:latin typeface="TT Commons Light" panose="02000506030000020003" pitchFamily="50" charset="0"/>
                <a:ea typeface="Calibri" panose="020F0502020204030204" pitchFamily="34" charset="0"/>
                <a:cs typeface="Arial" panose="020B0604020202020204" pitchFamily="34" charset="0"/>
              </a:rPr>
              <a:t>serum</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s-ES" dirty="0">
                <a:latin typeface="TT Commons Light" panose="02000506030000020003" pitchFamily="50" charset="0"/>
                <a:ea typeface="Calibri" panose="020F0502020204030204" pitchFamily="34" charset="0"/>
                <a:cs typeface="Arial" panose="020B0604020202020204" pitchFamily="34" charset="0"/>
              </a:rPr>
              <a:t>Aplicar una fina capa por todo el rostro y dejar actuar por 10 </a:t>
            </a:r>
            <a:r>
              <a:rPr lang="es-ES" dirty="0" smtClean="0">
                <a:latin typeface="TT Commons Light" panose="02000506030000020003" pitchFamily="50" charset="0"/>
                <a:ea typeface="Calibri" panose="020F0502020204030204" pitchFamily="34" charset="0"/>
                <a:cs typeface="Arial" panose="020B0604020202020204" pitchFamily="34" charset="0"/>
              </a:rPr>
              <a:t>minutos. 2 veces por semana</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Advanced</a:t>
            </a:r>
            <a:r>
              <a:rPr lang="es-ES" b="1" dirty="0" smtClean="0">
                <a:latin typeface="TT Commons Light" panose="02000506030000020003" pitchFamily="50" charset="0"/>
                <a:ea typeface="Calibri" panose="020F0502020204030204" pitchFamily="34" charset="0"/>
                <a:cs typeface="Arial" panose="020B0604020202020204" pitchFamily="34" charset="0"/>
              </a:rPr>
              <a:t> </a:t>
            </a:r>
            <a:r>
              <a:rPr lang="es-ES" b="1" dirty="0" err="1">
                <a:latin typeface="TT Commons Light" panose="02000506030000020003" pitchFamily="50" charset="0"/>
                <a:ea typeface="Calibri" panose="020F0502020204030204" pitchFamily="34" charset="0"/>
                <a:cs typeface="Arial" panose="020B0604020202020204" pitchFamily="34" charset="0"/>
              </a:rPr>
              <a:t>Repair</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s-ES" b="1" dirty="0" err="1">
                <a:latin typeface="TT Commons Light" panose="02000506030000020003" pitchFamily="50" charset="0"/>
                <a:ea typeface="Calibri" panose="020F0502020204030204" pitchFamily="34" charset="0"/>
                <a:cs typeface="Arial" panose="020B0604020202020204" pitchFamily="34" charset="0"/>
              </a:rPr>
              <a:t>Cream</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s-ES" dirty="0">
                <a:latin typeface="TT Commons Light" panose="02000506030000020003" pitchFamily="50" charset="0"/>
                <a:ea typeface="Calibri" panose="020F0502020204030204" pitchFamily="34" charset="0"/>
                <a:cs typeface="Arial" panose="020B0604020202020204" pitchFamily="34" charset="0"/>
              </a:rPr>
              <a:t>A continuación, aplicar la crema en rostro cuello y escote, realizando un suave masaje con la yema de los dedos hasta su completa absorción.</a:t>
            </a:r>
          </a:p>
        </p:txBody>
      </p:sp>
      <p:sp>
        <p:nvSpPr>
          <p:cNvPr id="8" name="Elipse 7"/>
          <p:cNvSpPr/>
          <p:nvPr/>
        </p:nvSpPr>
        <p:spPr>
          <a:xfrm>
            <a:off x="720466" y="1392150"/>
            <a:ext cx="341523" cy="341523"/>
          </a:xfrm>
          <a:prstGeom prst="ellipse">
            <a:avLst/>
          </a:prstGeom>
          <a:solidFill>
            <a:srgbClr val="806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t>1</a:t>
            </a:r>
            <a:endParaRPr lang="en-US" dirty="0"/>
          </a:p>
        </p:txBody>
      </p:sp>
      <p:sp>
        <p:nvSpPr>
          <p:cNvPr id="11" name="Elipse 10"/>
          <p:cNvSpPr/>
          <p:nvPr/>
        </p:nvSpPr>
        <p:spPr>
          <a:xfrm>
            <a:off x="726850" y="2533274"/>
            <a:ext cx="341523" cy="341523"/>
          </a:xfrm>
          <a:prstGeom prst="ellipse">
            <a:avLst/>
          </a:prstGeom>
          <a:solidFill>
            <a:srgbClr val="806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t>2</a:t>
            </a:r>
            <a:endParaRPr lang="en-US" dirty="0"/>
          </a:p>
        </p:txBody>
      </p:sp>
      <p:sp>
        <p:nvSpPr>
          <p:cNvPr id="13" name="Elipse 12"/>
          <p:cNvSpPr/>
          <p:nvPr/>
        </p:nvSpPr>
        <p:spPr>
          <a:xfrm>
            <a:off x="751617" y="4017646"/>
            <a:ext cx="341523" cy="341523"/>
          </a:xfrm>
          <a:prstGeom prst="ellipse">
            <a:avLst/>
          </a:prstGeom>
          <a:solidFill>
            <a:srgbClr val="806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t>3</a:t>
            </a:r>
            <a:endParaRPr lang="en-US" dirty="0"/>
          </a:p>
        </p:txBody>
      </p:sp>
      <p:sp>
        <p:nvSpPr>
          <p:cNvPr id="12" name="Elipse 11"/>
          <p:cNvSpPr/>
          <p:nvPr/>
        </p:nvSpPr>
        <p:spPr>
          <a:xfrm>
            <a:off x="751617" y="4988473"/>
            <a:ext cx="341523" cy="341523"/>
          </a:xfrm>
          <a:prstGeom prst="ellipse">
            <a:avLst/>
          </a:prstGeom>
          <a:solidFill>
            <a:srgbClr val="806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t>4</a:t>
            </a:r>
            <a:endParaRPr lang="en-US" dirty="0"/>
          </a:p>
        </p:txBody>
      </p:sp>
      <p:pic>
        <p:nvPicPr>
          <p:cNvPr id="14" name="Imagen 13"/>
          <p:cNvPicPr>
            <a:picLocks noChangeAspect="1"/>
          </p:cNvPicPr>
          <p:nvPr/>
        </p:nvPicPr>
        <p:blipFill rotWithShape="1">
          <a:blip r:embed="rId5" cstate="print">
            <a:extLst>
              <a:ext uri="{28A0092B-C50C-407E-A947-70E740481C1C}">
                <a14:useLocalDpi xmlns:a14="http://schemas.microsoft.com/office/drawing/2010/main" val="0"/>
              </a:ext>
            </a:extLst>
          </a:blip>
          <a:srcRect r="54310"/>
          <a:stretch/>
        </p:blipFill>
        <p:spPr>
          <a:xfrm>
            <a:off x="8356648" y="2402310"/>
            <a:ext cx="240763" cy="914205"/>
          </a:xfrm>
          <a:prstGeom prst="rect">
            <a:avLst/>
          </a:prstGeom>
        </p:spPr>
      </p:pic>
    </p:spTree>
    <p:extLst>
      <p:ext uri="{BB962C8B-B14F-4D97-AF65-F5344CB8AC3E}">
        <p14:creationId xmlns:p14="http://schemas.microsoft.com/office/powerpoint/2010/main" val="848008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453312" y="3288754"/>
            <a:ext cx="5413663"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PROGRAMA PROFESIONAL</a:t>
            </a:r>
          </a:p>
        </p:txBody>
      </p:sp>
    </p:spTree>
    <p:extLst>
      <p:ext uri="{BB962C8B-B14F-4D97-AF65-F5344CB8AC3E}">
        <p14:creationId xmlns:p14="http://schemas.microsoft.com/office/powerpoint/2010/main" val="1931589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4"/>
            <a:ext cx="4405175" cy="424614"/>
          </a:xfrm>
        </p:spPr>
        <p:txBody>
          <a:bodyPr/>
          <a:lstStyle/>
          <a:p>
            <a:r>
              <a:rPr lang="es-ES" sz="2399" spc="300" dirty="0"/>
              <a:t>EXCELLENCE BIO REPAIR PROGRAM</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91" y="1561667"/>
            <a:ext cx="8455851" cy="3248254"/>
          </a:xfrm>
          <a:prstGeom prst="rect">
            <a:avLst/>
          </a:prstGeom>
        </p:spPr>
      </p:pic>
    </p:spTree>
    <p:extLst>
      <p:ext uri="{BB962C8B-B14F-4D97-AF65-F5344CB8AC3E}">
        <p14:creationId xmlns:p14="http://schemas.microsoft.com/office/powerpoint/2010/main" val="3533458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4"/>
            <a:ext cx="4405175" cy="424614"/>
          </a:xfrm>
        </p:spPr>
        <p:txBody>
          <a:bodyPr/>
          <a:lstStyle/>
          <a:p>
            <a:r>
              <a:rPr lang="es-ES" sz="2399" spc="300" dirty="0"/>
              <a:t>EXCELLENCE BIO REPAIR PROGRAM</a:t>
            </a:r>
          </a:p>
        </p:txBody>
      </p:sp>
      <p:sp>
        <p:nvSpPr>
          <p:cNvPr id="4" name="Rectángulo 3">
            <a:extLst>
              <a:ext uri="{FF2B5EF4-FFF2-40B4-BE49-F238E27FC236}">
                <a16:creationId xmlns:a16="http://schemas.microsoft.com/office/drawing/2014/main" id="{0CB0CF79-389A-473E-8717-636D0B538712}"/>
              </a:ext>
            </a:extLst>
          </p:cNvPr>
          <p:cNvSpPr/>
          <p:nvPr/>
        </p:nvSpPr>
        <p:spPr>
          <a:xfrm>
            <a:off x="699718" y="1335247"/>
            <a:ext cx="8280530" cy="4016484"/>
          </a:xfrm>
          <a:prstGeom prst="rect">
            <a:avLst/>
          </a:prstGeom>
        </p:spPr>
        <p:txBody>
          <a:bodyPr wrap="square">
            <a:spAutoFit/>
          </a:bodyPr>
          <a:lstStyle/>
          <a:p>
            <a:pPr algn="just"/>
            <a:r>
              <a:rPr lang="es-ES" b="1" dirty="0">
                <a:latin typeface="TT Commons Light" panose="02000506030000020003" pitchFamily="50" charset="0"/>
                <a:ea typeface="Calibri" panose="020F0502020204030204" pitchFamily="34" charset="0"/>
                <a:cs typeface="Arial" panose="020B0604020202020204" pitchFamily="34" charset="0"/>
              </a:rPr>
              <a:t>TRATAMIENTO PROFESIONAL EN CABINA</a:t>
            </a: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dirty="0">
                <a:latin typeface="TT Commons Light" panose="02000506030000020003" pitchFamily="50" charset="0"/>
              </a:rPr>
              <a:t>El tratamiento global </a:t>
            </a:r>
            <a:r>
              <a:rPr lang="es-ES" dirty="0" err="1">
                <a:latin typeface="TT Commons Light" panose="02000506030000020003" pitchFamily="50" charset="0"/>
              </a:rPr>
              <a:t>antiedad</a:t>
            </a:r>
            <a:r>
              <a:rPr lang="es-ES" dirty="0">
                <a:latin typeface="TT Commons Light" panose="02000506030000020003" pitchFamily="50" charset="0"/>
              </a:rPr>
              <a:t> EXCELLENCE está ideado para cubrir las necesidades más exigentes de las pieles maduras. Su potente fórmula está basada en altas concentraciones de novedosos ingredientes activos, los cuales se combinan entre sí y actúan contra el envejecimiento de la piel a través de distintos mecanismos.</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dirty="0">
                <a:latin typeface="TT Commons Light" panose="02000506030000020003" pitchFamily="50" charset="0"/>
              </a:rPr>
              <a:t>A nivel profundo actúa retrasando así el envejecimiento de las células de la piel y en la recuperación del buen funcionamiento de los fibroblastos. </a:t>
            </a:r>
          </a:p>
          <a:p>
            <a:pPr algn="just"/>
            <a:endParaRPr lang="es-ES" dirty="0">
              <a:latin typeface="TT Commons Light" panose="02000506030000020003" pitchFamily="50" charset="0"/>
            </a:endParaRPr>
          </a:p>
          <a:p>
            <a:pPr algn="just"/>
            <a:r>
              <a:rPr lang="es-ES" dirty="0">
                <a:latin typeface="TT Commons Light" panose="02000506030000020003" pitchFamily="50" charset="0"/>
              </a:rPr>
              <a:t>Protege y repara el ADN, mejorando el funcionamiento de la célula al recibir en perfecto estado la herencia transmitida en la división celular. De esta manera, prolonga el correcto funcionamiento de las células de la piel.</a:t>
            </a:r>
          </a:p>
          <a:p>
            <a:pPr algn="just"/>
            <a:endParaRPr lang="es-ES" dirty="0">
              <a:latin typeface="TT Commons Light" panose="02000506030000020003" pitchFamily="50" charset="0"/>
            </a:endParaRPr>
          </a:p>
          <a:p>
            <a:pPr algn="just"/>
            <a:r>
              <a:rPr lang="es-ES" dirty="0">
                <a:latin typeface="TT Commons Light" panose="02000506030000020003" pitchFamily="50" charset="0"/>
              </a:rPr>
              <a:t>A nivel extracelular, refuerza su matriz, así la piel recupera la tersura, el volumen, la turgencia, la hidratación y la luminosidad que van disminuyendo con el paso del tiempo. </a:t>
            </a:r>
          </a:p>
          <a:p>
            <a:pPr algn="just"/>
            <a:endParaRPr lang="es-ES" dirty="0">
              <a:latin typeface="TT Commons Light" panose="02000506030000020003" pitchFamily="50" charset="0"/>
            </a:endParaRPr>
          </a:p>
          <a:p>
            <a:pPr algn="just"/>
            <a:r>
              <a:rPr lang="es-ES" dirty="0">
                <a:latin typeface="TT Commons Light" panose="02000506030000020003" pitchFamily="50" charset="0"/>
              </a:rPr>
              <a:t>A nivel de la epidermis, ayuda a mantener la hidratación óptima y la nutrición tan importante para una piel equilibrada.</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1429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7" y="399554"/>
            <a:ext cx="2760245" cy="424614"/>
          </a:xfrm>
        </p:spPr>
        <p:txBody>
          <a:bodyPr/>
          <a:lstStyle/>
          <a:p>
            <a:r>
              <a:rPr lang="es-ES" sz="2399" spc="300" dirty="0"/>
              <a:t>COMPLEX ACTIVATOR</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55" y="1942560"/>
            <a:ext cx="3398663" cy="2244988"/>
          </a:xfrm>
          <a:prstGeom prst="rect">
            <a:avLst/>
          </a:prstGeom>
        </p:spPr>
      </p:pic>
      <p:sp>
        <p:nvSpPr>
          <p:cNvPr id="8" name="Rectángulo 7">
            <a:extLst>
              <a:ext uri="{FF2B5EF4-FFF2-40B4-BE49-F238E27FC236}">
                <a16:creationId xmlns:a16="http://schemas.microsoft.com/office/drawing/2014/main" id="{A297FD03-BC01-4A80-9886-5F59A936CDA1}"/>
              </a:ext>
            </a:extLst>
          </p:cNvPr>
          <p:cNvSpPr/>
          <p:nvPr/>
        </p:nvSpPr>
        <p:spPr>
          <a:xfrm>
            <a:off x="3603218" y="1542263"/>
            <a:ext cx="5343132" cy="3554819"/>
          </a:xfrm>
          <a:prstGeom prst="rect">
            <a:avLst/>
          </a:prstGeom>
        </p:spPr>
        <p:txBody>
          <a:bodyPr wrap="square">
            <a:spAutoFit/>
          </a:bodyPr>
          <a:lstStyle/>
          <a:p>
            <a:pPr algn="just"/>
            <a:r>
              <a:rPr lang="es-ES" b="1" dirty="0">
                <a:latin typeface="TT Commons Light" panose="02000506030000020003" pitchFamily="50" charset="0"/>
              </a:rPr>
              <a:t>DESCRIPCIÓN</a:t>
            </a:r>
          </a:p>
          <a:p>
            <a:pPr algn="just"/>
            <a:r>
              <a:rPr lang="es-ES" dirty="0">
                <a:latin typeface="TT Commons Light" panose="02000506030000020003" pitchFamily="50" charset="0"/>
              </a:rPr>
              <a:t>Eficaz combinación de oligoelementos esenciales para la regulación y la regeneración celular que retrasan el envejecimiento cutáneo. Su contenido en Zinc, Calcio y Magnesio proporciona una importante defensa antioxidante a la piel, mejorando su elasticidad y su nivel óptimo de hidratación. </a:t>
            </a:r>
          </a:p>
          <a:p>
            <a:pPr algn="just"/>
            <a:endParaRPr lang="es-ES" dirty="0">
              <a:latin typeface="TT Commons Light" panose="02000506030000020003" pitchFamily="50" charset="0"/>
            </a:endParaRPr>
          </a:p>
          <a:p>
            <a:pPr algn="just"/>
            <a:r>
              <a:rPr lang="es-ES" b="1" dirty="0">
                <a:latin typeface="TT Commons Light" panose="02000506030000020003" pitchFamily="50" charset="0"/>
              </a:rPr>
              <a:t>INGREDIENTES:</a:t>
            </a:r>
          </a:p>
          <a:p>
            <a:pPr algn="just"/>
            <a:r>
              <a:rPr lang="es-ES" dirty="0">
                <a:latin typeface="TT Commons Light" panose="02000506030000020003" pitchFamily="50" charset="0"/>
              </a:rPr>
              <a:t>Calcio, Magnesio, Zinc y Ácido </a:t>
            </a:r>
            <a:r>
              <a:rPr lang="es-ES" dirty="0" err="1">
                <a:latin typeface="TT Commons Light" panose="02000506030000020003" pitchFamily="50" charset="0"/>
              </a:rPr>
              <a:t>Pirrolidin</a:t>
            </a:r>
            <a:r>
              <a:rPr lang="es-ES" dirty="0">
                <a:latin typeface="TT Commons Light" panose="02000506030000020003" pitchFamily="50" charset="0"/>
              </a:rPr>
              <a:t> Carboxílico</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PRESENTACIÓN:</a:t>
            </a:r>
          </a:p>
          <a:p>
            <a:pPr algn="just"/>
            <a:r>
              <a:rPr lang="es-ES" dirty="0">
                <a:latin typeface="TT Commons Light" panose="02000506030000020003" pitchFamily="50" charset="0"/>
                <a:ea typeface="Calibri" panose="020F0502020204030204" pitchFamily="34" charset="0"/>
                <a:cs typeface="Arial" panose="020B0604020202020204" pitchFamily="34" charset="0"/>
              </a:rPr>
              <a:t>5 viales de 5 </a:t>
            </a:r>
            <a:r>
              <a:rPr lang="es-ES" dirty="0" err="1" smtClean="0">
                <a:latin typeface="TT Commons Light" panose="02000506030000020003" pitchFamily="50" charset="0"/>
                <a:ea typeface="Calibri" panose="020F0502020204030204" pitchFamily="34" charset="0"/>
                <a:cs typeface="Arial" panose="020B0604020202020204" pitchFamily="34" charset="0"/>
              </a:rPr>
              <a:t>mL</a:t>
            </a:r>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MODO DE USO: </a:t>
            </a:r>
            <a:r>
              <a:rPr lang="es-ES" dirty="0" smtClean="0">
                <a:latin typeface="TT Commons Light" panose="02000506030000020003" pitchFamily="50" charset="0"/>
                <a:ea typeface="Calibri" panose="020F0502020204030204" pitchFamily="34" charset="0"/>
                <a:cs typeface="Arial" panose="020B0604020202020204" pitchFamily="34" charset="0"/>
              </a:rPr>
              <a:t>Aplicar un vial en cada sesión y activar de forma </a:t>
            </a:r>
            <a:r>
              <a:rPr lang="es-ES" dirty="0">
                <a:latin typeface="TT Commons Light" panose="02000506030000020003" pitchFamily="50" charset="0"/>
              </a:rPr>
              <a:t>manual, </a:t>
            </a:r>
            <a:r>
              <a:rPr lang="es-ES" dirty="0" err="1">
                <a:latin typeface="TT Commons Light" panose="02000506030000020003" pitchFamily="50" charset="0"/>
              </a:rPr>
              <a:t>mesoterapia</a:t>
            </a:r>
            <a:r>
              <a:rPr lang="es-ES" dirty="0">
                <a:latin typeface="TT Commons Light" panose="02000506030000020003" pitchFamily="50" charset="0"/>
              </a:rPr>
              <a:t> virtual, radiofrecuencia o </a:t>
            </a:r>
            <a:r>
              <a:rPr lang="es-ES" dirty="0" err="1">
                <a:latin typeface="TT Commons Light" panose="02000506030000020003" pitchFamily="50" charset="0"/>
              </a:rPr>
              <a:t>lonización</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4954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4"/>
            <a:ext cx="2979027" cy="424614"/>
          </a:xfrm>
        </p:spPr>
        <p:txBody>
          <a:bodyPr/>
          <a:lstStyle/>
          <a:p>
            <a:r>
              <a:rPr lang="es-ES" sz="2399" spc="300" dirty="0"/>
              <a:t>REVITALIZING SUBLIME</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r="44798"/>
          <a:stretch/>
        </p:blipFill>
        <p:spPr>
          <a:xfrm>
            <a:off x="1271058" y="824168"/>
            <a:ext cx="1158212" cy="4540081"/>
          </a:xfrm>
          <a:prstGeom prst="rect">
            <a:avLst/>
          </a:prstGeom>
        </p:spPr>
      </p:pic>
      <p:sp>
        <p:nvSpPr>
          <p:cNvPr id="9" name="Rectángulo 8">
            <a:extLst>
              <a:ext uri="{FF2B5EF4-FFF2-40B4-BE49-F238E27FC236}">
                <a16:creationId xmlns:a16="http://schemas.microsoft.com/office/drawing/2014/main" id="{A297FD03-BC01-4A80-9886-5F59A936CDA1}"/>
              </a:ext>
            </a:extLst>
          </p:cNvPr>
          <p:cNvSpPr/>
          <p:nvPr/>
        </p:nvSpPr>
        <p:spPr>
          <a:xfrm>
            <a:off x="3469228" y="1437463"/>
            <a:ext cx="5343132" cy="3785652"/>
          </a:xfrm>
          <a:prstGeom prst="rect">
            <a:avLst/>
          </a:prstGeom>
        </p:spPr>
        <p:txBody>
          <a:bodyPr wrap="square">
            <a:spAutoFit/>
          </a:bodyPr>
          <a:lstStyle/>
          <a:p>
            <a:pPr algn="just"/>
            <a:r>
              <a:rPr lang="es-ES" b="1" dirty="0">
                <a:latin typeface="TT Commons Light" panose="02000506030000020003" pitchFamily="50" charset="0"/>
              </a:rPr>
              <a:t>DESCRIPCIÓN</a:t>
            </a:r>
          </a:p>
          <a:p>
            <a:pPr algn="just"/>
            <a:r>
              <a:rPr lang="es-ES" dirty="0">
                <a:latin typeface="TT Commons Light" panose="02000506030000020003" pitchFamily="50" charset="0"/>
              </a:rPr>
              <a:t>Excepcional </a:t>
            </a:r>
            <a:r>
              <a:rPr lang="es-ES" dirty="0" err="1">
                <a:latin typeface="TT Commons Light" panose="02000506030000020003" pitchFamily="50" charset="0"/>
              </a:rPr>
              <a:t>serum</a:t>
            </a:r>
            <a:r>
              <a:rPr lang="es-ES" dirty="0">
                <a:latin typeface="TT Commons Light" panose="02000506030000020003" pitchFamily="50" charset="0"/>
              </a:rPr>
              <a:t> </a:t>
            </a:r>
            <a:r>
              <a:rPr lang="es-ES" dirty="0" err="1">
                <a:latin typeface="TT Commons Light" panose="02000506030000020003" pitchFamily="50" charset="0"/>
              </a:rPr>
              <a:t>antiedad</a:t>
            </a:r>
            <a:r>
              <a:rPr lang="es-ES" dirty="0">
                <a:latin typeface="TT Commons Light" panose="02000506030000020003" pitchFamily="50" charset="0"/>
              </a:rPr>
              <a:t> de innovadora fórmula que actúa retrasando el envejecimiento celular de la piel. Gracias a su poder </a:t>
            </a:r>
            <a:r>
              <a:rPr lang="es-ES" dirty="0" err="1">
                <a:latin typeface="TT Commons Light" panose="02000506030000020003" pitchFamily="50" charset="0"/>
              </a:rPr>
              <a:t>reestructurante</a:t>
            </a:r>
            <a:r>
              <a:rPr lang="es-ES" dirty="0">
                <a:latin typeface="TT Commons Light" panose="02000506030000020003" pitchFamily="50" charset="0"/>
              </a:rPr>
              <a:t>, el rostro consigue un aspecto visiblemente más joven desde su primera aplicación. Esta delicada emulsión de textura sedosa devuelve a la piel toda su elasticidad y belleza. </a:t>
            </a:r>
          </a:p>
          <a:p>
            <a:pPr algn="just"/>
            <a:endParaRPr lang="es-ES" dirty="0">
              <a:latin typeface="TT Commons Light" panose="02000506030000020003" pitchFamily="50" charset="0"/>
            </a:endParaRPr>
          </a:p>
          <a:p>
            <a:pPr algn="just"/>
            <a:r>
              <a:rPr lang="es-ES" b="1" dirty="0">
                <a:latin typeface="TT Commons Light" panose="02000506030000020003" pitchFamily="50" charset="0"/>
              </a:rPr>
              <a:t>INGREDIENTES:</a:t>
            </a:r>
          </a:p>
          <a:p>
            <a:pPr algn="just"/>
            <a:r>
              <a:rPr lang="es-ES" dirty="0" err="1">
                <a:latin typeface="TT Commons Light" panose="02000506030000020003" pitchFamily="50" charset="0"/>
                <a:ea typeface="Calibri" panose="020F0502020204030204" pitchFamily="34" charset="0"/>
                <a:cs typeface="Arial" panose="020B0604020202020204" pitchFamily="34" charset="0"/>
              </a:rPr>
              <a:t>Scutellaria</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ea typeface="Calibri" panose="020F0502020204030204" pitchFamily="34" charset="0"/>
                <a:cs typeface="Arial" panose="020B0604020202020204" pitchFamily="34" charset="0"/>
              </a:rPr>
              <a:t>baicalensis</a:t>
            </a:r>
            <a:r>
              <a:rPr lang="es-ES" dirty="0">
                <a:latin typeface="TT Commons Light" panose="02000506030000020003" pitchFamily="50" charset="0"/>
                <a:ea typeface="Calibri" panose="020F0502020204030204" pitchFamily="34" charset="0"/>
                <a:cs typeface="Arial" panose="020B0604020202020204" pitchFamily="34" charset="0"/>
              </a:rPr>
              <a:t>, Extracto de Hierba Santa</a:t>
            </a:r>
            <a:r>
              <a:rPr lang="en-US" dirty="0">
                <a:latin typeface="TT Commons Light" panose="02000506030000020003" pitchFamily="50" charset="0"/>
              </a:rPr>
              <a:t>, </a:t>
            </a:r>
            <a:r>
              <a:rPr lang="en-US" dirty="0" err="1">
                <a:latin typeface="TT Commons Light" panose="02000506030000020003" pitchFamily="50" charset="0"/>
              </a:rPr>
              <a:t>Colágeno</a:t>
            </a:r>
            <a:r>
              <a:rPr lang="en-US" dirty="0">
                <a:latin typeface="TT Commons Light" panose="02000506030000020003" pitchFamily="50" charset="0"/>
              </a:rPr>
              <a:t> </a:t>
            </a:r>
            <a:r>
              <a:rPr lang="en-US" dirty="0" err="1">
                <a:latin typeface="TT Commons Light" panose="02000506030000020003" pitchFamily="50" charset="0"/>
              </a:rPr>
              <a:t>Nativo</a:t>
            </a:r>
            <a:r>
              <a:rPr lang="en-US" dirty="0">
                <a:latin typeface="TT Commons Light" panose="02000506030000020003" pitchFamily="50" charset="0"/>
              </a:rPr>
              <a:t> Soluble, </a:t>
            </a:r>
            <a:r>
              <a:rPr lang="en-US" dirty="0" err="1">
                <a:latin typeface="TT Commons Light" panose="02000506030000020003" pitchFamily="50" charset="0"/>
              </a:rPr>
              <a:t>Elastina</a:t>
            </a:r>
            <a:r>
              <a:rPr lang="en-US" dirty="0">
                <a:latin typeface="TT Commons Light" panose="02000506030000020003" pitchFamily="50" charset="0"/>
              </a:rPr>
              <a:t> Marina y </a:t>
            </a:r>
            <a:r>
              <a:rPr lang="en-US" dirty="0" err="1">
                <a:latin typeface="TT Commons Light" panose="02000506030000020003" pitchFamily="50" charset="0"/>
              </a:rPr>
              <a:t>Ácido</a:t>
            </a:r>
            <a:r>
              <a:rPr lang="en-US" dirty="0">
                <a:latin typeface="TT Commons Light" panose="02000506030000020003" pitchFamily="50" charset="0"/>
              </a:rPr>
              <a:t> </a:t>
            </a:r>
            <a:r>
              <a:rPr lang="en-US" dirty="0" err="1">
                <a:latin typeface="TT Commons Light" panose="02000506030000020003" pitchFamily="50" charset="0"/>
              </a:rPr>
              <a:t>Hialurónico</a:t>
            </a:r>
            <a:r>
              <a:rPr lang="en-US" dirty="0">
                <a:latin typeface="TT Commons Light" panose="02000506030000020003" pitchFamily="50" charset="0"/>
              </a:rPr>
              <a:t> de </a:t>
            </a:r>
            <a:r>
              <a:rPr lang="en-US" dirty="0" err="1">
                <a:latin typeface="TT Commons Light" panose="02000506030000020003" pitchFamily="50" charset="0"/>
              </a:rPr>
              <a:t>Bajo</a:t>
            </a:r>
            <a:r>
              <a:rPr lang="en-US" dirty="0">
                <a:latin typeface="TT Commons Light" panose="02000506030000020003" pitchFamily="50" charset="0"/>
              </a:rPr>
              <a:t> Peso Molecular.</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PRESENTACIÓN:</a:t>
            </a:r>
          </a:p>
          <a:p>
            <a:pPr algn="just"/>
            <a:r>
              <a:rPr lang="es-ES" err="1">
                <a:latin typeface="TT Commons Light" panose="02000506030000020003" pitchFamily="50" charset="0"/>
                <a:ea typeface="Calibri" panose="020F0502020204030204" pitchFamily="34" charset="0"/>
                <a:cs typeface="Arial" panose="020B0604020202020204" pitchFamily="34" charset="0"/>
              </a:rPr>
              <a:t>Airless</a:t>
            </a:r>
            <a:r>
              <a:rPr lang="es-ES">
                <a:latin typeface="TT Commons Light" panose="02000506030000020003" pitchFamily="50" charset="0"/>
                <a:ea typeface="Calibri" panose="020F0502020204030204" pitchFamily="34" charset="0"/>
                <a:cs typeface="Arial" panose="020B0604020202020204" pitchFamily="34" charset="0"/>
              </a:rPr>
              <a:t> </a:t>
            </a:r>
            <a:r>
              <a:rPr lang="es-ES" smtClean="0">
                <a:latin typeface="TT Commons Light" panose="02000506030000020003" pitchFamily="50" charset="0"/>
                <a:ea typeface="Calibri" panose="020F0502020204030204" pitchFamily="34" charset="0"/>
                <a:cs typeface="Arial" panose="020B0604020202020204" pitchFamily="34" charset="0"/>
              </a:rPr>
              <a:t>30 </a:t>
            </a:r>
            <a:r>
              <a:rPr lang="es-ES" dirty="0" err="1" smtClean="0">
                <a:latin typeface="TT Commons Light" panose="02000506030000020003" pitchFamily="50" charset="0"/>
                <a:ea typeface="Calibri" panose="020F0502020204030204" pitchFamily="34" charset="0"/>
                <a:cs typeface="Arial" panose="020B0604020202020204" pitchFamily="34" charset="0"/>
              </a:rPr>
              <a:t>mL</a:t>
            </a:r>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MODO DE USO: </a:t>
            </a:r>
            <a:r>
              <a:rPr lang="es-ES" dirty="0" smtClean="0">
                <a:latin typeface="TT Commons Light" panose="02000506030000020003" pitchFamily="50" charset="0"/>
                <a:ea typeface="Calibri" panose="020F0502020204030204" pitchFamily="34" charset="0"/>
                <a:cs typeface="Arial" panose="020B0604020202020204" pitchFamily="34" charset="0"/>
              </a:rPr>
              <a:t>Aplicar 20 pulsaciones por sesión, realizando el MASAJE EXCELLENCE</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4059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4"/>
            <a:ext cx="3220180" cy="424614"/>
          </a:xfrm>
        </p:spPr>
        <p:txBody>
          <a:bodyPr/>
          <a:lstStyle/>
          <a:p>
            <a:r>
              <a:rPr lang="es-ES" sz="2399" spc="300" dirty="0"/>
              <a:t>CAVIAR NUTRITION MASK</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64" y="2018739"/>
            <a:ext cx="2695120" cy="2097348"/>
          </a:xfrm>
          <a:prstGeom prst="rect">
            <a:avLst/>
          </a:prstGeom>
        </p:spPr>
      </p:pic>
      <p:sp>
        <p:nvSpPr>
          <p:cNvPr id="9" name="Rectángulo 8">
            <a:extLst>
              <a:ext uri="{FF2B5EF4-FFF2-40B4-BE49-F238E27FC236}">
                <a16:creationId xmlns:a16="http://schemas.microsoft.com/office/drawing/2014/main" id="{A297FD03-BC01-4A80-9886-5F59A936CDA1}"/>
              </a:ext>
            </a:extLst>
          </p:cNvPr>
          <p:cNvSpPr/>
          <p:nvPr/>
        </p:nvSpPr>
        <p:spPr>
          <a:xfrm>
            <a:off x="3535330" y="1156672"/>
            <a:ext cx="5343132" cy="4016484"/>
          </a:xfrm>
          <a:prstGeom prst="rect">
            <a:avLst/>
          </a:prstGeom>
        </p:spPr>
        <p:txBody>
          <a:bodyPr wrap="square">
            <a:spAutoFit/>
          </a:bodyPr>
          <a:lstStyle/>
          <a:p>
            <a:pPr algn="just"/>
            <a:r>
              <a:rPr lang="es-ES" b="1" dirty="0">
                <a:latin typeface="TT Commons Light" panose="02000506030000020003" pitchFamily="50" charset="0"/>
              </a:rPr>
              <a:t>DESCRIPCIÓN</a:t>
            </a:r>
          </a:p>
          <a:p>
            <a:pPr algn="just"/>
            <a:r>
              <a:rPr lang="es-ES" dirty="0">
                <a:latin typeface="TT Commons Light" panose="02000506030000020003" pitchFamily="50" charset="0"/>
              </a:rPr>
              <a:t>Innovadora máscara de </a:t>
            </a:r>
            <a:r>
              <a:rPr lang="es-ES" dirty="0" err="1">
                <a:latin typeface="TT Commons Light" panose="02000506030000020003" pitchFamily="50" charset="0"/>
              </a:rPr>
              <a:t>alginatos</a:t>
            </a:r>
            <a:r>
              <a:rPr lang="es-ES" dirty="0">
                <a:latin typeface="TT Commons Light" panose="02000506030000020003" pitchFamily="50" charset="0"/>
              </a:rPr>
              <a:t> con Extracto de Caviar que se presenta en dos fases para realizar la mezcla de forma óptima. Gracias a su contenido en Caviar, estimula la regeneración celular, promoviendo la tonificación, reafirmación y elasticidad de la piel. Su efecto oclusivo potencia la penetración de los ingredientes activos aportados durante el tratamiento EXCELLENCE en cabina</a:t>
            </a:r>
          </a:p>
          <a:p>
            <a:pPr algn="just"/>
            <a:endParaRPr lang="es-ES" dirty="0">
              <a:latin typeface="TT Commons Light" panose="02000506030000020003" pitchFamily="50" charset="0"/>
            </a:endParaRPr>
          </a:p>
          <a:p>
            <a:pPr algn="just"/>
            <a:r>
              <a:rPr lang="es-ES" b="1" dirty="0">
                <a:latin typeface="TT Commons Light" panose="02000506030000020003" pitchFamily="50" charset="0"/>
              </a:rPr>
              <a:t>INGREDIENTES:</a:t>
            </a:r>
          </a:p>
          <a:p>
            <a:pPr algn="just"/>
            <a:r>
              <a:rPr lang="es-ES" dirty="0">
                <a:latin typeface="TT Commons Light" panose="02000506030000020003" pitchFamily="50" charset="0"/>
              </a:rPr>
              <a:t>Extracto de Caviar, Calcio y Magnesio. </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PRESENTACIÓN:</a:t>
            </a:r>
          </a:p>
          <a:p>
            <a:pPr algn="just"/>
            <a:r>
              <a:rPr lang="es-ES" dirty="0">
                <a:latin typeface="TT Commons Light" panose="02000506030000020003" pitchFamily="50" charset="0"/>
              </a:rPr>
              <a:t>5 sobres POLVO x 25 gr. + 5 sobres GEL x 100 ml</a:t>
            </a:r>
            <a:r>
              <a:rPr lang="es-ES" dirty="0" smtClean="0">
                <a:latin typeface="TT Commons Light" panose="02000506030000020003" pitchFamily="50" charset="0"/>
              </a:rPr>
              <a:t>.</a:t>
            </a: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MODO DE USO</a:t>
            </a:r>
            <a:r>
              <a:rPr lang="es-ES" dirty="0" smtClean="0">
                <a:latin typeface="TT Commons Light" panose="02000506030000020003" pitchFamily="50" charset="0"/>
                <a:ea typeface="Calibri" panose="020F0502020204030204" pitchFamily="34" charset="0"/>
                <a:cs typeface="Arial" panose="020B0604020202020204" pitchFamily="34" charset="0"/>
              </a:rPr>
              <a:t>: Mezclar el contenido de dos sobre de polvo y gel y aplicar con espátula sobre el rostro, cuello y escote. Dejar actuar por 10 minutos y posteriormente retirar.</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7657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7" y="399554"/>
            <a:ext cx="3348897" cy="424614"/>
          </a:xfrm>
        </p:spPr>
        <p:txBody>
          <a:bodyPr/>
          <a:lstStyle/>
          <a:p>
            <a:r>
              <a:rPr lang="es-ES" sz="2399" spc="300" dirty="0"/>
              <a:t>ADVANCED REPAIR CREAM</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51593"/>
          <a:stretch/>
        </p:blipFill>
        <p:spPr>
          <a:xfrm>
            <a:off x="1271059" y="399554"/>
            <a:ext cx="1021815" cy="4889244"/>
          </a:xfrm>
          <a:prstGeom prst="rect">
            <a:avLst/>
          </a:prstGeom>
        </p:spPr>
      </p:pic>
      <p:sp>
        <p:nvSpPr>
          <p:cNvPr id="5" name="Rectángulo 4">
            <a:extLst>
              <a:ext uri="{FF2B5EF4-FFF2-40B4-BE49-F238E27FC236}">
                <a16:creationId xmlns:a16="http://schemas.microsoft.com/office/drawing/2014/main" id="{A297FD03-BC01-4A80-9886-5F59A936CDA1}"/>
              </a:ext>
            </a:extLst>
          </p:cNvPr>
          <p:cNvSpPr/>
          <p:nvPr/>
        </p:nvSpPr>
        <p:spPr>
          <a:xfrm>
            <a:off x="3524312" y="1509906"/>
            <a:ext cx="5343132" cy="3785652"/>
          </a:xfrm>
          <a:prstGeom prst="rect">
            <a:avLst/>
          </a:prstGeom>
        </p:spPr>
        <p:txBody>
          <a:bodyPr wrap="square">
            <a:spAutoFit/>
          </a:bodyPr>
          <a:lstStyle/>
          <a:p>
            <a:pPr algn="just"/>
            <a:r>
              <a:rPr lang="es-ES" b="1" dirty="0">
                <a:latin typeface="TT Commons Light" panose="02000506030000020003" pitchFamily="50" charset="0"/>
              </a:rPr>
              <a:t>DESCRIPCIÓN</a:t>
            </a:r>
          </a:p>
          <a:p>
            <a:pPr algn="just"/>
            <a:r>
              <a:rPr lang="es-ES" dirty="0">
                <a:latin typeface="TT Commons Light" panose="02000506030000020003" pitchFamily="50" charset="0"/>
              </a:rPr>
              <a:t>Excepcional tratamiento de acción global </a:t>
            </a:r>
            <a:r>
              <a:rPr lang="es-ES" dirty="0" err="1">
                <a:latin typeface="TT Commons Light" panose="02000506030000020003" pitchFamily="50" charset="0"/>
              </a:rPr>
              <a:t>antiedad</a:t>
            </a:r>
            <a:r>
              <a:rPr lang="es-ES" dirty="0">
                <a:latin typeface="TT Commons Light" panose="02000506030000020003" pitchFamily="50" charset="0"/>
              </a:rPr>
              <a:t>, que trabaja intensamente para una regeneración intensiva y actúa retrasando el envejecimiento celular de la piel. El rostro recupera la tersura y firmeza de una piel joven. Su textura fundente le envuelve en una sensación única como toque final del tratamiento.</a:t>
            </a:r>
          </a:p>
          <a:p>
            <a:pPr algn="just"/>
            <a:endParaRPr lang="es-ES" dirty="0">
              <a:latin typeface="TT Commons Light" panose="02000506030000020003" pitchFamily="50" charset="0"/>
            </a:endParaRPr>
          </a:p>
          <a:p>
            <a:pPr algn="just"/>
            <a:r>
              <a:rPr lang="es-ES" b="1" dirty="0">
                <a:latin typeface="TT Commons Light" panose="02000506030000020003" pitchFamily="50" charset="0"/>
              </a:rPr>
              <a:t>INGREDIENTES:</a:t>
            </a:r>
          </a:p>
          <a:p>
            <a:pPr algn="just"/>
            <a:r>
              <a:rPr lang="es-ES" dirty="0" err="1">
                <a:latin typeface="TT Commons Light" panose="02000506030000020003" pitchFamily="50" charset="0"/>
                <a:ea typeface="Calibri" panose="020F0502020204030204" pitchFamily="34" charset="0"/>
                <a:cs typeface="Arial" panose="020B0604020202020204" pitchFamily="34" charset="0"/>
              </a:rPr>
              <a:t>Scutellaria</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ea typeface="Calibri" panose="020F0502020204030204" pitchFamily="34" charset="0"/>
                <a:cs typeface="Arial" panose="020B0604020202020204" pitchFamily="34" charset="0"/>
              </a:rPr>
              <a:t>baicalensis</a:t>
            </a:r>
            <a:r>
              <a:rPr lang="es-ES" dirty="0">
                <a:latin typeface="TT Commons Light" panose="02000506030000020003" pitchFamily="50" charset="0"/>
                <a:ea typeface="Calibri" panose="020F0502020204030204" pitchFamily="34" charset="0"/>
                <a:cs typeface="Arial" panose="020B0604020202020204" pitchFamily="34" charset="0"/>
              </a:rPr>
              <a:t>, Extracto de Hierba Santa, </a:t>
            </a:r>
            <a:r>
              <a:rPr lang="es-ES" dirty="0" err="1">
                <a:latin typeface="TT Commons Light" panose="02000506030000020003" pitchFamily="50" charset="0"/>
                <a:ea typeface="Calibri" panose="020F0502020204030204" pitchFamily="34" charset="0"/>
                <a:cs typeface="Arial" panose="020B0604020202020204" pitchFamily="34" charset="0"/>
              </a:rPr>
              <a:t>glicopéptidos</a:t>
            </a:r>
            <a:r>
              <a:rPr lang="es-ES" dirty="0">
                <a:latin typeface="TT Commons Light" panose="02000506030000020003" pitchFamily="50" charset="0"/>
                <a:ea typeface="Calibri" panose="020F0502020204030204" pitchFamily="34" charset="0"/>
                <a:cs typeface="Arial" panose="020B0604020202020204" pitchFamily="34" charset="0"/>
              </a:rPr>
              <a:t> de soja, ácido hialurónico, complejo de </a:t>
            </a:r>
            <a:r>
              <a:rPr lang="es-ES" dirty="0" err="1">
                <a:latin typeface="TT Commons Light" panose="02000506030000020003" pitchFamily="50" charset="0"/>
                <a:ea typeface="Calibri" panose="020F0502020204030204" pitchFamily="34" charset="0"/>
                <a:cs typeface="Arial" panose="020B0604020202020204" pitchFamily="34" charset="0"/>
              </a:rPr>
              <a:t>ceramidas</a:t>
            </a:r>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a:latin typeface="TT Commons Light" panose="02000506030000020003" pitchFamily="50" charset="0"/>
                <a:ea typeface="Calibri" panose="020F0502020204030204" pitchFamily="34" charset="0"/>
                <a:cs typeface="Arial" panose="020B0604020202020204" pitchFamily="34" charset="0"/>
              </a:rPr>
              <a:t>PRESENTACIÓN:</a:t>
            </a:r>
          </a:p>
          <a:p>
            <a:pPr algn="just"/>
            <a:r>
              <a:rPr lang="es-ES" dirty="0" err="1">
                <a:latin typeface="TT Commons Light" panose="02000506030000020003" pitchFamily="50" charset="0"/>
              </a:rPr>
              <a:t>Airless</a:t>
            </a:r>
            <a:r>
              <a:rPr lang="es-ES" dirty="0">
                <a:latin typeface="TT Commons Light" panose="02000506030000020003" pitchFamily="50" charset="0"/>
              </a:rPr>
              <a:t> 15 </a:t>
            </a:r>
            <a:r>
              <a:rPr lang="es-ES" dirty="0" err="1" smtClean="0">
                <a:latin typeface="TT Commons Light" panose="02000506030000020003" pitchFamily="50" charset="0"/>
              </a:rPr>
              <a:t>mL</a:t>
            </a:r>
            <a:endParaRPr lang="es-ES" dirty="0" smtClean="0">
              <a:latin typeface="TT Commons Light" panose="02000506030000020003" pitchFamily="50" charset="0"/>
            </a:endParaRP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MODO DE USO</a:t>
            </a:r>
            <a:r>
              <a:rPr lang="es-ES" dirty="0" smtClean="0">
                <a:latin typeface="TT Commons Light" panose="02000506030000020003" pitchFamily="50" charset="0"/>
                <a:ea typeface="Calibri" panose="020F0502020204030204" pitchFamily="34" charset="0"/>
                <a:cs typeface="Arial" panose="020B0604020202020204" pitchFamily="34" charset="0"/>
              </a:rPr>
              <a:t>: Aplicar 10 pulsaciones por sesión, realizando el masaje GEISHA ANMA para su absorción final.</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001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701378" y="3288754"/>
            <a:ext cx="4917501" cy="738215"/>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MECANISMO DE ACCIÓN</a:t>
            </a:r>
          </a:p>
        </p:txBody>
      </p:sp>
    </p:spTree>
    <p:extLst>
      <p:ext uri="{BB962C8B-B14F-4D97-AF65-F5344CB8AC3E}">
        <p14:creationId xmlns:p14="http://schemas.microsoft.com/office/powerpoint/2010/main" val="426924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3989072" cy="3323987"/>
          </a:xfrm>
          <a:prstGeom prst="rect">
            <a:avLst/>
          </a:prstGeom>
          <a:noFill/>
        </p:spPr>
        <p:txBody>
          <a:bodyPr wrap="square" rtlCol="0">
            <a:spAutoFit/>
          </a:bodyPr>
          <a:lstStyle/>
          <a:p>
            <a:pPr algn="just"/>
            <a:r>
              <a:rPr lang="es-ES" dirty="0">
                <a:latin typeface="TT Commons Light" panose="02000506030000020003" pitchFamily="50" charset="0"/>
              </a:rPr>
              <a:t>La piel está formada por una capa externa de células epiteliales en continua renovación llamada </a:t>
            </a:r>
            <a:r>
              <a:rPr lang="es-ES" b="1" dirty="0">
                <a:latin typeface="TT Commons Light" panose="02000506030000020003" pitchFamily="50" charset="0"/>
              </a:rPr>
              <a:t>epidermis</a:t>
            </a:r>
            <a:r>
              <a:rPr lang="es-ES" dirty="0">
                <a:latin typeface="TT Commons Light" panose="02000506030000020003" pitchFamily="50" charset="0"/>
              </a:rPr>
              <a:t> y por una capa interna de tejido conectivo, llamada dermis. </a:t>
            </a:r>
            <a:endParaRPr lang="es-ES" dirty="0" smtClean="0">
              <a:latin typeface="TT Commons Light" panose="02000506030000020003" pitchFamily="50" charset="0"/>
            </a:endParaRPr>
          </a:p>
          <a:p>
            <a:pPr algn="just"/>
            <a:endParaRPr lang="es-ES" dirty="0">
              <a:latin typeface="TT Commons Light" panose="02000506030000020003" pitchFamily="50" charset="0"/>
            </a:endParaRPr>
          </a:p>
          <a:p>
            <a:pPr algn="just"/>
            <a:r>
              <a:rPr lang="es-ES" dirty="0" smtClean="0">
                <a:latin typeface="TT Commons Light" panose="02000506030000020003" pitchFamily="50" charset="0"/>
              </a:rPr>
              <a:t>El </a:t>
            </a:r>
            <a:r>
              <a:rPr lang="es-ES" dirty="0">
                <a:latin typeface="TT Commons Light" panose="02000506030000020003" pitchFamily="50" charset="0"/>
              </a:rPr>
              <a:t>principal tipo celular de la dermis es el fibroblasto, </a:t>
            </a:r>
            <a:r>
              <a:rPr lang="es-ES" b="1" dirty="0">
                <a:latin typeface="TT Commons Light" panose="02000506030000020003" pitchFamily="50" charset="0"/>
              </a:rPr>
              <a:t>célula</a:t>
            </a:r>
            <a:r>
              <a:rPr lang="es-ES" dirty="0">
                <a:latin typeface="TT Commons Light" panose="02000506030000020003" pitchFamily="50" charset="0"/>
              </a:rPr>
              <a:t> que sintetiza productos proteicos tales como la </a:t>
            </a:r>
            <a:r>
              <a:rPr lang="es-ES" b="1" dirty="0">
                <a:latin typeface="TT Commons Light" panose="02000506030000020003" pitchFamily="50" charset="0"/>
              </a:rPr>
              <a:t>matriz extracelular</a:t>
            </a:r>
            <a:r>
              <a:rPr lang="es-ES" dirty="0">
                <a:latin typeface="TT Commons Light" panose="02000506030000020003" pitchFamily="50" charset="0"/>
              </a:rPr>
              <a:t> y las fibras propias del tejido conectivo como son colágeno, elastina y </a:t>
            </a:r>
            <a:r>
              <a:rPr lang="es-ES" dirty="0" err="1">
                <a:latin typeface="TT Commons Light" panose="02000506030000020003" pitchFamily="50" charset="0"/>
              </a:rPr>
              <a:t>reticulina</a:t>
            </a:r>
            <a:r>
              <a:rPr lang="es-ES" dirty="0" smtClean="0">
                <a:latin typeface="TT Commons Light" panose="02000506030000020003" pitchFamily="50" charset="0"/>
              </a:rPr>
              <a:t>.</a:t>
            </a:r>
          </a:p>
          <a:p>
            <a:pPr algn="just"/>
            <a:endParaRPr lang="en-US" dirty="0">
              <a:latin typeface="TT Commons Light" panose="02000506030000020003" pitchFamily="50" charset="0"/>
            </a:endParaRPr>
          </a:p>
          <a:p>
            <a:r>
              <a:rPr lang="es-ES" dirty="0">
                <a:latin typeface="TT Commons Light" panose="02000506030000020003" pitchFamily="50" charset="0"/>
              </a:rPr>
              <a:t>Cuando hablamos de </a:t>
            </a:r>
            <a:r>
              <a:rPr lang="es-ES" b="1" dirty="0">
                <a:latin typeface="TT Commons Light" panose="02000506030000020003" pitchFamily="50" charset="0"/>
              </a:rPr>
              <a:t>la triple acción </a:t>
            </a:r>
            <a:r>
              <a:rPr lang="es-ES" b="1" dirty="0" err="1">
                <a:latin typeface="TT Commons Light" panose="02000506030000020003" pitchFamily="50" charset="0"/>
              </a:rPr>
              <a:t>antiedad</a:t>
            </a:r>
            <a:r>
              <a:rPr lang="es-ES" b="1" dirty="0">
                <a:latin typeface="TT Commons Light" panose="02000506030000020003" pitchFamily="50" charset="0"/>
              </a:rPr>
              <a:t> </a:t>
            </a:r>
            <a:r>
              <a:rPr lang="es-ES" dirty="0">
                <a:latin typeface="TT Commons Light" panose="02000506030000020003" pitchFamily="50" charset="0"/>
              </a:rPr>
              <a:t>global de la línea </a:t>
            </a:r>
            <a:r>
              <a:rPr lang="es-ES" dirty="0" err="1">
                <a:latin typeface="TT Commons Light" panose="02000506030000020003" pitchFamily="50" charset="0"/>
              </a:rPr>
              <a:t>excellence</a:t>
            </a:r>
            <a:r>
              <a:rPr lang="es-ES" dirty="0">
                <a:latin typeface="TT Commons Light" panose="02000506030000020003" pitchFamily="50" charset="0"/>
              </a:rPr>
              <a:t>, nos referimos a que sus principios activos trabajan en </a:t>
            </a:r>
            <a:r>
              <a:rPr lang="es-ES" b="1" dirty="0">
                <a:latin typeface="TT Commons Light" panose="02000506030000020003" pitchFamily="50" charset="0"/>
              </a:rPr>
              <a:t>tres niveles</a:t>
            </a:r>
            <a:r>
              <a:rPr lang="es-ES" dirty="0" smtClean="0">
                <a:latin typeface="TT Commons Light" panose="02000506030000020003" pitchFamily="50" charset="0"/>
              </a:rPr>
              <a:t>:</a:t>
            </a:r>
            <a:endParaRPr lang="en-US" dirty="0">
              <a:latin typeface="TT Commons Light" panose="02000506030000020003" pitchFamily="50" charset="0"/>
            </a:endParaRPr>
          </a:p>
        </p:txBody>
      </p:sp>
      <p:pic>
        <p:nvPicPr>
          <p:cNvPr id="13" name="Picture 6" descr=" - ">
            <a:extLst>
              <a:ext uri="{FF2B5EF4-FFF2-40B4-BE49-F238E27FC236}">
                <a16:creationId xmlns:a16="http://schemas.microsoft.com/office/drawing/2014/main" id="{57CD8A5C-3970-4BBD-9954-CF064E3FE99B}"/>
              </a:ext>
            </a:extLst>
          </p:cNvPr>
          <p:cNvPicPr>
            <a:picLocks noChangeAspect="1" noChangeArrowheads="1"/>
          </p:cNvPicPr>
          <p:nvPr/>
        </p:nvPicPr>
        <p:blipFill rotWithShape="1">
          <a:blip r:embed="rId3" cstate="print"/>
          <a:srcRect t="7725" b="11456"/>
          <a:stretch/>
        </p:blipFill>
        <p:spPr bwMode="auto">
          <a:xfrm>
            <a:off x="5194134" y="1015932"/>
            <a:ext cx="3674979" cy="2376042"/>
          </a:xfrm>
          <a:prstGeom prst="rect">
            <a:avLst/>
          </a:prstGeom>
          <a:noFill/>
          <a:ln w="9525">
            <a:noFill/>
            <a:miter lim="800000"/>
            <a:headEnd/>
            <a:tailEnd/>
          </a:ln>
        </p:spPr>
      </p:pic>
      <p:sp>
        <p:nvSpPr>
          <p:cNvPr id="2" name="CuadroTexto 1">
            <a:extLst>
              <a:ext uri="{FF2B5EF4-FFF2-40B4-BE49-F238E27FC236}">
                <a16:creationId xmlns:a16="http://schemas.microsoft.com/office/drawing/2014/main" id="{444DC102-8DD7-42EE-8AE5-4660B17F5242}"/>
              </a:ext>
            </a:extLst>
          </p:cNvPr>
          <p:cNvSpPr txBox="1"/>
          <p:nvPr/>
        </p:nvSpPr>
        <p:spPr>
          <a:xfrm>
            <a:off x="6665266" y="5233969"/>
            <a:ext cx="1168910" cy="246221"/>
          </a:xfrm>
          <a:prstGeom prst="rect">
            <a:avLst/>
          </a:prstGeom>
          <a:noFill/>
        </p:spPr>
        <p:txBody>
          <a:bodyPr wrap="none" rtlCol="0">
            <a:spAutoFit/>
          </a:bodyPr>
          <a:lstStyle/>
          <a:p>
            <a:r>
              <a:rPr lang="es-ES" sz="1000" dirty="0"/>
              <a:t>Matriz Extracelular</a:t>
            </a:r>
          </a:p>
        </p:txBody>
      </p:sp>
      <p:sp>
        <p:nvSpPr>
          <p:cNvPr id="17" name="Título 8"/>
          <p:cNvSpPr>
            <a:spLocks noGrp="1"/>
          </p:cNvSpPr>
          <p:nvPr>
            <p:ph type="title"/>
          </p:nvPr>
        </p:nvSpPr>
        <p:spPr>
          <a:xfrm>
            <a:off x="698500" y="398871"/>
            <a:ext cx="3298980" cy="424732"/>
          </a:xfrm>
        </p:spPr>
        <p:txBody>
          <a:bodyPr/>
          <a:lstStyle/>
          <a:p>
            <a:r>
              <a:rPr lang="es-ES" sz="2400" spc="300" dirty="0" smtClean="0"/>
              <a:t>TRIPLE ACCIÓN ANTIEDAD</a:t>
            </a:r>
            <a:endParaRPr lang="es-ES" sz="2400" spc="300" dirty="0">
              <a:latin typeface="Bebas Neue Regular" panose="00000500000000000000" pitchFamily="50" charset="0"/>
            </a:endParaRPr>
          </a:p>
        </p:txBody>
      </p:sp>
      <p:sp>
        <p:nvSpPr>
          <p:cNvPr id="4" name="Rectángulo 3"/>
          <p:cNvSpPr/>
          <p:nvPr/>
        </p:nvSpPr>
        <p:spPr>
          <a:xfrm>
            <a:off x="5080000" y="3920556"/>
            <a:ext cx="3789113" cy="784830"/>
          </a:xfrm>
          <a:prstGeom prst="rect">
            <a:avLst/>
          </a:prstGeom>
        </p:spPr>
        <p:txBody>
          <a:bodyPr wrap="square">
            <a:spAutoFit/>
          </a:bodyPr>
          <a:lstStyle/>
          <a:p>
            <a:pPr marL="285750" lvl="0" indent="-285750">
              <a:buFont typeface="Arial" panose="020B0604020202020204" pitchFamily="34" charset="0"/>
              <a:buChar char="•"/>
            </a:pPr>
            <a:r>
              <a:rPr lang="es-ES" b="1" dirty="0">
                <a:latin typeface="TT Commons Light" panose="02000506030000020003" pitchFamily="50" charset="0"/>
              </a:rPr>
              <a:t>Actúa a nivel celular</a:t>
            </a:r>
            <a:endParaRPr lang="en-US" b="1" dirty="0">
              <a:latin typeface="TT Commons Light" panose="02000506030000020003" pitchFamily="50" charset="0"/>
            </a:endParaRPr>
          </a:p>
          <a:p>
            <a:pPr marL="285750" lvl="0" indent="-285750">
              <a:buFont typeface="Arial" panose="020B0604020202020204" pitchFamily="34" charset="0"/>
              <a:buChar char="•"/>
            </a:pPr>
            <a:r>
              <a:rPr lang="es-ES" b="1" dirty="0">
                <a:latin typeface="TT Commons Light" panose="02000506030000020003" pitchFamily="50" charset="0"/>
              </a:rPr>
              <a:t>Mejora la matriz extracelular</a:t>
            </a:r>
            <a:endParaRPr lang="en-US" b="1" dirty="0">
              <a:latin typeface="TT Commons Light" panose="02000506030000020003" pitchFamily="50" charset="0"/>
            </a:endParaRPr>
          </a:p>
          <a:p>
            <a:pPr marL="285750" lvl="0" indent="-285750">
              <a:buFont typeface="Arial" panose="020B0604020202020204" pitchFamily="34" charset="0"/>
              <a:buChar char="•"/>
            </a:pPr>
            <a:r>
              <a:rPr lang="es-ES" b="1" dirty="0">
                <a:latin typeface="TT Commons Light" panose="02000506030000020003" pitchFamily="50" charset="0"/>
              </a:rPr>
              <a:t>Refuerza la epidermis</a:t>
            </a:r>
            <a:endParaRPr lang="en-US" b="1" dirty="0">
              <a:latin typeface="TT Commons Light" panose="02000506030000020003" pitchFamily="50" charset="0"/>
            </a:endParaRPr>
          </a:p>
        </p:txBody>
      </p:sp>
    </p:spTree>
    <p:extLst>
      <p:ext uri="{BB962C8B-B14F-4D97-AF65-F5344CB8AC3E}">
        <p14:creationId xmlns:p14="http://schemas.microsoft.com/office/powerpoint/2010/main" val="4266357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95161" y="1234605"/>
            <a:ext cx="4755771" cy="3785652"/>
          </a:xfrm>
          <a:prstGeom prst="rect">
            <a:avLst/>
          </a:prstGeom>
          <a:noFill/>
        </p:spPr>
        <p:txBody>
          <a:bodyPr wrap="square">
            <a:spAutoFit/>
          </a:bodyPr>
          <a:lstStyle/>
          <a:p>
            <a:r>
              <a:rPr lang="es-ES" b="1" dirty="0" smtClean="0">
                <a:latin typeface="TT Commons Light" panose="02000506020000020004"/>
              </a:rPr>
              <a:t>FIBROBLASTOS</a:t>
            </a:r>
            <a:endParaRPr lang="es-ES" b="1" dirty="0">
              <a:latin typeface="TT Commons Light" panose="02000506020000020004"/>
            </a:endParaRPr>
          </a:p>
          <a:p>
            <a:endParaRPr lang="es-ES" b="1" dirty="0">
              <a:latin typeface="TT Commons Light" panose="02000506020000020004"/>
            </a:endParaRPr>
          </a:p>
          <a:p>
            <a:r>
              <a:rPr lang="es-ES" dirty="0">
                <a:latin typeface="TT Commons Light" panose="02000506020000020004"/>
              </a:rPr>
              <a:t>Son las </a:t>
            </a:r>
            <a:r>
              <a:rPr lang="es-ES" b="1" dirty="0">
                <a:latin typeface="TT Commons Light" panose="02000506020000020004"/>
              </a:rPr>
              <a:t>células principales </a:t>
            </a:r>
            <a:r>
              <a:rPr lang="es-ES" dirty="0">
                <a:latin typeface="TT Commons Light" panose="02000506020000020004"/>
              </a:rPr>
              <a:t>de la dermis, sintetizan los componentes estructurales de la matriz extracelular  como el colágeno, elastina, </a:t>
            </a:r>
            <a:r>
              <a:rPr lang="es-ES" dirty="0" err="1">
                <a:latin typeface="TT Commons Light" panose="02000506020000020004"/>
              </a:rPr>
              <a:t>reticulina</a:t>
            </a:r>
            <a:r>
              <a:rPr lang="es-ES" dirty="0">
                <a:latin typeface="TT Commons Light" panose="02000506020000020004"/>
              </a:rPr>
              <a:t> y </a:t>
            </a:r>
            <a:r>
              <a:rPr lang="es-ES" dirty="0" err="1">
                <a:latin typeface="TT Commons Light" panose="02000506020000020004"/>
              </a:rPr>
              <a:t>glucosaminoclucanos</a:t>
            </a:r>
            <a:r>
              <a:rPr lang="es-ES" dirty="0">
                <a:latin typeface="TT Commons Light" panose="02000506020000020004"/>
              </a:rPr>
              <a:t> (ácido </a:t>
            </a:r>
            <a:r>
              <a:rPr lang="es-ES" dirty="0" err="1">
                <a:latin typeface="TT Commons Light" panose="02000506020000020004"/>
              </a:rPr>
              <a:t>hialuronico</a:t>
            </a:r>
            <a:r>
              <a:rPr lang="es-ES" dirty="0">
                <a:latin typeface="TT Commons Light" panose="02000506020000020004"/>
              </a:rPr>
              <a:t>). </a:t>
            </a:r>
          </a:p>
          <a:p>
            <a:endParaRPr lang="es-ES" dirty="0">
              <a:latin typeface="TT Commons Light" panose="02000506020000020004"/>
            </a:endParaRPr>
          </a:p>
          <a:p>
            <a:r>
              <a:rPr lang="es-ES" dirty="0">
                <a:latin typeface="TT Commons Light" panose="02000506020000020004"/>
              </a:rPr>
              <a:t>Estas proteínas son las principales responsables  de la integridad, elasticidad, firmeza, tersura y volumen de la piel</a:t>
            </a:r>
            <a:r>
              <a:rPr lang="es-ES" dirty="0" smtClean="0">
                <a:latin typeface="TT Commons Light" panose="02000506020000020004"/>
              </a:rPr>
              <a:t>.</a:t>
            </a:r>
          </a:p>
          <a:p>
            <a:endParaRPr lang="es-ES" dirty="0">
              <a:latin typeface="TT Commons Light" panose="02000506020000020004"/>
            </a:endParaRPr>
          </a:p>
          <a:p>
            <a:r>
              <a:rPr lang="es-ES" dirty="0" smtClean="0">
                <a:latin typeface="TT Commons Light" panose="02000506020000020004"/>
              </a:rPr>
              <a:t>La </a:t>
            </a:r>
            <a:r>
              <a:rPr lang="es-ES" dirty="0">
                <a:latin typeface="TT Commons Light" panose="02000506020000020004"/>
              </a:rPr>
              <a:t>senescencia de los fibroblastos está vinculado al envejecimiento, ya que implica alteración en la síntesis de los componentes estructurales de la matriz extracelular y por lo tanto la pérdida de turgencia, volumen, elasticidad y firmeza de la piel. </a:t>
            </a:r>
          </a:p>
          <a:p>
            <a:endParaRPr lang="es-ES" dirty="0">
              <a:latin typeface="TT Commons Light" panose="02000506020000020004"/>
            </a:endParaRPr>
          </a:p>
        </p:txBody>
      </p:sp>
      <p:sp>
        <p:nvSpPr>
          <p:cNvPr id="18" name="Título 8"/>
          <p:cNvSpPr>
            <a:spLocks noGrp="1"/>
          </p:cNvSpPr>
          <p:nvPr>
            <p:ph type="title"/>
          </p:nvPr>
        </p:nvSpPr>
        <p:spPr>
          <a:xfrm>
            <a:off x="698500" y="398871"/>
            <a:ext cx="1252266" cy="424732"/>
          </a:xfrm>
        </p:spPr>
        <p:txBody>
          <a:bodyPr/>
          <a:lstStyle/>
          <a:p>
            <a:r>
              <a:rPr lang="es-ES" sz="2400" spc="300" dirty="0" smtClean="0">
                <a:latin typeface="Bebas Neue Regular" panose="00000500000000000000" pitchFamily="50" charset="0"/>
              </a:rPr>
              <a:t>CELULAS</a:t>
            </a:r>
            <a:endParaRPr lang="es-ES" sz="2400" spc="300" dirty="0">
              <a:latin typeface="Bebas Neue Regular" panose="00000500000000000000" pitchFamily="50" charset="0"/>
            </a:endParaRPr>
          </a:p>
        </p:txBody>
      </p:sp>
      <p:pic>
        <p:nvPicPr>
          <p:cNvPr id="3" name="Imagen 2"/>
          <p:cNvPicPr>
            <a:picLocks noChangeAspect="1"/>
          </p:cNvPicPr>
          <p:nvPr/>
        </p:nvPicPr>
        <p:blipFill>
          <a:blip r:embed="rId3"/>
          <a:stretch>
            <a:fillRect/>
          </a:stretch>
        </p:blipFill>
        <p:spPr>
          <a:xfrm>
            <a:off x="5428050" y="1685581"/>
            <a:ext cx="3831363" cy="2726914"/>
          </a:xfrm>
          <a:prstGeom prst="rect">
            <a:avLst/>
          </a:prstGeom>
        </p:spPr>
      </p:pic>
    </p:spTree>
    <p:extLst>
      <p:ext uri="{BB962C8B-B14F-4D97-AF65-F5344CB8AC3E}">
        <p14:creationId xmlns:p14="http://schemas.microsoft.com/office/powerpoint/2010/main" val="1482393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4449056" cy="2169825"/>
          </a:xfrm>
          <a:prstGeom prst="rect">
            <a:avLst/>
          </a:prstGeom>
          <a:noFill/>
        </p:spPr>
        <p:txBody>
          <a:bodyPr wrap="square" rtlCol="0">
            <a:spAutoFit/>
          </a:bodyPr>
          <a:lstStyle/>
          <a:p>
            <a:pPr algn="just"/>
            <a:r>
              <a:rPr lang="es-ES" dirty="0">
                <a:latin typeface="TT Commons Light" panose="02000506030000020003" pitchFamily="50" charset="0"/>
              </a:rPr>
              <a:t>La matriz extracelular es </a:t>
            </a:r>
            <a:r>
              <a:rPr lang="es-ES" b="1" dirty="0">
                <a:latin typeface="TT Commons Light" panose="02000506030000020003" pitchFamily="50" charset="0"/>
              </a:rPr>
              <a:t>una especie de red que une las células</a:t>
            </a:r>
            <a:r>
              <a:rPr lang="es-ES" dirty="0">
                <a:latin typeface="TT Commons Light" panose="02000506030000020003" pitchFamily="50" charset="0"/>
              </a:rPr>
              <a:t>, proporcionando sujeción y permitiendo la interacción entre ellas</a:t>
            </a:r>
            <a:r>
              <a:rPr lang="es-ES" dirty="0" smtClean="0">
                <a:latin typeface="TT Commons Light" panose="02000506030000020003" pitchFamily="50" charset="0"/>
              </a:rPr>
              <a:t>.</a:t>
            </a:r>
          </a:p>
          <a:p>
            <a:pPr algn="just"/>
            <a:endParaRPr lang="en-US" dirty="0">
              <a:latin typeface="TT Commons Light" panose="02000506030000020003" pitchFamily="50" charset="0"/>
            </a:endParaRPr>
          </a:p>
          <a:p>
            <a:pPr algn="just"/>
            <a:r>
              <a:rPr lang="es-ES" dirty="0">
                <a:latin typeface="TT Commons Light" panose="02000506030000020003" pitchFamily="50" charset="0"/>
              </a:rPr>
              <a:t>La matriz extracelular se compone de:</a:t>
            </a:r>
            <a:endParaRPr lang="en-US" dirty="0">
              <a:latin typeface="TT Commons Light" panose="02000506030000020003" pitchFamily="50" charset="0"/>
            </a:endParaRPr>
          </a:p>
          <a:p>
            <a:pPr lvl="0" algn="just"/>
            <a:r>
              <a:rPr lang="es-ES" b="1" dirty="0">
                <a:latin typeface="TT Commons Light" panose="02000506030000020003" pitchFamily="50" charset="0"/>
              </a:rPr>
              <a:t>proteínas fibrosas</a:t>
            </a:r>
            <a:r>
              <a:rPr lang="es-ES" dirty="0">
                <a:latin typeface="TT Commons Light" panose="02000506030000020003" pitchFamily="50" charset="0"/>
              </a:rPr>
              <a:t>: colágeno, </a:t>
            </a:r>
            <a:r>
              <a:rPr lang="es-ES" dirty="0" smtClean="0">
                <a:latin typeface="TT Commons Light" panose="02000506030000020003" pitchFamily="50" charset="0"/>
              </a:rPr>
              <a:t>elastina</a:t>
            </a:r>
            <a:r>
              <a:rPr lang="es-ES" dirty="0">
                <a:latin typeface="TT Commons Light" panose="02000506030000020003" pitchFamily="50" charset="0"/>
              </a:rPr>
              <a:t> y </a:t>
            </a:r>
            <a:r>
              <a:rPr lang="es-ES" dirty="0" err="1">
                <a:latin typeface="TT Commons Light" panose="02000506030000020003" pitchFamily="50" charset="0"/>
              </a:rPr>
              <a:t>fibronectina</a:t>
            </a:r>
            <a:r>
              <a:rPr lang="es-ES" dirty="0" smtClean="0">
                <a:latin typeface="TT Commons Light" panose="02000506030000020003" pitchFamily="50" charset="0"/>
              </a:rPr>
              <a:t>;</a:t>
            </a:r>
            <a:endParaRPr lang="en-US" dirty="0">
              <a:latin typeface="TT Commons Light" panose="02000506030000020003" pitchFamily="50" charset="0"/>
            </a:endParaRPr>
          </a:p>
          <a:p>
            <a:pPr lvl="0" algn="just"/>
            <a:r>
              <a:rPr lang="es-ES" b="1" dirty="0">
                <a:latin typeface="TT Commons Light" panose="02000506030000020003" pitchFamily="50" charset="0"/>
              </a:rPr>
              <a:t>sustancia </a:t>
            </a:r>
            <a:r>
              <a:rPr lang="es-ES" b="1" dirty="0" smtClean="0">
                <a:latin typeface="TT Commons Light" panose="02000506030000020003" pitchFamily="50" charset="0"/>
              </a:rPr>
              <a:t>fundamental</a:t>
            </a:r>
            <a:r>
              <a:rPr lang="es-ES" dirty="0" smtClean="0">
                <a:latin typeface="TT Commons Light" panose="02000506030000020003" pitchFamily="50" charset="0"/>
              </a:rPr>
              <a:t>: </a:t>
            </a:r>
            <a:r>
              <a:rPr lang="es-ES" dirty="0">
                <a:latin typeface="TT Commons Light" panose="02000506030000020003" pitchFamily="50" charset="0"/>
              </a:rPr>
              <a:t>de aspecto gelatinoso, incluye macromoléculas llamadas </a:t>
            </a:r>
            <a:r>
              <a:rPr lang="es-ES" dirty="0" smtClean="0">
                <a:latin typeface="TT Commons Light" panose="02000506030000020003" pitchFamily="50" charset="0"/>
              </a:rPr>
              <a:t>proteoglicanos, </a:t>
            </a:r>
            <a:r>
              <a:rPr lang="es-ES" dirty="0">
                <a:latin typeface="TT Commons Light" panose="02000506030000020003" pitchFamily="50" charset="0"/>
              </a:rPr>
              <a:t>que se asocian a largas cadenas de </a:t>
            </a:r>
            <a:r>
              <a:rPr lang="es-ES" b="1" dirty="0">
                <a:latin typeface="TT Commons Light" panose="02000506030000020003" pitchFamily="50" charset="0"/>
              </a:rPr>
              <a:t>ácido hialurónico</a:t>
            </a:r>
            <a:r>
              <a:rPr lang="es-ES" dirty="0" smtClean="0">
                <a:latin typeface="TT Commons Light" panose="02000506030000020003" pitchFamily="50" charset="0"/>
              </a:rPr>
              <a:t>.</a:t>
            </a:r>
            <a:endParaRPr lang="en-US" dirty="0"/>
          </a:p>
        </p:txBody>
      </p:sp>
      <p:sp>
        <p:nvSpPr>
          <p:cNvPr id="17" name="Título 8"/>
          <p:cNvSpPr>
            <a:spLocks noGrp="1"/>
          </p:cNvSpPr>
          <p:nvPr>
            <p:ph type="title"/>
          </p:nvPr>
        </p:nvSpPr>
        <p:spPr>
          <a:xfrm>
            <a:off x="698500" y="398871"/>
            <a:ext cx="3068469" cy="424732"/>
          </a:xfrm>
        </p:spPr>
        <p:txBody>
          <a:bodyPr/>
          <a:lstStyle/>
          <a:p>
            <a:r>
              <a:rPr lang="es-ES" sz="2400" spc="300" dirty="0" smtClean="0">
                <a:latin typeface="Bebas Neue Regular" panose="00000500000000000000" pitchFamily="50" charset="0"/>
              </a:rPr>
              <a:t>MATRIZ EXTRACELULAR</a:t>
            </a:r>
            <a:endParaRPr lang="es-ES" sz="2400" spc="300" dirty="0">
              <a:latin typeface="Bebas Neue Regular" panose="00000500000000000000" pitchFamily="50" charset="0"/>
            </a:endParaRPr>
          </a:p>
        </p:txBody>
      </p:sp>
      <p:pic>
        <p:nvPicPr>
          <p:cNvPr id="5" name="Picture 7" descr="matriz">
            <a:extLst>
              <a:ext uri="{FF2B5EF4-FFF2-40B4-BE49-F238E27FC236}">
                <a16:creationId xmlns:a16="http://schemas.microsoft.com/office/drawing/2014/main" id="{3B90878A-D227-4D6C-912F-E38CE888AB30}"/>
              </a:ext>
            </a:extLst>
          </p:cNvPr>
          <p:cNvPicPr>
            <a:picLocks noChangeAspect="1" noChangeArrowheads="1"/>
          </p:cNvPicPr>
          <p:nvPr/>
        </p:nvPicPr>
        <p:blipFill>
          <a:blip r:embed="rId3"/>
          <a:srcRect/>
          <a:stretch>
            <a:fillRect/>
          </a:stretch>
        </p:blipFill>
        <p:spPr bwMode="auto">
          <a:xfrm>
            <a:off x="5359871" y="1546460"/>
            <a:ext cx="3455744" cy="1825508"/>
          </a:xfrm>
          <a:prstGeom prst="rect">
            <a:avLst/>
          </a:prstGeom>
          <a:noFill/>
          <a:ln w="9525">
            <a:noFill/>
            <a:miter lim="800000"/>
            <a:headEnd/>
            <a:tailEnd/>
          </a:ln>
        </p:spPr>
      </p:pic>
      <p:sp>
        <p:nvSpPr>
          <p:cNvPr id="2" name="Rectángulo 1"/>
          <p:cNvSpPr/>
          <p:nvPr/>
        </p:nvSpPr>
        <p:spPr>
          <a:xfrm>
            <a:off x="651754" y="3957800"/>
            <a:ext cx="8163861" cy="784830"/>
          </a:xfrm>
          <a:prstGeom prst="rect">
            <a:avLst/>
          </a:prstGeom>
        </p:spPr>
        <p:txBody>
          <a:bodyPr wrap="square">
            <a:spAutoFit/>
          </a:bodyPr>
          <a:lstStyle/>
          <a:p>
            <a:pPr lvl="0" algn="just"/>
            <a:r>
              <a:rPr lang="es-ES" dirty="0">
                <a:latin typeface="TT Commons Light" panose="02000506030000020003" pitchFamily="50" charset="0"/>
              </a:rPr>
              <a:t>La </a:t>
            </a:r>
            <a:r>
              <a:rPr lang="es-ES" b="1" dirty="0">
                <a:latin typeface="TT Commons Light" panose="02000506030000020003" pitchFamily="50" charset="0"/>
              </a:rPr>
              <a:t>matriz extracelular</a:t>
            </a:r>
            <a:r>
              <a:rPr lang="es-ES" dirty="0">
                <a:latin typeface="TT Commons Light" panose="02000506030000020003" pitchFamily="50" charset="0"/>
              </a:rPr>
              <a:t> ayuda a que las células se unan y se comuniquen con las células cercanas, y desempeña una </a:t>
            </a:r>
            <a:r>
              <a:rPr lang="es-ES" b="1" dirty="0">
                <a:latin typeface="TT Commons Light" panose="02000506030000020003" pitchFamily="50" charset="0"/>
              </a:rPr>
              <a:t>función</a:t>
            </a:r>
            <a:r>
              <a:rPr lang="es-ES" dirty="0">
                <a:latin typeface="TT Commons Light" panose="02000506030000020003" pitchFamily="50" charset="0"/>
              </a:rPr>
              <a:t> importante en la </a:t>
            </a:r>
            <a:r>
              <a:rPr lang="es-ES" b="1" dirty="0">
                <a:latin typeface="TT Commons Light" panose="02000506030000020003" pitchFamily="50" charset="0"/>
              </a:rPr>
              <a:t>multiplicación celular</a:t>
            </a:r>
            <a:r>
              <a:rPr lang="es-ES" dirty="0">
                <a:latin typeface="TT Commons Light" panose="02000506030000020003" pitchFamily="50" charset="0"/>
              </a:rPr>
              <a:t>, el movimiento celular y otras funciones celulares. También participa en la reparación del tejido dañado.</a:t>
            </a:r>
            <a:endParaRPr lang="en-US" dirty="0">
              <a:latin typeface="TT Commons Light" panose="02000506030000020003" pitchFamily="50" charset="0"/>
            </a:endParaRPr>
          </a:p>
        </p:txBody>
      </p:sp>
      <p:sp>
        <p:nvSpPr>
          <p:cNvPr id="6" name="Rectángulo 5"/>
          <p:cNvSpPr/>
          <p:nvPr/>
        </p:nvSpPr>
        <p:spPr>
          <a:xfrm>
            <a:off x="6652388" y="3447747"/>
            <a:ext cx="1098378" cy="246221"/>
          </a:xfrm>
          <a:prstGeom prst="rect">
            <a:avLst/>
          </a:prstGeom>
        </p:spPr>
        <p:txBody>
          <a:bodyPr wrap="none">
            <a:spAutoFit/>
          </a:bodyPr>
          <a:lstStyle/>
          <a:p>
            <a:r>
              <a:rPr lang="es-ES" sz="1000" i="1" dirty="0" smtClean="0">
                <a:latin typeface="TT Commons Light" panose="02000506030000020003" pitchFamily="50" charset="0"/>
              </a:rPr>
              <a:t>Matriz extracelular</a:t>
            </a:r>
            <a:endParaRPr lang="en-US" sz="1000" i="1" dirty="0"/>
          </a:p>
        </p:txBody>
      </p:sp>
    </p:spTree>
    <p:extLst>
      <p:ext uri="{BB962C8B-B14F-4D97-AF65-F5344CB8AC3E}">
        <p14:creationId xmlns:p14="http://schemas.microsoft.com/office/powerpoint/2010/main" val="718864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3989072" cy="3093154"/>
          </a:xfrm>
          <a:prstGeom prst="rect">
            <a:avLst/>
          </a:prstGeom>
          <a:noFill/>
        </p:spPr>
        <p:txBody>
          <a:bodyPr wrap="square" rtlCol="0">
            <a:spAutoFit/>
          </a:bodyPr>
          <a:lstStyle/>
          <a:p>
            <a:pPr fontAlgn="base"/>
            <a:r>
              <a:rPr lang="es-ES" b="1" dirty="0">
                <a:latin typeface="TT Commons Light" panose="02000506030000020003" pitchFamily="50" charset="0"/>
              </a:rPr>
              <a:t>La epidermis</a:t>
            </a:r>
            <a:r>
              <a:rPr lang="es-ES" dirty="0">
                <a:latin typeface="TT Commons Light" panose="02000506030000020003" pitchFamily="50" charset="0"/>
              </a:rPr>
              <a:t> consta de diferentes capas celulares que forman una barrera protectora de células epiteliales</a:t>
            </a:r>
            <a:r>
              <a:rPr lang="es-ES" dirty="0" smtClean="0">
                <a:latin typeface="TT Commons Light" panose="02000506030000020003" pitchFamily="50" charset="0"/>
              </a:rPr>
              <a:t>.</a:t>
            </a:r>
          </a:p>
          <a:p>
            <a:pPr fontAlgn="base"/>
            <a:endParaRPr lang="en-US" dirty="0">
              <a:latin typeface="TT Commons Light" panose="02000506030000020003" pitchFamily="50" charset="0"/>
            </a:endParaRPr>
          </a:p>
          <a:p>
            <a:pPr fontAlgn="base"/>
            <a:r>
              <a:rPr lang="es-ES" dirty="0">
                <a:latin typeface="TT Commons Light" panose="02000506030000020003" pitchFamily="50" charset="0"/>
              </a:rPr>
              <a:t>La epidermis también contiene una matriz de sustancias grasas, </a:t>
            </a:r>
            <a:r>
              <a:rPr lang="es-ES" b="1" dirty="0">
                <a:latin typeface="TT Commons Light" panose="02000506030000020003" pitchFamily="50" charset="0"/>
              </a:rPr>
              <a:t>constituida en un 50% </a:t>
            </a:r>
            <a:r>
              <a:rPr lang="es-ES" dirty="0">
                <a:latin typeface="TT Commons Light" panose="02000506030000020003" pitchFamily="50" charset="0"/>
              </a:rPr>
              <a:t>por </a:t>
            </a:r>
            <a:r>
              <a:rPr lang="es-ES" b="1" dirty="0" err="1">
                <a:latin typeface="TT Commons Light" panose="02000506030000020003" pitchFamily="50" charset="0"/>
              </a:rPr>
              <a:t>ceramidas</a:t>
            </a:r>
            <a:r>
              <a:rPr lang="es-ES" dirty="0">
                <a:latin typeface="TT Commons Light" panose="02000506030000020003" pitchFamily="50" charset="0"/>
              </a:rPr>
              <a:t>, las cuales protegen a la piel de la pérdida de agua</a:t>
            </a:r>
            <a:endParaRPr lang="en-US" dirty="0">
              <a:latin typeface="TT Commons Light" panose="02000506030000020003" pitchFamily="50" charset="0"/>
            </a:endParaRPr>
          </a:p>
          <a:p>
            <a:pPr algn="just"/>
            <a:endParaRPr lang="es-ES" dirty="0">
              <a:latin typeface="TT Commons Light" panose="02000506030000020003" pitchFamily="50" charset="0"/>
            </a:endParaRPr>
          </a:p>
          <a:p>
            <a:pPr algn="just"/>
            <a:r>
              <a:rPr lang="es-ES" dirty="0" smtClean="0">
                <a:latin typeface="TT Commons Light" panose="02000506030000020003" pitchFamily="50" charset="0"/>
              </a:rPr>
              <a:t>Con </a:t>
            </a:r>
            <a:r>
              <a:rPr lang="es-ES" dirty="0">
                <a:latin typeface="TT Commons Light" panose="02000506030000020003" pitchFamily="50" charset="0"/>
              </a:rPr>
              <a:t>el fin de que un principio activo pueda estimular la actividad y la proliferación de los fibroblastos, es necesario, sobre todo, que penetre en la epidermis hasta alcanzar la dermis papilar</a:t>
            </a:r>
            <a:r>
              <a:rPr lang="es-ES" dirty="0" smtClean="0">
                <a:latin typeface="TT Commons Light" panose="02000506030000020003" pitchFamily="50" charset="0"/>
              </a:rPr>
              <a:t>.</a:t>
            </a:r>
          </a:p>
        </p:txBody>
      </p:sp>
      <p:sp>
        <p:nvSpPr>
          <p:cNvPr id="17" name="Título 8"/>
          <p:cNvSpPr>
            <a:spLocks noGrp="1"/>
          </p:cNvSpPr>
          <p:nvPr>
            <p:ph type="title"/>
          </p:nvPr>
        </p:nvSpPr>
        <p:spPr>
          <a:xfrm>
            <a:off x="698500" y="398871"/>
            <a:ext cx="1481496" cy="424732"/>
          </a:xfrm>
        </p:spPr>
        <p:txBody>
          <a:bodyPr/>
          <a:lstStyle/>
          <a:p>
            <a:r>
              <a:rPr lang="es-ES" sz="2400" spc="300" dirty="0" smtClean="0">
                <a:latin typeface="Bebas Neue Regular" panose="00000500000000000000" pitchFamily="50" charset="0"/>
              </a:rPr>
              <a:t>EPIDERMIS</a:t>
            </a:r>
            <a:endParaRPr lang="es-ES" sz="2400" spc="300" dirty="0">
              <a:latin typeface="Bebas Neue Regular" panose="00000500000000000000" pitchFamily="50" charset="0"/>
            </a:endParaRPr>
          </a:p>
        </p:txBody>
      </p:sp>
      <p:pic>
        <p:nvPicPr>
          <p:cNvPr id="4" name="Imagen 3"/>
          <p:cNvPicPr>
            <a:picLocks noChangeAspect="1"/>
          </p:cNvPicPr>
          <p:nvPr/>
        </p:nvPicPr>
        <p:blipFill>
          <a:blip r:embed="rId3"/>
          <a:stretch>
            <a:fillRect/>
          </a:stretch>
        </p:blipFill>
        <p:spPr>
          <a:xfrm>
            <a:off x="4640826" y="1391825"/>
            <a:ext cx="4446411" cy="2755101"/>
          </a:xfrm>
          <a:prstGeom prst="rect">
            <a:avLst/>
          </a:prstGeom>
        </p:spPr>
      </p:pic>
      <p:sp>
        <p:nvSpPr>
          <p:cNvPr id="7" name="Rectángulo 6"/>
          <p:cNvSpPr/>
          <p:nvPr/>
        </p:nvSpPr>
        <p:spPr>
          <a:xfrm>
            <a:off x="651754" y="4545370"/>
            <a:ext cx="8255180" cy="553998"/>
          </a:xfrm>
          <a:prstGeom prst="rect">
            <a:avLst/>
          </a:prstGeom>
        </p:spPr>
        <p:txBody>
          <a:bodyPr wrap="square">
            <a:spAutoFit/>
          </a:bodyPr>
          <a:lstStyle/>
          <a:p>
            <a:pPr algn="just"/>
            <a:r>
              <a:rPr lang="es-ES" dirty="0">
                <a:latin typeface="TT Commons Light" panose="02000506030000020003" pitchFamily="50" charset="0"/>
              </a:rPr>
              <a:t>La exfoliación de las capas superiores de la epidermis (peeling superficial) produce un </a:t>
            </a:r>
            <a:r>
              <a:rPr lang="es-ES" b="1" dirty="0">
                <a:latin typeface="TT Commons Light" panose="02000506030000020003" pitchFamily="50" charset="0"/>
              </a:rPr>
              <a:t>aumento de la actividad de los fibroblastos</a:t>
            </a:r>
            <a:r>
              <a:rPr lang="es-ES" dirty="0">
                <a:latin typeface="TT Commons Light" panose="02000506030000020003" pitchFamily="50" charset="0"/>
              </a:rPr>
              <a:t> y de la producción de colágeno, ácido hialurónico y elastina</a:t>
            </a:r>
            <a:endParaRPr lang="en-US" dirty="0">
              <a:latin typeface="TT Commons Light" panose="02000506030000020003" pitchFamily="50" charset="0"/>
            </a:endParaRPr>
          </a:p>
        </p:txBody>
      </p:sp>
    </p:spTree>
    <p:extLst>
      <p:ext uri="{BB962C8B-B14F-4D97-AF65-F5344CB8AC3E}">
        <p14:creationId xmlns:p14="http://schemas.microsoft.com/office/powerpoint/2010/main" val="991119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51797</TotalTime>
  <Words>5180</Words>
  <Application>Microsoft Office PowerPoint</Application>
  <PresentationFormat>Personalizado</PresentationFormat>
  <Paragraphs>497</Paragraphs>
  <Slides>47</Slides>
  <Notes>38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47</vt:i4>
      </vt:variant>
    </vt:vector>
  </HeadingPairs>
  <TitlesOfParts>
    <vt:vector size="57" baseType="lpstr">
      <vt:lpstr>Arial</vt:lpstr>
      <vt:lpstr>Bebas Neue Regular</vt:lpstr>
      <vt:lpstr>Calibri</vt:lpstr>
      <vt:lpstr>Carlito</vt:lpstr>
      <vt:lpstr>Gotham Book</vt:lpstr>
      <vt:lpstr>Gotham Rounded Book</vt:lpstr>
      <vt:lpstr>TT Commons</vt:lpstr>
      <vt:lpstr>TT Commons Light</vt:lpstr>
      <vt:lpstr>Verdana</vt:lpstr>
      <vt:lpstr>Tema4 atache</vt:lpstr>
      <vt:lpstr>Presentación de PowerPoint</vt:lpstr>
      <vt:lpstr>índice</vt:lpstr>
      <vt:lpstr>Presentación de PowerPoint</vt:lpstr>
      <vt:lpstr>Línea Excellence</vt:lpstr>
      <vt:lpstr>Presentación de PowerPoint</vt:lpstr>
      <vt:lpstr>TRIPLE ACCIÓN ANTIEDAD</vt:lpstr>
      <vt:lpstr>CELULAS</vt:lpstr>
      <vt:lpstr>MATRIZ EXTRACELULAR</vt:lpstr>
      <vt:lpstr>EPIDERMIS</vt:lpstr>
      <vt:lpstr>Presentación de PowerPoint</vt:lpstr>
      <vt:lpstr>SENESCENCIA CELULAR</vt:lpstr>
      <vt:lpstr>SENESCENCIA CELULAR</vt:lpstr>
      <vt:lpstr>SENESCENCIA CELULAR</vt:lpstr>
      <vt:lpstr>SENESCENCIA CELULAR</vt:lpstr>
      <vt:lpstr>SENESCENCIA CELULAR</vt:lpstr>
      <vt:lpstr>Presentación de PowerPoint</vt:lpstr>
      <vt:lpstr>ACCIÓN DE LOS INGREDIENTES</vt:lpstr>
      <vt:lpstr>SCUTELARIA BAICALENSIS</vt:lpstr>
      <vt:lpstr>ACCIÓN SOBRE LAS CELULAS: EXTRACTO HIERBA SANTA</vt:lpstr>
      <vt:lpstr>ACCIÓN SOBRE LAS CELULAS: EXTRACTO HIERBA SANTA</vt:lpstr>
      <vt:lpstr>ACCIÓN SOBRE LA MATRIZ EXTRACELULAR</vt:lpstr>
      <vt:lpstr>ACCIÓN SOBRE LA MATRIZ EXTRACELULAR</vt:lpstr>
      <vt:lpstr>ACCIÓN SOBRE LA EPIDERMIS</vt:lpstr>
      <vt:lpstr>ACCIÓN SOBRE LA EPIDERMIS</vt:lpstr>
      <vt:lpstr>ACCIÓN SOBRE LA EPIDERMIS</vt:lpstr>
      <vt:lpstr>ACCIÓN SOBRE LA EPIDERMIS</vt:lpstr>
      <vt:lpstr>Presentación de PowerPoint</vt:lpstr>
      <vt:lpstr>Advanced repair cream</vt:lpstr>
      <vt:lpstr>Advanced repair cream</vt:lpstr>
      <vt:lpstr>Glycolic serum</vt:lpstr>
      <vt:lpstr>GLYCOLIC SERUM</vt:lpstr>
      <vt:lpstr>CELLULAR REGENERATION DAY</vt:lpstr>
      <vt:lpstr>CELLULAR REGENERATION DAY</vt:lpstr>
      <vt:lpstr>CELLULAR BIO-REPAIR DOUBLE SERUM</vt:lpstr>
      <vt:lpstr>CELLULAR BIO-REPAIR DOUBLE SERUM</vt:lpstr>
      <vt:lpstr>integral cleansing &amp; regenerative mousse </vt:lpstr>
      <vt:lpstr>ph balance &amp; descongestive thermal mousse</vt:lpstr>
      <vt:lpstr>EXCELLENCE EYELASH GROWTH COMPLEX </vt:lpstr>
      <vt:lpstr>Presentación de PowerPoint</vt:lpstr>
      <vt:lpstr>Protocolo de uso</vt:lpstr>
      <vt:lpstr>Presentación de PowerPoint</vt:lpstr>
      <vt:lpstr>EXCELLENCE BIO REPAIR PROGRAM</vt:lpstr>
      <vt:lpstr>EXCELLENCE BIO REPAIR PROGRAM</vt:lpstr>
      <vt:lpstr>COMPLEX ACTIVATOR</vt:lpstr>
      <vt:lpstr>REVITALIZING SUBLIME</vt:lpstr>
      <vt:lpstr>CAVIAR NUTRITION MASK</vt:lpstr>
      <vt:lpstr>ADVANCED REPAIR CREAM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Martinez</cp:lastModifiedBy>
  <cp:revision>472</cp:revision>
  <dcterms:created xsi:type="dcterms:W3CDTF">2020-06-02T11:46:46Z</dcterms:created>
  <dcterms:modified xsi:type="dcterms:W3CDTF">2024-01-24T16:45:07Z</dcterms:modified>
</cp:coreProperties>
</file>