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615" r:id="rId2"/>
    <p:sldId id="617" r:id="rId3"/>
    <p:sldId id="618" r:id="rId4"/>
    <p:sldId id="601" r:id="rId5"/>
    <p:sldId id="656" r:id="rId6"/>
    <p:sldId id="657" r:id="rId7"/>
    <p:sldId id="658" r:id="rId8"/>
    <p:sldId id="659" r:id="rId9"/>
    <p:sldId id="660" r:id="rId10"/>
    <p:sldId id="632" r:id="rId11"/>
    <p:sldId id="661" r:id="rId12"/>
    <p:sldId id="662" r:id="rId13"/>
    <p:sldId id="663" r:id="rId14"/>
    <p:sldId id="664" r:id="rId15"/>
    <p:sldId id="665" r:id="rId16"/>
    <p:sldId id="666" r:id="rId17"/>
    <p:sldId id="634" r:id="rId18"/>
    <p:sldId id="667" r:id="rId19"/>
    <p:sldId id="612" r:id="rId20"/>
    <p:sldId id="640" r:id="rId21"/>
    <p:sldId id="653" r:id="rId22"/>
    <p:sldId id="641" r:id="rId23"/>
    <p:sldId id="642" r:id="rId24"/>
    <p:sldId id="643" r:id="rId25"/>
    <p:sldId id="483" r:id="rId26"/>
    <p:sldId id="616" r:id="rId27"/>
    <p:sldId id="675" r:id="rId28"/>
    <p:sldId id="676" r:id="rId29"/>
    <p:sldId id="644" r:id="rId30"/>
    <p:sldId id="478" r:id="rId31"/>
    <p:sldId id="654" r:id="rId32"/>
    <p:sldId id="482" r:id="rId33"/>
    <p:sldId id="655" r:id="rId34"/>
    <p:sldId id="668" r:id="rId35"/>
    <p:sldId id="669" r:id="rId36"/>
    <p:sldId id="670" r:id="rId37"/>
    <p:sldId id="671" r:id="rId38"/>
    <p:sldId id="672" r:id="rId39"/>
    <p:sldId id="673" r:id="rId40"/>
    <p:sldId id="674" r:id="rId41"/>
    <p:sldId id="645" r:id="rId42"/>
    <p:sldId id="485" r:id="rId43"/>
    <p:sldId id="646" r:id="rId44"/>
    <p:sldId id="647" r:id="rId45"/>
    <p:sldId id="648" r:id="rId46"/>
    <p:sldId id="649" r:id="rId47"/>
    <p:sldId id="650" r:id="rId48"/>
    <p:sldId id="651" r:id="rId49"/>
    <p:sldId id="652" r:id="rId50"/>
  </p:sldIdLst>
  <p:sldSz cx="10160000" cy="5713413"/>
  <p:notesSz cx="6858000" cy="9144000"/>
  <p:defaultTextStyle>
    <a:defPPr>
      <a:defRPr lang="en-US"/>
    </a:defPPr>
    <a:lvl1pPr marL="0" algn="l" defTabSz="761878" rtl="0" eaLnBrk="1" latinLnBrk="0" hangingPunct="1">
      <a:defRPr sz="1500" kern="1200">
        <a:solidFill>
          <a:schemeClr val="tx1"/>
        </a:solidFill>
        <a:latin typeface="+mn-lt"/>
        <a:ea typeface="+mn-ea"/>
        <a:cs typeface="+mn-cs"/>
      </a:defRPr>
    </a:lvl1pPr>
    <a:lvl2pPr marL="380939" algn="l" defTabSz="761878" rtl="0" eaLnBrk="1" latinLnBrk="0" hangingPunct="1">
      <a:defRPr sz="1500" kern="1200">
        <a:solidFill>
          <a:schemeClr val="tx1"/>
        </a:solidFill>
        <a:latin typeface="+mn-lt"/>
        <a:ea typeface="+mn-ea"/>
        <a:cs typeface="+mn-cs"/>
      </a:defRPr>
    </a:lvl2pPr>
    <a:lvl3pPr marL="761878" algn="l" defTabSz="761878" rtl="0" eaLnBrk="1" latinLnBrk="0" hangingPunct="1">
      <a:defRPr sz="1500" kern="1200">
        <a:solidFill>
          <a:schemeClr val="tx1"/>
        </a:solidFill>
        <a:latin typeface="+mn-lt"/>
        <a:ea typeface="+mn-ea"/>
        <a:cs typeface="+mn-cs"/>
      </a:defRPr>
    </a:lvl3pPr>
    <a:lvl4pPr marL="1142817" algn="l" defTabSz="761878" rtl="0" eaLnBrk="1" latinLnBrk="0" hangingPunct="1">
      <a:defRPr sz="1500" kern="1200">
        <a:solidFill>
          <a:schemeClr val="tx1"/>
        </a:solidFill>
        <a:latin typeface="+mn-lt"/>
        <a:ea typeface="+mn-ea"/>
        <a:cs typeface="+mn-cs"/>
      </a:defRPr>
    </a:lvl4pPr>
    <a:lvl5pPr marL="1523756" algn="l" defTabSz="761878" rtl="0" eaLnBrk="1" latinLnBrk="0" hangingPunct="1">
      <a:defRPr sz="1500" kern="1200">
        <a:solidFill>
          <a:schemeClr val="tx1"/>
        </a:solidFill>
        <a:latin typeface="+mn-lt"/>
        <a:ea typeface="+mn-ea"/>
        <a:cs typeface="+mn-cs"/>
      </a:defRPr>
    </a:lvl5pPr>
    <a:lvl6pPr marL="1904695" algn="l" defTabSz="761878" rtl="0" eaLnBrk="1" latinLnBrk="0" hangingPunct="1">
      <a:defRPr sz="1500" kern="1200">
        <a:solidFill>
          <a:schemeClr val="tx1"/>
        </a:solidFill>
        <a:latin typeface="+mn-lt"/>
        <a:ea typeface="+mn-ea"/>
        <a:cs typeface="+mn-cs"/>
      </a:defRPr>
    </a:lvl6pPr>
    <a:lvl7pPr marL="2285634" algn="l" defTabSz="761878" rtl="0" eaLnBrk="1" latinLnBrk="0" hangingPunct="1">
      <a:defRPr sz="1500" kern="1200">
        <a:solidFill>
          <a:schemeClr val="tx1"/>
        </a:solidFill>
        <a:latin typeface="+mn-lt"/>
        <a:ea typeface="+mn-ea"/>
        <a:cs typeface="+mn-cs"/>
      </a:defRPr>
    </a:lvl7pPr>
    <a:lvl8pPr marL="2666573" algn="l" defTabSz="761878" rtl="0" eaLnBrk="1" latinLnBrk="0" hangingPunct="1">
      <a:defRPr sz="1500" kern="1200">
        <a:solidFill>
          <a:schemeClr val="tx1"/>
        </a:solidFill>
        <a:latin typeface="+mn-lt"/>
        <a:ea typeface="+mn-ea"/>
        <a:cs typeface="+mn-cs"/>
      </a:defRPr>
    </a:lvl8pPr>
    <a:lvl9pPr marL="3047512" algn="l" defTabSz="761878"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Gosálbez" initials="JG" lastIdx="1" clrIdx="0">
    <p:extLst>
      <p:ext uri="{19B8F6BF-5375-455C-9EA6-DF929625EA0E}">
        <p15:presenceInfo xmlns:p15="http://schemas.microsoft.com/office/powerpoint/2012/main" userId="e2ef4a7528cc03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000"/>
    <a:srgbClr val="7F6000"/>
    <a:srgbClr val="FFD966"/>
    <a:srgbClr val="FFE699"/>
    <a:srgbClr val="FFF2CC"/>
    <a:srgbClr val="000000"/>
    <a:srgbClr val="D3B5E9"/>
    <a:srgbClr val="FCC8F1"/>
    <a:srgbClr val="FFC9ED"/>
    <a:srgbClr val="FF3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17" autoAdjust="0"/>
  </p:normalViewPr>
  <p:slideViewPr>
    <p:cSldViewPr snapToGrid="0">
      <p:cViewPr varScale="1">
        <p:scale>
          <a:sx n="87" d="100"/>
          <a:sy n="87"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B0022-A37D-4CCD-BE63-C2892D2A2785}" type="datetimeFigureOut">
              <a:rPr lang="en-GB" smtClean="0"/>
              <a:t>21/02/2024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8F59A-4366-4994-903E-E0C58E034AC1}" type="slidenum">
              <a:rPr lang="en-GB" smtClean="0"/>
              <a:t>‹Nº›</a:t>
            </a:fld>
            <a:endParaRPr lang="en-GB"/>
          </a:p>
        </p:txBody>
      </p:sp>
    </p:spTree>
    <p:extLst>
      <p:ext uri="{BB962C8B-B14F-4D97-AF65-F5344CB8AC3E}">
        <p14:creationId xmlns:p14="http://schemas.microsoft.com/office/powerpoint/2010/main" val="2943696786"/>
      </p:ext>
    </p:extLst>
  </p:cSld>
  <p:clrMap bg1="lt1" tx1="dk1" bg2="lt2" tx2="dk2" accent1="accent1" accent2="accent2" accent3="accent3" accent4="accent4" accent5="accent5" accent6="accent6" hlink="hlink" folHlink="folHlink"/>
  <p:notesStyle>
    <a:lvl1pPr marL="0" algn="l" defTabSz="761878" rtl="0" eaLnBrk="1" latinLnBrk="0" hangingPunct="1">
      <a:defRPr sz="1000" kern="1200">
        <a:solidFill>
          <a:schemeClr val="tx1"/>
        </a:solidFill>
        <a:latin typeface="+mn-lt"/>
        <a:ea typeface="+mn-ea"/>
        <a:cs typeface="+mn-cs"/>
      </a:defRPr>
    </a:lvl1pPr>
    <a:lvl2pPr marL="380939" algn="l" defTabSz="761878" rtl="0" eaLnBrk="1" latinLnBrk="0" hangingPunct="1">
      <a:defRPr sz="1000" kern="1200">
        <a:solidFill>
          <a:schemeClr val="tx1"/>
        </a:solidFill>
        <a:latin typeface="+mn-lt"/>
        <a:ea typeface="+mn-ea"/>
        <a:cs typeface="+mn-cs"/>
      </a:defRPr>
    </a:lvl2pPr>
    <a:lvl3pPr marL="761878" algn="l" defTabSz="761878" rtl="0" eaLnBrk="1" latinLnBrk="0" hangingPunct="1">
      <a:defRPr sz="1000" kern="1200">
        <a:solidFill>
          <a:schemeClr val="tx1"/>
        </a:solidFill>
        <a:latin typeface="+mn-lt"/>
        <a:ea typeface="+mn-ea"/>
        <a:cs typeface="+mn-cs"/>
      </a:defRPr>
    </a:lvl3pPr>
    <a:lvl4pPr marL="1142817" algn="l" defTabSz="761878" rtl="0" eaLnBrk="1" latinLnBrk="0" hangingPunct="1">
      <a:defRPr sz="1000" kern="1200">
        <a:solidFill>
          <a:schemeClr val="tx1"/>
        </a:solidFill>
        <a:latin typeface="+mn-lt"/>
        <a:ea typeface="+mn-ea"/>
        <a:cs typeface="+mn-cs"/>
      </a:defRPr>
    </a:lvl4pPr>
    <a:lvl5pPr marL="1523756" algn="l" defTabSz="761878" rtl="0" eaLnBrk="1" latinLnBrk="0" hangingPunct="1">
      <a:defRPr sz="1000" kern="1200">
        <a:solidFill>
          <a:schemeClr val="tx1"/>
        </a:solidFill>
        <a:latin typeface="+mn-lt"/>
        <a:ea typeface="+mn-ea"/>
        <a:cs typeface="+mn-cs"/>
      </a:defRPr>
    </a:lvl5pPr>
    <a:lvl6pPr marL="1904695" algn="l" defTabSz="761878" rtl="0" eaLnBrk="1" latinLnBrk="0" hangingPunct="1">
      <a:defRPr sz="1000" kern="1200">
        <a:solidFill>
          <a:schemeClr val="tx1"/>
        </a:solidFill>
        <a:latin typeface="+mn-lt"/>
        <a:ea typeface="+mn-ea"/>
        <a:cs typeface="+mn-cs"/>
      </a:defRPr>
    </a:lvl6pPr>
    <a:lvl7pPr marL="2285634" algn="l" defTabSz="761878" rtl="0" eaLnBrk="1" latinLnBrk="0" hangingPunct="1">
      <a:defRPr sz="1000" kern="1200">
        <a:solidFill>
          <a:schemeClr val="tx1"/>
        </a:solidFill>
        <a:latin typeface="+mn-lt"/>
        <a:ea typeface="+mn-ea"/>
        <a:cs typeface="+mn-cs"/>
      </a:defRPr>
    </a:lvl7pPr>
    <a:lvl8pPr marL="2666573" algn="l" defTabSz="761878" rtl="0" eaLnBrk="1" latinLnBrk="0" hangingPunct="1">
      <a:defRPr sz="1000" kern="1200">
        <a:solidFill>
          <a:schemeClr val="tx1"/>
        </a:solidFill>
        <a:latin typeface="+mn-lt"/>
        <a:ea typeface="+mn-ea"/>
        <a:cs typeface="+mn-cs"/>
      </a:defRPr>
    </a:lvl8pPr>
    <a:lvl9pPr marL="3047512" algn="l" defTabSz="76187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a:t>
            </a:fld>
            <a:endParaRPr lang="en-GB"/>
          </a:p>
        </p:txBody>
      </p:sp>
    </p:spTree>
    <p:extLst>
      <p:ext uri="{BB962C8B-B14F-4D97-AF65-F5344CB8AC3E}">
        <p14:creationId xmlns:p14="http://schemas.microsoft.com/office/powerpoint/2010/main" val="295398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15</a:t>
            </a:fld>
            <a:endParaRPr lang="en-GB"/>
          </a:p>
        </p:txBody>
      </p:sp>
    </p:spTree>
    <p:extLst>
      <p:ext uri="{BB962C8B-B14F-4D97-AF65-F5344CB8AC3E}">
        <p14:creationId xmlns:p14="http://schemas.microsoft.com/office/powerpoint/2010/main" val="78881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16</a:t>
            </a:fld>
            <a:endParaRPr lang="en-GB"/>
          </a:p>
        </p:txBody>
      </p:sp>
    </p:spTree>
    <p:extLst>
      <p:ext uri="{BB962C8B-B14F-4D97-AF65-F5344CB8AC3E}">
        <p14:creationId xmlns:p14="http://schemas.microsoft.com/office/powerpoint/2010/main" val="22846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18</a:t>
            </a:fld>
            <a:endParaRPr lang="en-GB"/>
          </a:p>
        </p:txBody>
      </p:sp>
    </p:spTree>
    <p:extLst>
      <p:ext uri="{BB962C8B-B14F-4D97-AF65-F5344CB8AC3E}">
        <p14:creationId xmlns:p14="http://schemas.microsoft.com/office/powerpoint/2010/main" val="378994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19</a:t>
            </a:fld>
            <a:endParaRPr lang="en-GB"/>
          </a:p>
        </p:txBody>
      </p:sp>
    </p:spTree>
    <p:extLst>
      <p:ext uri="{BB962C8B-B14F-4D97-AF65-F5344CB8AC3E}">
        <p14:creationId xmlns:p14="http://schemas.microsoft.com/office/powerpoint/2010/main" val="65644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20</a:t>
            </a:fld>
            <a:endParaRPr lang="en-GB"/>
          </a:p>
        </p:txBody>
      </p:sp>
    </p:spTree>
    <p:extLst>
      <p:ext uri="{BB962C8B-B14F-4D97-AF65-F5344CB8AC3E}">
        <p14:creationId xmlns:p14="http://schemas.microsoft.com/office/powerpoint/2010/main" val="370326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21</a:t>
            </a:fld>
            <a:endParaRPr lang="en-GB"/>
          </a:p>
        </p:txBody>
      </p:sp>
    </p:spTree>
    <p:extLst>
      <p:ext uri="{BB962C8B-B14F-4D97-AF65-F5344CB8AC3E}">
        <p14:creationId xmlns:p14="http://schemas.microsoft.com/office/powerpoint/2010/main" val="427155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22</a:t>
            </a:fld>
            <a:endParaRPr lang="en-GB"/>
          </a:p>
        </p:txBody>
      </p:sp>
    </p:spTree>
    <p:extLst>
      <p:ext uri="{BB962C8B-B14F-4D97-AF65-F5344CB8AC3E}">
        <p14:creationId xmlns:p14="http://schemas.microsoft.com/office/powerpoint/2010/main" val="110850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23</a:t>
            </a:fld>
            <a:endParaRPr lang="en-GB"/>
          </a:p>
        </p:txBody>
      </p:sp>
    </p:spTree>
    <p:extLst>
      <p:ext uri="{BB962C8B-B14F-4D97-AF65-F5344CB8AC3E}">
        <p14:creationId xmlns:p14="http://schemas.microsoft.com/office/powerpoint/2010/main" val="287709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24</a:t>
            </a:fld>
            <a:endParaRPr lang="en-GB"/>
          </a:p>
        </p:txBody>
      </p:sp>
    </p:spTree>
    <p:extLst>
      <p:ext uri="{BB962C8B-B14F-4D97-AF65-F5344CB8AC3E}">
        <p14:creationId xmlns:p14="http://schemas.microsoft.com/office/powerpoint/2010/main" val="278563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25</a:t>
            </a:fld>
            <a:endParaRPr lang="en-GB"/>
          </a:p>
        </p:txBody>
      </p:sp>
    </p:spTree>
    <p:extLst>
      <p:ext uri="{BB962C8B-B14F-4D97-AF65-F5344CB8AC3E}">
        <p14:creationId xmlns:p14="http://schemas.microsoft.com/office/powerpoint/2010/main" val="20487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6</a:t>
            </a:fld>
            <a:endParaRPr lang="en-GB"/>
          </a:p>
        </p:txBody>
      </p:sp>
    </p:spTree>
    <p:extLst>
      <p:ext uri="{BB962C8B-B14F-4D97-AF65-F5344CB8AC3E}">
        <p14:creationId xmlns:p14="http://schemas.microsoft.com/office/powerpoint/2010/main" val="428336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26</a:t>
            </a:fld>
            <a:endParaRPr lang="en-GB"/>
          </a:p>
        </p:txBody>
      </p:sp>
    </p:spTree>
    <p:extLst>
      <p:ext uri="{BB962C8B-B14F-4D97-AF65-F5344CB8AC3E}">
        <p14:creationId xmlns:p14="http://schemas.microsoft.com/office/powerpoint/2010/main" val="2955869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27</a:t>
            </a:fld>
            <a:endParaRPr lang="en-GB"/>
          </a:p>
        </p:txBody>
      </p:sp>
    </p:spTree>
    <p:extLst>
      <p:ext uri="{BB962C8B-B14F-4D97-AF65-F5344CB8AC3E}">
        <p14:creationId xmlns:p14="http://schemas.microsoft.com/office/powerpoint/2010/main" val="46896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28</a:t>
            </a:fld>
            <a:endParaRPr lang="en-GB"/>
          </a:p>
        </p:txBody>
      </p:sp>
    </p:spTree>
    <p:extLst>
      <p:ext uri="{BB962C8B-B14F-4D97-AF65-F5344CB8AC3E}">
        <p14:creationId xmlns:p14="http://schemas.microsoft.com/office/powerpoint/2010/main" val="292671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30</a:t>
            </a:fld>
            <a:endParaRPr lang="en-GB"/>
          </a:p>
        </p:txBody>
      </p:sp>
    </p:spTree>
    <p:extLst>
      <p:ext uri="{BB962C8B-B14F-4D97-AF65-F5344CB8AC3E}">
        <p14:creationId xmlns:p14="http://schemas.microsoft.com/office/powerpoint/2010/main" val="3591593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31</a:t>
            </a:fld>
            <a:endParaRPr lang="en-GB"/>
          </a:p>
        </p:txBody>
      </p:sp>
    </p:spTree>
    <p:extLst>
      <p:ext uri="{BB962C8B-B14F-4D97-AF65-F5344CB8AC3E}">
        <p14:creationId xmlns:p14="http://schemas.microsoft.com/office/powerpoint/2010/main" val="386221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32</a:t>
            </a:fld>
            <a:endParaRPr lang="en-GB"/>
          </a:p>
        </p:txBody>
      </p:sp>
    </p:spTree>
    <p:extLst>
      <p:ext uri="{BB962C8B-B14F-4D97-AF65-F5344CB8AC3E}">
        <p14:creationId xmlns:p14="http://schemas.microsoft.com/office/powerpoint/2010/main" val="357704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33</a:t>
            </a:fld>
            <a:endParaRPr lang="en-GB"/>
          </a:p>
        </p:txBody>
      </p:sp>
    </p:spTree>
    <p:extLst>
      <p:ext uri="{BB962C8B-B14F-4D97-AF65-F5344CB8AC3E}">
        <p14:creationId xmlns:p14="http://schemas.microsoft.com/office/powerpoint/2010/main" val="2811921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34</a:t>
            </a:fld>
            <a:endParaRPr lang="en-GB"/>
          </a:p>
        </p:txBody>
      </p:sp>
    </p:spTree>
    <p:extLst>
      <p:ext uri="{BB962C8B-B14F-4D97-AF65-F5344CB8AC3E}">
        <p14:creationId xmlns:p14="http://schemas.microsoft.com/office/powerpoint/2010/main" val="274708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35</a:t>
            </a:fld>
            <a:endParaRPr lang="en-GB"/>
          </a:p>
        </p:txBody>
      </p:sp>
    </p:spTree>
    <p:extLst>
      <p:ext uri="{BB962C8B-B14F-4D97-AF65-F5344CB8AC3E}">
        <p14:creationId xmlns:p14="http://schemas.microsoft.com/office/powerpoint/2010/main" val="3402428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36</a:t>
            </a:fld>
            <a:endParaRPr lang="en-GB"/>
          </a:p>
        </p:txBody>
      </p:sp>
    </p:spTree>
    <p:extLst>
      <p:ext uri="{BB962C8B-B14F-4D97-AF65-F5344CB8AC3E}">
        <p14:creationId xmlns:p14="http://schemas.microsoft.com/office/powerpoint/2010/main" val="129311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7</a:t>
            </a:fld>
            <a:endParaRPr lang="en-GB"/>
          </a:p>
        </p:txBody>
      </p:sp>
    </p:spTree>
    <p:extLst>
      <p:ext uri="{BB962C8B-B14F-4D97-AF65-F5344CB8AC3E}">
        <p14:creationId xmlns:p14="http://schemas.microsoft.com/office/powerpoint/2010/main" val="3678834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37</a:t>
            </a:fld>
            <a:endParaRPr lang="en-GB"/>
          </a:p>
        </p:txBody>
      </p:sp>
    </p:spTree>
    <p:extLst>
      <p:ext uri="{BB962C8B-B14F-4D97-AF65-F5344CB8AC3E}">
        <p14:creationId xmlns:p14="http://schemas.microsoft.com/office/powerpoint/2010/main" val="1140306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38</a:t>
            </a:fld>
            <a:endParaRPr lang="en-GB"/>
          </a:p>
        </p:txBody>
      </p:sp>
    </p:spTree>
    <p:extLst>
      <p:ext uri="{BB962C8B-B14F-4D97-AF65-F5344CB8AC3E}">
        <p14:creationId xmlns:p14="http://schemas.microsoft.com/office/powerpoint/2010/main" val="327719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39</a:t>
            </a:fld>
            <a:endParaRPr lang="en-GB"/>
          </a:p>
        </p:txBody>
      </p:sp>
    </p:spTree>
    <p:extLst>
      <p:ext uri="{BB962C8B-B14F-4D97-AF65-F5344CB8AC3E}">
        <p14:creationId xmlns:p14="http://schemas.microsoft.com/office/powerpoint/2010/main" val="3232629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40</a:t>
            </a:fld>
            <a:endParaRPr lang="en-GB"/>
          </a:p>
        </p:txBody>
      </p:sp>
    </p:spTree>
    <p:extLst>
      <p:ext uri="{BB962C8B-B14F-4D97-AF65-F5344CB8AC3E}">
        <p14:creationId xmlns:p14="http://schemas.microsoft.com/office/powerpoint/2010/main" val="17652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42</a:t>
            </a:fld>
            <a:endParaRPr lang="en-GB"/>
          </a:p>
        </p:txBody>
      </p:sp>
    </p:spTree>
    <p:extLst>
      <p:ext uri="{BB962C8B-B14F-4D97-AF65-F5344CB8AC3E}">
        <p14:creationId xmlns:p14="http://schemas.microsoft.com/office/powerpoint/2010/main" val="2512121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44</a:t>
            </a:fld>
            <a:endParaRPr lang="en-GB"/>
          </a:p>
        </p:txBody>
      </p:sp>
    </p:spTree>
    <p:extLst>
      <p:ext uri="{BB962C8B-B14F-4D97-AF65-F5344CB8AC3E}">
        <p14:creationId xmlns:p14="http://schemas.microsoft.com/office/powerpoint/2010/main" val="2559635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45</a:t>
            </a:fld>
            <a:endParaRPr lang="en-GB"/>
          </a:p>
        </p:txBody>
      </p:sp>
    </p:spTree>
    <p:extLst>
      <p:ext uri="{BB962C8B-B14F-4D97-AF65-F5344CB8AC3E}">
        <p14:creationId xmlns:p14="http://schemas.microsoft.com/office/powerpoint/2010/main" val="3473004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46</a:t>
            </a:fld>
            <a:endParaRPr lang="en-GB"/>
          </a:p>
        </p:txBody>
      </p:sp>
    </p:spTree>
    <p:extLst>
      <p:ext uri="{BB962C8B-B14F-4D97-AF65-F5344CB8AC3E}">
        <p14:creationId xmlns:p14="http://schemas.microsoft.com/office/powerpoint/2010/main" val="3135466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47</a:t>
            </a:fld>
            <a:endParaRPr lang="en-GB"/>
          </a:p>
        </p:txBody>
      </p:sp>
    </p:spTree>
    <p:extLst>
      <p:ext uri="{BB962C8B-B14F-4D97-AF65-F5344CB8AC3E}">
        <p14:creationId xmlns:p14="http://schemas.microsoft.com/office/powerpoint/2010/main" val="586226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48</a:t>
            </a:fld>
            <a:endParaRPr lang="en-GB"/>
          </a:p>
        </p:txBody>
      </p:sp>
    </p:spTree>
    <p:extLst>
      <p:ext uri="{BB962C8B-B14F-4D97-AF65-F5344CB8AC3E}">
        <p14:creationId xmlns:p14="http://schemas.microsoft.com/office/powerpoint/2010/main" val="268445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8</a:t>
            </a:fld>
            <a:endParaRPr lang="en-GB"/>
          </a:p>
        </p:txBody>
      </p:sp>
    </p:spTree>
    <p:extLst>
      <p:ext uri="{BB962C8B-B14F-4D97-AF65-F5344CB8AC3E}">
        <p14:creationId xmlns:p14="http://schemas.microsoft.com/office/powerpoint/2010/main" val="990351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49</a:t>
            </a:fld>
            <a:endParaRPr lang="en-GB"/>
          </a:p>
        </p:txBody>
      </p:sp>
    </p:spTree>
    <p:extLst>
      <p:ext uri="{BB962C8B-B14F-4D97-AF65-F5344CB8AC3E}">
        <p14:creationId xmlns:p14="http://schemas.microsoft.com/office/powerpoint/2010/main" val="183043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9</a:t>
            </a:fld>
            <a:endParaRPr lang="en-GB"/>
          </a:p>
        </p:txBody>
      </p:sp>
    </p:spTree>
    <p:extLst>
      <p:ext uri="{BB962C8B-B14F-4D97-AF65-F5344CB8AC3E}">
        <p14:creationId xmlns:p14="http://schemas.microsoft.com/office/powerpoint/2010/main" val="164745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11</a:t>
            </a:fld>
            <a:endParaRPr lang="en-GB"/>
          </a:p>
        </p:txBody>
      </p:sp>
    </p:spTree>
    <p:extLst>
      <p:ext uri="{BB962C8B-B14F-4D97-AF65-F5344CB8AC3E}">
        <p14:creationId xmlns:p14="http://schemas.microsoft.com/office/powerpoint/2010/main" val="245265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12</a:t>
            </a:fld>
            <a:endParaRPr lang="en-GB"/>
          </a:p>
        </p:txBody>
      </p:sp>
    </p:spTree>
    <p:extLst>
      <p:ext uri="{BB962C8B-B14F-4D97-AF65-F5344CB8AC3E}">
        <p14:creationId xmlns:p14="http://schemas.microsoft.com/office/powerpoint/2010/main" val="264326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13</a:t>
            </a:fld>
            <a:endParaRPr lang="en-GB"/>
          </a:p>
        </p:txBody>
      </p:sp>
    </p:spTree>
    <p:extLst>
      <p:ext uri="{BB962C8B-B14F-4D97-AF65-F5344CB8AC3E}">
        <p14:creationId xmlns:p14="http://schemas.microsoft.com/office/powerpoint/2010/main" val="173572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pPr algn="l" rtl="0"/>
            <a:fld id="{12C8F59A-4366-4994-903E-E0C58E034AC1}" type="slidenum">
              <a:rPr lang="en-GB" smtClean="0"/>
              <a:t>14</a:t>
            </a:fld>
            <a:endParaRPr lang="en-GB"/>
          </a:p>
        </p:txBody>
      </p:sp>
    </p:spTree>
    <p:extLst>
      <p:ext uri="{BB962C8B-B14F-4D97-AF65-F5344CB8AC3E}">
        <p14:creationId xmlns:p14="http://schemas.microsoft.com/office/powerpoint/2010/main" val="3994700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1769395" cy="502626"/>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67"/>
            <a:ext cx="7172092" cy="461601"/>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89996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GB"/>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9F03B2A-1139-4881-A76C-BB4CF8A90F25}" type="datetimeFigureOut">
              <a:rPr lang="en-GB" smtClean="0"/>
              <a:t>21/02/2024</a:t>
            </a:fld>
            <a:endParaRPr lang="en-GB"/>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DA798230-7587-4698-A0C2-D86EB496D393}" type="slidenum">
              <a:rPr lang="en-GB" smtClean="0"/>
              <a:t>‹Nº›</a:t>
            </a:fld>
            <a:endParaRPr lang="en-GB"/>
          </a:p>
        </p:txBody>
      </p:sp>
    </p:spTree>
    <p:extLst>
      <p:ext uri="{BB962C8B-B14F-4D97-AF65-F5344CB8AC3E}">
        <p14:creationId xmlns:p14="http://schemas.microsoft.com/office/powerpoint/2010/main" val="201952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a:xfrm>
            <a:off x="698501" y="483019"/>
            <a:ext cx="6314229" cy="256096"/>
          </a:xfrm>
        </p:spPr>
        <p:txBody>
          <a:bodyPr lIns="0" tIns="0" rIns="0" bIns="0"/>
          <a:lstStyle>
            <a:lvl1pPr>
              <a:defRPr sz="1849"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Haga clic para modificar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GB"/>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9F03B2A-1139-4881-A76C-BB4CF8A90F25}" type="datetimeFigureOut">
              <a:rPr lang="en-GB" smtClean="0"/>
              <a:t>21/02/2024</a:t>
            </a:fld>
            <a:endParaRPr lang="en-GB"/>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DA798230-7587-4698-A0C2-D86EB496D393}" type="slidenum">
              <a:rPr lang="en-GB" smtClean="0"/>
              <a:t>‹Nº›</a:t>
            </a:fld>
            <a:endParaRPr lang="en-GB"/>
          </a:p>
        </p:txBody>
      </p:sp>
    </p:spTree>
    <p:extLst>
      <p:ext uri="{BB962C8B-B14F-4D97-AF65-F5344CB8AC3E}">
        <p14:creationId xmlns:p14="http://schemas.microsoft.com/office/powerpoint/2010/main" val="8034557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67"/>
            <a:ext cx="917239" cy="461601"/>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924663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60" y="-114269"/>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4185439" y="3932090"/>
            <a:ext cx="2093843"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TRAINING</a:t>
            </a:r>
            <a:endParaRPr lang="es-ES" sz="2798" dirty="0">
              <a:latin typeface="Gotham Rounded Book"/>
              <a:cs typeface="Gotham Book" pitchFamily="50" charset="0"/>
            </a:endParaRPr>
          </a:p>
        </p:txBody>
      </p:sp>
      <p:pic>
        <p:nvPicPr>
          <p:cNvPr id="10" name="Imagen 9" descr="Icono&#10;&#10;Descripción generada automáticamente">
            <a:extLst>
              <a:ext uri="{FF2B5EF4-FFF2-40B4-BE49-F238E27FC236}">
                <a16:creationId xmlns:a16="http://schemas.microsoft.com/office/drawing/2014/main" id="{2025FE14-BF00-4192-88C3-07BAEBE310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550" y="3087525"/>
            <a:ext cx="4621109" cy="676611"/>
          </a:xfrm>
          <a:prstGeom prst="rect">
            <a:avLst/>
          </a:prstGeom>
        </p:spPr>
      </p:pic>
    </p:spTree>
    <p:extLst>
      <p:ext uri="{BB962C8B-B14F-4D97-AF65-F5344CB8AC3E}">
        <p14:creationId xmlns:p14="http://schemas.microsoft.com/office/powerpoint/2010/main" val="89054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60" y="1347671"/>
            <a:ext cx="10817394" cy="4365742"/>
          </a:xfrm>
          <a:prstGeom prst="rect">
            <a:avLst/>
          </a:prstGeom>
        </p:spPr>
      </p:pic>
      <p:sp>
        <p:nvSpPr>
          <p:cNvPr id="9" name="CuadroTexto 8"/>
          <p:cNvSpPr txBox="1"/>
          <p:nvPr/>
        </p:nvSpPr>
        <p:spPr>
          <a:xfrm>
            <a:off x="2674103" y="3288754"/>
            <a:ext cx="4972067"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CELLULAR SENESCENCE</a:t>
            </a:r>
          </a:p>
        </p:txBody>
      </p:sp>
    </p:spTree>
    <p:extLst>
      <p:ext uri="{BB962C8B-B14F-4D97-AF65-F5344CB8AC3E}">
        <p14:creationId xmlns:p14="http://schemas.microsoft.com/office/powerpoint/2010/main" val="2063484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2602" cy="3323987"/>
          </a:xfrm>
          <a:prstGeom prst="rect">
            <a:avLst/>
          </a:prstGeom>
          <a:noFill/>
        </p:spPr>
        <p:txBody>
          <a:bodyPr wrap="square" rtlCol="0">
            <a:spAutoFit/>
          </a:bodyPr>
          <a:lstStyle/>
          <a:p>
            <a:pPr algn="l" rtl="0"/>
            <a:r>
              <a:rPr lang="es-ES" dirty="0">
                <a:latin typeface="TT Commons Light" panose="02000506030000020003" pitchFamily="50" charset="0"/>
              </a:rPr>
              <a:t>From the age of 30, the skin begins to change: </a:t>
            </a:r>
            <a:r>
              <a:rPr lang="es-ES" dirty="0" err="1" smtClean="0">
                <a:latin typeface="TT Commons Light" panose="02000506030000020003" pitchFamily="50" charset="0"/>
              </a:rPr>
              <a:t>its</a:t>
            </a:r>
            <a:r>
              <a:rPr lang="es-ES" dirty="0" smtClean="0">
                <a:latin typeface="TT Commons Light" panose="02000506030000020003" pitchFamily="50" charset="0"/>
              </a:rPr>
              <a:t> </a:t>
            </a:r>
            <a:r>
              <a:rPr lang="es-ES" b="1" dirty="0" err="1" smtClean="0">
                <a:latin typeface="TT Commons Light" panose="02000506030000020003" pitchFamily="50" charset="0"/>
              </a:rPr>
              <a:t>barrier</a:t>
            </a:r>
            <a:r>
              <a:rPr lang="es-ES" b="1" dirty="0" smtClean="0">
                <a:latin typeface="TT Commons Light" panose="02000506030000020003" pitchFamily="50" charset="0"/>
              </a:rPr>
              <a:t> </a:t>
            </a:r>
            <a:r>
              <a:rPr lang="es-ES" b="1" dirty="0" err="1" smtClean="0">
                <a:latin typeface="TT Commons Light" panose="02000506030000020003" pitchFamily="50" charset="0"/>
              </a:rPr>
              <a:t>protective</a:t>
            </a:r>
            <a:r>
              <a:rPr lang="es-ES" b="1" dirty="0" smtClean="0">
                <a:latin typeface="TT Commons Light" panose="02000506030000020003" pitchFamily="50" charset="0"/>
              </a:rPr>
              <a:t> </a:t>
            </a:r>
            <a:r>
              <a:rPr lang="es-ES" b="1" dirty="0">
                <a:latin typeface="TT Commons Light" panose="02000506030000020003" pitchFamily="50" charset="0"/>
              </a:rPr>
              <a:t>function </a:t>
            </a:r>
            <a:r>
              <a:rPr lang="es-ES" dirty="0">
                <a:latin typeface="TT Commons Light" panose="02000506030000020003" pitchFamily="50" charset="0"/>
              </a:rPr>
              <a:t>progressively weakens, the exchange of oxygen in the cells slows down, </a:t>
            </a:r>
            <a:r>
              <a:rPr lang="es-ES" b="1" dirty="0" smtClean="0">
                <a:latin typeface="TT Commons Light" panose="02000506030000020003" pitchFamily="50" charset="0"/>
              </a:rPr>
              <a:t>epidermis </a:t>
            </a:r>
            <a:r>
              <a:rPr lang="es-ES" dirty="0" smtClean="0">
                <a:latin typeface="TT Commons Light" panose="02000506030000020003" pitchFamily="50" charset="0"/>
              </a:rPr>
              <a:t>loses </a:t>
            </a:r>
            <a:r>
              <a:rPr lang="es-ES" dirty="0">
                <a:latin typeface="TT Commons Light" panose="02000506030000020003" pitchFamily="50" charset="0"/>
              </a:rPr>
              <a:t>more and more moisture and its elasticity decreases</a:t>
            </a:r>
            <a:r>
              <a:rPr lang="es-ES" dirty="0" smtClean="0">
                <a:latin typeface="TT Commons Light" panose="02000506030000020003" pitchFamily="50" charset="0"/>
              </a:rPr>
              <a:t>.</a:t>
            </a:r>
          </a:p>
          <a:p>
            <a:pPr algn="l" rtl="0"/>
            <a:endParaRPr lang="en-US" dirty="0">
              <a:latin typeface="TT Commons Light" panose="02000506030000020003" pitchFamily="50" charset="0"/>
            </a:endParaRPr>
          </a:p>
          <a:p>
            <a:r>
              <a:rPr lang="en-US" dirty="0">
                <a:latin typeface="TT Commons Light" panose="02000506030000020003" pitchFamily="50" charset="0"/>
              </a:rPr>
              <a:t>But it is not only the epidermis the area affected by the process of skin aging; </a:t>
            </a:r>
            <a:r>
              <a:rPr lang="en-US" dirty="0" smtClean="0">
                <a:latin typeface="TT Commons Light" panose="02000506030000020003" pitchFamily="50" charset="0"/>
              </a:rPr>
              <a:t>the </a:t>
            </a:r>
            <a:r>
              <a:rPr lang="en-US" b="1" dirty="0">
                <a:latin typeface="TT Commons Light" panose="02000506030000020003" pitchFamily="50" charset="0"/>
              </a:rPr>
              <a:t>dermis</a:t>
            </a:r>
            <a:r>
              <a:rPr lang="en-US" dirty="0">
                <a:latin typeface="TT Commons Light" panose="02000506030000020003" pitchFamily="50" charset="0"/>
              </a:rPr>
              <a:t> </a:t>
            </a:r>
            <a:r>
              <a:rPr lang="en-US" dirty="0" smtClean="0">
                <a:latin typeface="TT Commons Light" panose="02000506030000020003" pitchFamily="50" charset="0"/>
              </a:rPr>
              <a:t>also suffers changes in its </a:t>
            </a:r>
            <a:r>
              <a:rPr lang="en-US" dirty="0">
                <a:latin typeface="TT Commons Light" panose="02000506030000020003" pitchFamily="50" charset="0"/>
              </a:rPr>
              <a:t>structural conditions that define more clearly the biological process of skin deterioration (lack of firmness, decomposition, paleness, etc</a:t>
            </a:r>
            <a:r>
              <a:rPr lang="en-US" dirty="0" smtClean="0">
                <a:latin typeface="TT Commons Light" panose="02000506030000020003" pitchFamily="50" charset="0"/>
              </a:rPr>
              <a:t>.).</a:t>
            </a:r>
          </a:p>
          <a:p>
            <a:endParaRPr lang="es-ES" dirty="0">
              <a:latin typeface="TT Commons Light" panose="02000506030000020003" pitchFamily="50" charset="0"/>
            </a:endParaRPr>
          </a:p>
          <a:p>
            <a:r>
              <a:rPr lang="en-US" dirty="0">
                <a:latin typeface="TT Commons Light" panose="02000506030000020003" pitchFamily="50" charset="0"/>
              </a:rPr>
              <a:t>As the years pass, the metabolism of dermal cells becomes slower and slower, which influences the rate of collagen synthesis, so skin firmness and elasticity will be reduced.</a:t>
            </a:r>
          </a:p>
          <a:p>
            <a:endParaRPr lang="en-US" dirty="0">
              <a:latin typeface="TT Commons Light" panose="02000506030000020003" pitchFamily="50" charset="0"/>
            </a:endParaRPr>
          </a:p>
          <a:p>
            <a:r>
              <a:rPr lang="en-US" dirty="0">
                <a:latin typeface="TT Commons Light" panose="02000506030000020003" pitchFamily="50" charset="0"/>
              </a:rPr>
              <a:t>The </a:t>
            </a:r>
            <a:r>
              <a:rPr lang="en-US" b="1" dirty="0">
                <a:latin typeface="TT Commons Light" panose="02000506030000020003" pitchFamily="50" charset="0"/>
              </a:rPr>
              <a:t>endogenous aging </a:t>
            </a:r>
            <a:r>
              <a:rPr lang="en-US" dirty="0">
                <a:latin typeface="TT Commons Light" panose="02000506030000020003" pitchFamily="50" charset="0"/>
              </a:rPr>
              <a:t>of the skin is </a:t>
            </a:r>
            <a:r>
              <a:rPr lang="en-US" b="1" dirty="0">
                <a:latin typeface="TT Commons Light" panose="02000506030000020003" pitchFamily="50" charset="0"/>
              </a:rPr>
              <a:t>genetically determined</a:t>
            </a:r>
            <a:r>
              <a:rPr lang="en-US" dirty="0">
                <a:latin typeface="TT Commons Light" panose="02000506030000020003" pitchFamily="50" charset="0"/>
              </a:rPr>
              <a:t>, in the same way as the senescence process of the other organs. This aging «from within» causes changes in the structure and appearance of the skin that cause the disorder of its functions.</a:t>
            </a:r>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pPr algn="l" rtl="0"/>
            <a:r>
              <a:rPr lang="es-ES" sz="2400" spc="300" dirty="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53639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http://ansam518.files.wordpress.com/2010/01/cell-division.png">
            <a:extLst>
              <a:ext uri="{FF2B5EF4-FFF2-40B4-BE49-F238E27FC236}">
                <a16:creationId xmlns:a16="http://schemas.microsoft.com/office/drawing/2014/main" id="{0C518B41-7503-42C9-A7FC-4CB5D126A752}"/>
              </a:ext>
            </a:extLst>
          </p:cNvPr>
          <p:cNvPicPr>
            <a:picLocks noChangeAspect="1" noChangeArrowheads="1"/>
          </p:cNvPicPr>
          <p:nvPr/>
        </p:nvPicPr>
        <p:blipFill>
          <a:blip r:embed="rId3"/>
          <a:srcRect/>
          <a:stretch>
            <a:fillRect/>
          </a:stretch>
        </p:blipFill>
        <p:spPr bwMode="auto">
          <a:xfrm>
            <a:off x="6154015" y="1423526"/>
            <a:ext cx="3422906" cy="1245112"/>
          </a:xfrm>
          <a:prstGeom prst="rect">
            <a:avLst/>
          </a:prstGeom>
          <a:noFill/>
          <a:ln w="9525">
            <a:noFill/>
            <a:miter lim="800000"/>
            <a:headEnd/>
            <a:tailEnd/>
          </a:ln>
        </p:spPr>
      </p:pic>
      <p:sp>
        <p:nvSpPr>
          <p:cNvPr id="13" name="CuadroTexto 12">
            <a:extLst>
              <a:ext uri="{FF2B5EF4-FFF2-40B4-BE49-F238E27FC236}">
                <a16:creationId xmlns:a16="http://schemas.microsoft.com/office/drawing/2014/main" id="{E63BA078-39AF-4736-ACC8-2FC7182B70E0}"/>
              </a:ext>
            </a:extLst>
          </p:cNvPr>
          <p:cNvSpPr txBox="1"/>
          <p:nvPr/>
        </p:nvSpPr>
        <p:spPr>
          <a:xfrm>
            <a:off x="563141" y="1134917"/>
            <a:ext cx="5271260" cy="4401205"/>
          </a:xfrm>
          <a:prstGeom prst="rect">
            <a:avLst/>
          </a:prstGeom>
          <a:noFill/>
        </p:spPr>
        <p:txBody>
          <a:bodyPr wrap="square" rtlCol="0">
            <a:spAutoFit/>
          </a:bodyPr>
          <a:lstStyle/>
          <a:p>
            <a:pPr algn="l" rtl="0"/>
            <a:r>
              <a:rPr lang="es-ES" b="1" dirty="0">
                <a:latin typeface="TT Commons Light" panose="02000506020000020004"/>
              </a:rPr>
              <a:t>CELLULAR CYCLE:</a:t>
            </a:r>
          </a:p>
          <a:p>
            <a:pPr algn="l" rtl="0"/>
            <a:endParaRPr lang="es-ES" dirty="0">
              <a:latin typeface="TT Commons Light" panose="02000506020000020004"/>
            </a:endParaRPr>
          </a:p>
          <a:p>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cells</a:t>
            </a:r>
            <a:r>
              <a:rPr lang="es-ES" sz="1600" dirty="0">
                <a:latin typeface="TT Commons Light" panose="02000506020000020004"/>
              </a:rPr>
              <a:t> of </a:t>
            </a:r>
            <a:r>
              <a:rPr lang="es-ES" sz="1600" dirty="0" err="1">
                <a:latin typeface="TT Commons Light" panose="02000506020000020004"/>
              </a:rPr>
              <a:t>our</a:t>
            </a:r>
            <a:r>
              <a:rPr lang="es-ES" sz="1600" dirty="0">
                <a:latin typeface="TT Commons Light" panose="02000506020000020004"/>
              </a:rPr>
              <a:t> </a:t>
            </a:r>
            <a:r>
              <a:rPr lang="es-ES" sz="1600" dirty="0" err="1">
                <a:latin typeface="TT Commons Light" panose="02000506020000020004"/>
              </a:rPr>
              <a:t>organism</a:t>
            </a:r>
            <a:r>
              <a:rPr lang="es-ES" sz="1600" dirty="0">
                <a:latin typeface="TT Commons Light" panose="02000506020000020004"/>
              </a:rPr>
              <a:t> </a:t>
            </a:r>
            <a:r>
              <a:rPr lang="es-ES" sz="1600" dirty="0" err="1">
                <a:latin typeface="TT Commons Light" panose="02000506020000020004"/>
              </a:rPr>
              <a:t>regenerate</a:t>
            </a:r>
            <a:r>
              <a:rPr lang="es-ES" sz="1600" dirty="0">
                <a:latin typeface="TT Commons Light" panose="02000506020000020004"/>
              </a:rPr>
              <a:t> </a:t>
            </a:r>
            <a:r>
              <a:rPr lang="es-ES" sz="1600" dirty="0" err="1">
                <a:latin typeface="TT Commons Light" panose="02000506020000020004"/>
              </a:rPr>
              <a:t>continuously</a:t>
            </a:r>
            <a:r>
              <a:rPr lang="es-ES" sz="1600" dirty="0">
                <a:latin typeface="TT Commons Light" panose="02000506020000020004"/>
              </a:rPr>
              <a:t>.</a:t>
            </a:r>
          </a:p>
          <a:p>
            <a:endParaRPr lang="es-ES" sz="1600" dirty="0">
              <a:latin typeface="TT Commons Light" panose="02000506020000020004"/>
            </a:endParaRPr>
          </a:p>
          <a:p>
            <a:r>
              <a:rPr lang="es-ES" sz="1600" dirty="0" err="1">
                <a:latin typeface="TT Commons Light" panose="02000506020000020004"/>
              </a:rPr>
              <a:t>The</a:t>
            </a:r>
            <a:r>
              <a:rPr lang="es-ES" sz="1600" dirty="0">
                <a:latin typeface="TT Commons Light" panose="02000506020000020004"/>
              </a:rPr>
              <a:t> set of </a:t>
            </a:r>
            <a:r>
              <a:rPr lang="es-ES" sz="1600" dirty="0" err="1">
                <a:latin typeface="TT Commons Light" panose="02000506020000020004"/>
              </a:rPr>
              <a:t>computer</a:t>
            </a:r>
            <a:r>
              <a:rPr lang="es-ES" sz="1600" dirty="0">
                <a:latin typeface="TT Commons Light" panose="02000506020000020004"/>
              </a:rPr>
              <a:t> </a:t>
            </a:r>
            <a:r>
              <a:rPr lang="es-ES" sz="1600" dirty="0" err="1">
                <a:latin typeface="TT Commons Light" panose="02000506020000020004"/>
              </a:rPr>
              <a:t>events</a:t>
            </a:r>
            <a:r>
              <a:rPr lang="es-ES" sz="1600" dirty="0">
                <a:latin typeface="TT Commons Light" panose="02000506020000020004"/>
              </a:rPr>
              <a:t> </a:t>
            </a:r>
            <a:r>
              <a:rPr lang="es-ES" sz="1600" dirty="0" err="1">
                <a:latin typeface="TT Commons Light" panose="02000506020000020004"/>
              </a:rPr>
              <a:t>that</a:t>
            </a:r>
            <a:r>
              <a:rPr lang="es-ES" sz="1600" dirty="0">
                <a:latin typeface="TT Commons Light" panose="02000506020000020004"/>
              </a:rPr>
              <a:t> </a:t>
            </a:r>
            <a:r>
              <a:rPr lang="es-ES" sz="1600" dirty="0" err="1">
                <a:latin typeface="TT Commons Light" panose="02000506020000020004"/>
              </a:rPr>
              <a:t>give</a:t>
            </a:r>
            <a:r>
              <a:rPr lang="es-ES" sz="1600" dirty="0">
                <a:latin typeface="TT Commons Light" panose="02000506020000020004"/>
              </a:rPr>
              <a:t> </a:t>
            </a:r>
            <a:r>
              <a:rPr lang="es-ES" sz="1600" dirty="0" err="1">
                <a:latin typeface="TT Commons Light" panose="02000506020000020004"/>
              </a:rPr>
              <a:t>rise</a:t>
            </a:r>
            <a:r>
              <a:rPr lang="es-ES" sz="1600" dirty="0">
                <a:latin typeface="TT Commons Light" panose="02000506020000020004"/>
              </a:rPr>
              <a:t> to </a:t>
            </a:r>
            <a:r>
              <a:rPr lang="es-ES" sz="1600" dirty="0" err="1">
                <a:latin typeface="TT Commons Light" panose="02000506020000020004"/>
              </a:rPr>
              <a:t>this</a:t>
            </a:r>
            <a:r>
              <a:rPr lang="es-ES" sz="1600" dirty="0">
                <a:latin typeface="TT Commons Light" panose="02000506020000020004"/>
              </a:rPr>
              <a:t> </a:t>
            </a:r>
            <a:r>
              <a:rPr lang="es-ES" sz="1600" dirty="0" err="1">
                <a:latin typeface="TT Commons Light" panose="02000506020000020004"/>
              </a:rPr>
              <a:t>phenomenon</a:t>
            </a:r>
            <a:r>
              <a:rPr lang="es-ES" sz="1600" dirty="0">
                <a:latin typeface="TT Commons Light" panose="02000506020000020004"/>
              </a:rPr>
              <a:t> </a:t>
            </a:r>
            <a:r>
              <a:rPr lang="es-ES" sz="1600" dirty="0" err="1">
                <a:latin typeface="TT Commons Light" panose="02000506020000020004"/>
              </a:rPr>
              <a:t>is</a:t>
            </a:r>
            <a:r>
              <a:rPr lang="es-ES" sz="1600" dirty="0">
                <a:latin typeface="TT Commons Light" panose="02000506020000020004"/>
              </a:rPr>
              <a:t> </a:t>
            </a:r>
            <a:r>
              <a:rPr lang="es-ES" sz="1600" dirty="0" err="1">
                <a:latin typeface="TT Commons Light" panose="02000506020000020004"/>
              </a:rPr>
              <a:t>called</a:t>
            </a:r>
            <a:r>
              <a:rPr lang="es-ES" sz="1600" dirty="0">
                <a:latin typeface="TT Commons Light" panose="02000506020000020004"/>
              </a:rPr>
              <a:t> "</a:t>
            </a:r>
            <a:r>
              <a:rPr lang="es-ES" sz="1600" dirty="0" err="1">
                <a:latin typeface="TT Commons Light" panose="02000506020000020004"/>
              </a:rPr>
              <a:t>Cell</a:t>
            </a:r>
            <a:r>
              <a:rPr lang="es-ES" sz="1600" dirty="0">
                <a:latin typeface="TT Commons Light" panose="02000506020000020004"/>
              </a:rPr>
              <a:t> </a:t>
            </a:r>
            <a:r>
              <a:rPr lang="es-ES" sz="1600" dirty="0" err="1">
                <a:latin typeface="TT Commons Light" panose="02000506020000020004"/>
              </a:rPr>
              <a:t>Cycle</a:t>
            </a:r>
            <a:r>
              <a:rPr lang="es-ES" sz="1600" dirty="0">
                <a:latin typeface="TT Commons Light" panose="02000506020000020004"/>
              </a:rPr>
              <a:t>" and </a:t>
            </a:r>
            <a:r>
              <a:rPr lang="es-ES" sz="1600" dirty="0" err="1">
                <a:latin typeface="TT Commons Light" panose="02000506020000020004"/>
              </a:rPr>
              <a:t>consists</a:t>
            </a:r>
            <a:r>
              <a:rPr lang="es-ES" sz="1600" dirty="0">
                <a:latin typeface="TT Commons Light" panose="02000506020000020004"/>
              </a:rPr>
              <a:t> </a:t>
            </a:r>
            <a:r>
              <a:rPr lang="es-ES" sz="1600" dirty="0" err="1">
                <a:latin typeface="TT Commons Light" panose="02000506020000020004"/>
              </a:rPr>
              <a:t>basically</a:t>
            </a:r>
            <a:r>
              <a:rPr lang="es-ES" sz="1600" dirty="0">
                <a:latin typeface="TT Commons Light" panose="02000506020000020004"/>
              </a:rPr>
              <a:t> in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growth</a:t>
            </a:r>
            <a:r>
              <a:rPr lang="es-ES" sz="1600" dirty="0">
                <a:latin typeface="TT Commons Light" panose="02000506020000020004"/>
              </a:rPr>
              <a:t> of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cell</a:t>
            </a:r>
            <a:r>
              <a:rPr lang="es-ES" sz="1600" dirty="0">
                <a:latin typeface="TT Commons Light" panose="02000506020000020004"/>
              </a:rPr>
              <a:t> and </a:t>
            </a:r>
            <a:r>
              <a:rPr lang="es-ES" sz="1600" dirty="0" err="1">
                <a:latin typeface="TT Commons Light" panose="02000506020000020004"/>
              </a:rPr>
              <a:t>its</a:t>
            </a:r>
            <a:r>
              <a:rPr lang="es-ES" sz="1600" dirty="0">
                <a:latin typeface="TT Commons Light" panose="02000506020000020004"/>
              </a:rPr>
              <a:t> </a:t>
            </a:r>
            <a:r>
              <a:rPr lang="es-ES" sz="1600" dirty="0" err="1">
                <a:latin typeface="TT Commons Light" panose="02000506020000020004"/>
              </a:rPr>
              <a:t>division</a:t>
            </a:r>
            <a:r>
              <a:rPr lang="es-ES" sz="1600" dirty="0">
                <a:latin typeface="TT Commons Light" panose="02000506020000020004"/>
              </a:rPr>
              <a:t> </a:t>
            </a:r>
            <a:r>
              <a:rPr lang="es-ES" sz="1600" dirty="0" err="1">
                <a:latin typeface="TT Commons Light" panose="02000506020000020004"/>
              </a:rPr>
              <a:t>into</a:t>
            </a:r>
            <a:r>
              <a:rPr lang="es-ES" sz="1600" dirty="0">
                <a:latin typeface="TT Commons Light" panose="02000506020000020004"/>
              </a:rPr>
              <a:t> </a:t>
            </a:r>
            <a:r>
              <a:rPr lang="es-ES" sz="1600" dirty="0" err="1">
                <a:latin typeface="TT Commons Light" panose="02000506020000020004"/>
              </a:rPr>
              <a:t>two</a:t>
            </a:r>
            <a:r>
              <a:rPr lang="es-ES" sz="1600" dirty="0">
                <a:latin typeface="TT Commons Light" panose="02000506020000020004"/>
              </a:rPr>
              <a:t> </a:t>
            </a:r>
            <a:r>
              <a:rPr lang="es-ES" sz="1600" dirty="0" err="1">
                <a:latin typeface="TT Commons Light" panose="02000506020000020004"/>
              </a:rPr>
              <a:t>daughter</a:t>
            </a:r>
            <a:r>
              <a:rPr lang="es-ES" sz="1600" dirty="0">
                <a:latin typeface="TT Commons Light" panose="02000506020000020004"/>
              </a:rPr>
              <a:t> </a:t>
            </a:r>
            <a:r>
              <a:rPr lang="es-ES" sz="1600" dirty="0" err="1">
                <a:latin typeface="TT Commons Light" panose="02000506020000020004"/>
              </a:rPr>
              <a:t>cells</a:t>
            </a:r>
            <a:endParaRPr lang="es-ES" sz="1600" dirty="0">
              <a:latin typeface="TT Commons Light" panose="02000506020000020004"/>
            </a:endParaRPr>
          </a:p>
          <a:p>
            <a:endParaRPr lang="es-ES" sz="1600" dirty="0">
              <a:latin typeface="TT Commons Light" panose="02000506020000020004"/>
            </a:endParaRPr>
          </a:p>
          <a:p>
            <a:r>
              <a:rPr lang="es-ES" sz="1600" dirty="0" err="1">
                <a:latin typeface="TT Commons Light" panose="02000506020000020004"/>
              </a:rPr>
              <a:t>The</a:t>
            </a:r>
            <a:r>
              <a:rPr lang="es-ES" sz="1600" dirty="0">
                <a:latin typeface="TT Commons Light" panose="02000506020000020004"/>
              </a:rPr>
              <a:t> role of DNA in </a:t>
            </a:r>
            <a:r>
              <a:rPr lang="es-ES" sz="1600" dirty="0" err="1">
                <a:latin typeface="TT Commons Light" panose="02000506020000020004"/>
              </a:rPr>
              <a:t>this</a:t>
            </a:r>
            <a:r>
              <a:rPr lang="es-ES" sz="1600" dirty="0">
                <a:latin typeface="TT Commons Light" panose="02000506020000020004"/>
              </a:rPr>
              <a:t> </a:t>
            </a:r>
            <a:r>
              <a:rPr lang="es-ES" sz="1600" dirty="0" err="1">
                <a:latin typeface="TT Commons Light" panose="02000506020000020004"/>
              </a:rPr>
              <a:t>process</a:t>
            </a:r>
            <a:r>
              <a:rPr lang="es-ES" sz="1600" dirty="0">
                <a:latin typeface="TT Commons Light" panose="02000506020000020004"/>
              </a:rPr>
              <a:t> </a:t>
            </a:r>
            <a:r>
              <a:rPr lang="es-ES" sz="1600" dirty="0" err="1">
                <a:latin typeface="TT Commons Light" panose="02000506020000020004"/>
              </a:rPr>
              <a:t>is</a:t>
            </a:r>
            <a:r>
              <a:rPr lang="es-ES" sz="1600" dirty="0">
                <a:latin typeface="TT Commons Light" panose="02000506020000020004"/>
              </a:rPr>
              <a:t> vital, as </a:t>
            </a:r>
            <a:r>
              <a:rPr lang="es-ES" sz="1600" dirty="0" err="1">
                <a:latin typeface="TT Commons Light" panose="02000506020000020004"/>
              </a:rPr>
              <a:t>it</a:t>
            </a:r>
            <a:r>
              <a:rPr lang="es-ES" sz="1600" dirty="0">
                <a:latin typeface="TT Commons Light" panose="02000506020000020004"/>
              </a:rPr>
              <a:t> </a:t>
            </a:r>
            <a:r>
              <a:rPr lang="es-ES" sz="1600" dirty="0" err="1">
                <a:latin typeface="TT Commons Light" panose="02000506020000020004"/>
              </a:rPr>
              <a:t>is</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one</a:t>
            </a:r>
            <a:r>
              <a:rPr lang="es-ES" sz="1600" dirty="0">
                <a:latin typeface="TT Commons Light" panose="02000506020000020004"/>
              </a:rPr>
              <a:t> </a:t>
            </a:r>
            <a:r>
              <a:rPr lang="es-ES" sz="1600" dirty="0" err="1">
                <a:latin typeface="TT Commons Light" panose="02000506020000020004"/>
              </a:rPr>
              <a:t>who</a:t>
            </a:r>
            <a:r>
              <a:rPr lang="es-ES" sz="1600" dirty="0">
                <a:latin typeface="TT Commons Light" panose="02000506020000020004"/>
              </a:rPr>
              <a:t> </a:t>
            </a:r>
            <a:r>
              <a:rPr lang="es-ES" sz="1600" dirty="0" err="1">
                <a:latin typeface="TT Commons Light" panose="02000506020000020004"/>
              </a:rPr>
              <a:t>provides</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genetic</a:t>
            </a:r>
            <a:r>
              <a:rPr lang="es-ES" sz="1600" dirty="0">
                <a:latin typeface="TT Commons Light" panose="02000506020000020004"/>
              </a:rPr>
              <a:t> </a:t>
            </a:r>
            <a:r>
              <a:rPr lang="es-ES" sz="1600" dirty="0" err="1">
                <a:latin typeface="TT Commons Light" panose="02000506020000020004"/>
              </a:rPr>
              <a:t>information</a:t>
            </a:r>
            <a:r>
              <a:rPr lang="es-ES" sz="1600" dirty="0">
                <a:latin typeface="TT Commons Light" panose="02000506020000020004"/>
              </a:rPr>
              <a:t> </a:t>
            </a:r>
            <a:r>
              <a:rPr lang="es-ES" sz="1600" dirty="0" err="1">
                <a:latin typeface="TT Commons Light" panose="02000506020000020004"/>
              </a:rPr>
              <a:t>needed</a:t>
            </a:r>
            <a:r>
              <a:rPr lang="es-ES" sz="1600" dirty="0">
                <a:latin typeface="TT Commons Light" panose="02000506020000020004"/>
              </a:rPr>
              <a:t> to produce </a:t>
            </a:r>
            <a:r>
              <a:rPr lang="es-ES" sz="1600" dirty="0" err="1">
                <a:latin typeface="TT Commons Light" panose="02000506020000020004"/>
              </a:rPr>
              <a:t>it</a:t>
            </a:r>
            <a:r>
              <a:rPr lang="es-ES" sz="1600" dirty="0">
                <a:latin typeface="TT Commons Light" panose="02000506020000020004"/>
              </a:rPr>
              <a:t>. So </a:t>
            </a:r>
            <a:r>
              <a:rPr lang="es-ES" sz="1600" dirty="0" err="1">
                <a:latin typeface="TT Commons Light" panose="02000506020000020004"/>
              </a:rPr>
              <a:t>before</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cells</a:t>
            </a:r>
            <a:r>
              <a:rPr lang="es-ES" sz="1600" dirty="0">
                <a:latin typeface="TT Commons Light" panose="02000506020000020004"/>
              </a:rPr>
              <a:t> divide, </a:t>
            </a:r>
            <a:r>
              <a:rPr lang="es-ES" sz="1600" dirty="0" err="1">
                <a:latin typeface="TT Commons Light" panose="02000506020000020004"/>
              </a:rPr>
              <a:t>the</a:t>
            </a:r>
            <a:r>
              <a:rPr lang="es-ES" sz="1600" dirty="0">
                <a:latin typeface="TT Commons Light" panose="02000506020000020004"/>
              </a:rPr>
              <a:t> DNA </a:t>
            </a:r>
            <a:r>
              <a:rPr lang="es-ES" sz="1600" dirty="0" err="1">
                <a:latin typeface="TT Commons Light" panose="02000506020000020004"/>
              </a:rPr>
              <a:t>must</a:t>
            </a:r>
            <a:r>
              <a:rPr lang="es-ES" sz="1600" dirty="0">
                <a:latin typeface="TT Commons Light" panose="02000506020000020004"/>
              </a:rPr>
              <a:t> divide, </a:t>
            </a:r>
            <a:r>
              <a:rPr lang="es-ES" sz="1600" dirty="0" err="1">
                <a:latin typeface="TT Commons Light" panose="02000506020000020004"/>
              </a:rPr>
              <a:t>giving</a:t>
            </a:r>
            <a:r>
              <a:rPr lang="es-ES" sz="1600" dirty="0">
                <a:latin typeface="TT Commons Light" panose="02000506020000020004"/>
              </a:rPr>
              <a:t> </a:t>
            </a:r>
            <a:r>
              <a:rPr lang="es-ES" sz="1600" dirty="0" err="1">
                <a:latin typeface="TT Commons Light" panose="02000506020000020004"/>
              </a:rPr>
              <a:t>rise</a:t>
            </a:r>
            <a:r>
              <a:rPr lang="es-ES" sz="1600" dirty="0">
                <a:latin typeface="TT Commons Light" panose="02000506020000020004"/>
              </a:rPr>
              <a:t> to </a:t>
            </a:r>
            <a:r>
              <a:rPr lang="es-ES" sz="1600" dirty="0" err="1">
                <a:latin typeface="TT Commons Light" panose="02000506020000020004"/>
              </a:rPr>
              <a:t>two</a:t>
            </a:r>
            <a:r>
              <a:rPr lang="es-ES" sz="1600" dirty="0">
                <a:latin typeface="TT Commons Light" panose="02000506020000020004"/>
              </a:rPr>
              <a:t> </a:t>
            </a:r>
            <a:r>
              <a:rPr lang="es-ES" sz="1600" dirty="0" err="1">
                <a:latin typeface="TT Commons Light" panose="02000506020000020004"/>
              </a:rPr>
              <a:t>identical</a:t>
            </a:r>
            <a:r>
              <a:rPr lang="es-ES" sz="1600" dirty="0">
                <a:latin typeface="TT Commons Light" panose="02000506020000020004"/>
              </a:rPr>
              <a:t> </a:t>
            </a:r>
            <a:r>
              <a:rPr lang="es-ES" sz="1600" dirty="0" err="1">
                <a:latin typeface="TT Commons Light" panose="02000506020000020004"/>
              </a:rPr>
              <a:t>molecules</a:t>
            </a:r>
            <a:r>
              <a:rPr lang="es-ES" sz="1600" dirty="0">
                <a:latin typeface="TT Commons Light" panose="02000506020000020004"/>
              </a:rPr>
              <a:t>. </a:t>
            </a:r>
          </a:p>
          <a:p>
            <a:pPr algn="l" rtl="0"/>
            <a:endParaRPr lang="es-ES" dirty="0" smtClean="0">
              <a:latin typeface="TT Commons Light" panose="02000506020000020004"/>
            </a:endParaRPr>
          </a:p>
          <a:p>
            <a:pPr algn="l" rtl="0"/>
            <a:r>
              <a:rPr lang="es-ES" dirty="0" err="1" smtClean="0">
                <a:latin typeface="TT Commons Light" panose="02000506020000020004"/>
              </a:rPr>
              <a:t>During</a:t>
            </a:r>
            <a:r>
              <a:rPr lang="es-ES" dirty="0" smtClean="0">
                <a:latin typeface="TT Commons Light" panose="02000506020000020004"/>
              </a:rPr>
              <a:t> </a:t>
            </a:r>
            <a:r>
              <a:rPr lang="es-ES" dirty="0" err="1" smtClean="0">
                <a:latin typeface="TT Commons Light" panose="02000506020000020004"/>
              </a:rPr>
              <a:t>their</a:t>
            </a:r>
            <a:r>
              <a:rPr lang="es-ES" dirty="0" smtClean="0">
                <a:latin typeface="TT Commons Light" panose="02000506020000020004"/>
              </a:rPr>
              <a:t> </a:t>
            </a:r>
            <a:r>
              <a:rPr lang="es-ES" dirty="0" err="1" smtClean="0">
                <a:latin typeface="TT Commons Light" panose="02000506020000020004"/>
              </a:rPr>
              <a:t>lifetime</a:t>
            </a:r>
            <a:r>
              <a:rPr lang="es-ES" dirty="0" smtClean="0">
                <a:latin typeface="TT Commons Light" panose="02000506020000020004"/>
              </a:rPr>
              <a:t> </a:t>
            </a:r>
            <a:r>
              <a:rPr lang="es-ES" dirty="0" err="1" smtClean="0">
                <a:latin typeface="TT Commons Light" panose="02000506020000020004"/>
              </a:rPr>
              <a:t>the</a:t>
            </a:r>
            <a:r>
              <a:rPr lang="es-ES" dirty="0" smtClean="0">
                <a:latin typeface="TT Commons Light" panose="02000506020000020004"/>
              </a:rPr>
              <a:t> </a:t>
            </a:r>
            <a:r>
              <a:rPr lang="es-ES" b="1" dirty="0" err="1" smtClean="0">
                <a:latin typeface="TT Commons Light" panose="02000506020000020004"/>
              </a:rPr>
              <a:t>fibroblasts</a:t>
            </a:r>
            <a:r>
              <a:rPr lang="es-ES" b="1" dirty="0" smtClean="0">
                <a:latin typeface="TT Commons Light" panose="02000506020000020004"/>
              </a:rPr>
              <a:t> </a:t>
            </a:r>
            <a:r>
              <a:rPr lang="es-ES" dirty="0" smtClean="0">
                <a:latin typeface="TT Commons Light" panose="02000506020000020004"/>
              </a:rPr>
              <a:t>reproduce </a:t>
            </a:r>
            <a:r>
              <a:rPr lang="es-ES" dirty="0" err="1" smtClean="0">
                <a:latin typeface="TT Commons Light" panose="02000506020000020004"/>
              </a:rPr>
              <a:t>by</a:t>
            </a:r>
            <a:r>
              <a:rPr lang="es-ES" dirty="0" smtClean="0">
                <a:latin typeface="TT Commons Light" panose="02000506020000020004"/>
              </a:rPr>
              <a:t> mitosis up to a </a:t>
            </a:r>
            <a:r>
              <a:rPr lang="es-ES" dirty="0" err="1" smtClean="0">
                <a:latin typeface="TT Commons Light" panose="02000506020000020004"/>
              </a:rPr>
              <a:t>certain</a:t>
            </a:r>
            <a:r>
              <a:rPr lang="es-ES" dirty="0" smtClean="0">
                <a:latin typeface="TT Commons Light" panose="02000506020000020004"/>
              </a:rPr>
              <a:t> </a:t>
            </a:r>
            <a:r>
              <a:rPr lang="es-ES" dirty="0" err="1" smtClean="0">
                <a:latin typeface="TT Commons Light" panose="02000506020000020004"/>
              </a:rPr>
              <a:t>number</a:t>
            </a:r>
            <a:r>
              <a:rPr lang="es-ES" dirty="0" smtClean="0">
                <a:latin typeface="TT Commons Light" panose="02000506020000020004"/>
              </a:rPr>
              <a:t> of </a:t>
            </a:r>
            <a:r>
              <a:rPr lang="es-ES" b="1" dirty="0" err="1" smtClean="0">
                <a:latin typeface="TT Commons Light" panose="02000506020000020004"/>
              </a:rPr>
              <a:t>cell</a:t>
            </a:r>
            <a:r>
              <a:rPr lang="es-ES" b="1" dirty="0" smtClean="0">
                <a:latin typeface="TT Commons Light" panose="02000506020000020004"/>
              </a:rPr>
              <a:t> </a:t>
            </a:r>
            <a:r>
              <a:rPr lang="es-ES" b="1" dirty="0" err="1" smtClean="0">
                <a:latin typeface="TT Commons Light" panose="02000506020000020004"/>
              </a:rPr>
              <a:t>divisions</a:t>
            </a:r>
            <a:r>
              <a:rPr lang="es-ES" dirty="0" smtClean="0">
                <a:latin typeface="TT Commons Light" panose="02000506020000020004"/>
              </a:rPr>
              <a:t>, </a:t>
            </a:r>
            <a:r>
              <a:rPr lang="es-ES" dirty="0" err="1" smtClean="0">
                <a:latin typeface="TT Commons Light" panose="02000506020000020004"/>
              </a:rPr>
              <a:t>approximately</a:t>
            </a:r>
            <a:r>
              <a:rPr lang="es-ES" dirty="0" smtClean="0">
                <a:latin typeface="TT Commons Light" panose="02000506020000020004"/>
              </a:rPr>
              <a:t> 50. At </a:t>
            </a:r>
            <a:r>
              <a:rPr lang="es-ES" dirty="0" err="1" smtClean="0">
                <a:latin typeface="TT Commons Light" panose="02000506020000020004"/>
              </a:rPr>
              <a:t>the</a:t>
            </a:r>
            <a:r>
              <a:rPr lang="es-ES" dirty="0" smtClean="0">
                <a:latin typeface="TT Commons Light" panose="02000506020000020004"/>
              </a:rPr>
              <a:t> </a:t>
            </a:r>
            <a:r>
              <a:rPr lang="es-ES" dirty="0" err="1" smtClean="0">
                <a:latin typeface="TT Commons Light" panose="02000506020000020004"/>
              </a:rPr>
              <a:t>same</a:t>
            </a:r>
            <a:r>
              <a:rPr lang="es-ES" dirty="0" smtClean="0">
                <a:latin typeface="TT Commons Light" panose="02000506020000020004"/>
              </a:rPr>
              <a:t> time </a:t>
            </a:r>
            <a:r>
              <a:rPr lang="es-ES" dirty="0" err="1" smtClean="0">
                <a:latin typeface="TT Commons Light" panose="02000506020000020004"/>
              </a:rPr>
              <a:t>between</a:t>
            </a:r>
            <a:r>
              <a:rPr lang="es-ES" dirty="0" smtClean="0">
                <a:latin typeface="TT Commons Light" panose="02000506020000020004"/>
              </a:rPr>
              <a:t> </a:t>
            </a:r>
            <a:r>
              <a:rPr lang="es-ES" dirty="0" err="1" smtClean="0">
                <a:latin typeface="TT Commons Light" panose="02000506020000020004"/>
              </a:rPr>
              <a:t>division</a:t>
            </a:r>
            <a:r>
              <a:rPr lang="es-ES" dirty="0" smtClean="0">
                <a:latin typeface="TT Commons Light" panose="02000506020000020004"/>
              </a:rPr>
              <a:t> and </a:t>
            </a:r>
            <a:r>
              <a:rPr lang="es-ES" dirty="0" err="1" smtClean="0">
                <a:latin typeface="TT Commons Light" panose="02000506020000020004"/>
              </a:rPr>
              <a:t>division</a:t>
            </a:r>
            <a:r>
              <a:rPr lang="es-ES" dirty="0" smtClean="0">
                <a:latin typeface="TT Commons Light" panose="02000506020000020004"/>
              </a:rPr>
              <a:t> </a:t>
            </a:r>
            <a:r>
              <a:rPr lang="es-ES" dirty="0" err="1" smtClean="0">
                <a:latin typeface="TT Commons Light" panose="02000506020000020004"/>
              </a:rPr>
              <a:t>there</a:t>
            </a:r>
            <a:r>
              <a:rPr lang="es-ES" dirty="0" smtClean="0">
                <a:latin typeface="TT Commons Light" panose="02000506020000020004"/>
              </a:rPr>
              <a:t> </a:t>
            </a:r>
            <a:r>
              <a:rPr lang="es-ES" dirty="0" err="1" smtClean="0">
                <a:latin typeface="TT Commons Light" panose="02000506020000020004"/>
              </a:rPr>
              <a:t>is</a:t>
            </a:r>
            <a:r>
              <a:rPr lang="es-ES" dirty="0" smtClean="0">
                <a:latin typeface="TT Commons Light" panose="02000506020000020004"/>
              </a:rPr>
              <a:t> a </a:t>
            </a:r>
            <a:r>
              <a:rPr lang="es-ES" b="1" dirty="0" err="1" smtClean="0">
                <a:latin typeface="TT Commons Light" panose="02000506020000020004"/>
              </a:rPr>
              <a:t>deterioration</a:t>
            </a:r>
            <a:r>
              <a:rPr lang="es-ES" b="1" dirty="0" smtClean="0">
                <a:latin typeface="TT Commons Light" panose="02000506020000020004"/>
              </a:rPr>
              <a:t> </a:t>
            </a:r>
            <a:r>
              <a:rPr lang="es-ES" dirty="0" smtClean="0">
                <a:latin typeface="TT Commons Light" panose="02000506020000020004"/>
              </a:rPr>
              <a:t>of </a:t>
            </a:r>
            <a:r>
              <a:rPr lang="es-ES" dirty="0" err="1" smtClean="0">
                <a:latin typeface="TT Commons Light" panose="02000506020000020004"/>
              </a:rPr>
              <a:t>the</a:t>
            </a:r>
            <a:r>
              <a:rPr lang="es-ES" dirty="0" smtClean="0">
                <a:latin typeface="TT Commons Light" panose="02000506020000020004"/>
              </a:rPr>
              <a:t> </a:t>
            </a:r>
            <a:r>
              <a:rPr lang="es-ES" dirty="0" err="1" smtClean="0">
                <a:latin typeface="TT Commons Light" panose="02000506020000020004"/>
              </a:rPr>
              <a:t>functionality</a:t>
            </a:r>
            <a:r>
              <a:rPr lang="es-ES" dirty="0" smtClean="0">
                <a:latin typeface="TT Commons Light" panose="02000506020000020004"/>
              </a:rPr>
              <a:t> of </a:t>
            </a:r>
            <a:r>
              <a:rPr lang="es-ES" dirty="0" err="1" smtClean="0">
                <a:latin typeface="TT Commons Light" panose="02000506020000020004"/>
              </a:rPr>
              <a:t>the</a:t>
            </a:r>
            <a:r>
              <a:rPr lang="es-ES" dirty="0" smtClean="0">
                <a:latin typeface="TT Commons Light" panose="02000506020000020004"/>
              </a:rPr>
              <a:t> </a:t>
            </a:r>
            <a:r>
              <a:rPr lang="es-ES" dirty="0" err="1" smtClean="0">
                <a:latin typeface="TT Commons Light" panose="02000506020000020004"/>
              </a:rPr>
              <a:t>fibroblast</a:t>
            </a:r>
            <a:r>
              <a:rPr lang="es-ES" dirty="0" smtClean="0">
                <a:latin typeface="TT Commons Light" panose="02000506020000020004"/>
              </a:rPr>
              <a:t>, </a:t>
            </a:r>
            <a:r>
              <a:rPr lang="es-ES" dirty="0" err="1" smtClean="0">
                <a:latin typeface="TT Commons Light" panose="02000506020000020004"/>
              </a:rPr>
              <a:t>then</a:t>
            </a:r>
            <a:r>
              <a:rPr lang="es-ES" dirty="0" smtClean="0">
                <a:latin typeface="TT Commons Light" panose="02000506020000020004"/>
              </a:rPr>
              <a:t> </a:t>
            </a:r>
            <a:r>
              <a:rPr lang="es-ES" dirty="0" err="1" smtClean="0">
                <a:latin typeface="TT Commons Light" panose="02000506020000020004"/>
              </a:rPr>
              <a:t>they</a:t>
            </a:r>
            <a:r>
              <a:rPr lang="es-ES" dirty="0" smtClean="0">
                <a:latin typeface="TT Commons Light" panose="02000506020000020004"/>
              </a:rPr>
              <a:t> </a:t>
            </a:r>
            <a:r>
              <a:rPr lang="es-ES" dirty="0" err="1" smtClean="0">
                <a:latin typeface="TT Commons Light" panose="02000506020000020004"/>
              </a:rPr>
              <a:t>enter</a:t>
            </a:r>
            <a:r>
              <a:rPr lang="es-ES" dirty="0" smtClean="0">
                <a:latin typeface="TT Commons Light" panose="02000506020000020004"/>
              </a:rPr>
              <a:t> </a:t>
            </a:r>
            <a:r>
              <a:rPr lang="es-ES" dirty="0" err="1" smtClean="0">
                <a:latin typeface="TT Commons Light" panose="02000506020000020004"/>
              </a:rPr>
              <a:t>into</a:t>
            </a:r>
            <a:r>
              <a:rPr lang="es-ES" dirty="0" smtClean="0">
                <a:latin typeface="TT Commons Light" panose="02000506020000020004"/>
              </a:rPr>
              <a:t> </a:t>
            </a:r>
            <a:r>
              <a:rPr lang="es-ES" b="1" dirty="0" err="1" smtClean="0">
                <a:latin typeface="TT Commons Light" panose="02000506020000020004"/>
              </a:rPr>
              <a:t>senescence</a:t>
            </a:r>
            <a:r>
              <a:rPr lang="es-ES" b="1" dirty="0" smtClean="0">
                <a:latin typeface="TT Commons Light" panose="02000506020000020004"/>
              </a:rPr>
              <a:t> </a:t>
            </a:r>
            <a:r>
              <a:rPr lang="es-ES" dirty="0" err="1" smtClean="0">
                <a:latin typeface="TT Commons Light" panose="02000506020000020004"/>
              </a:rPr>
              <a:t>cell</a:t>
            </a:r>
            <a:r>
              <a:rPr lang="es-ES" dirty="0" smtClean="0">
                <a:latin typeface="TT Commons Light" panose="02000506020000020004"/>
              </a:rPr>
              <a:t> and die.</a:t>
            </a:r>
            <a:endParaRPr lang="es-ES" sz="1333" dirty="0">
              <a:latin typeface="TT Commons Light" panose="02000506020000020004"/>
            </a:endParaRPr>
          </a:p>
        </p:txBody>
      </p:sp>
      <p:sp>
        <p:nvSpPr>
          <p:cNvPr id="17" name="Título 8"/>
          <p:cNvSpPr>
            <a:spLocks noGrp="1"/>
          </p:cNvSpPr>
          <p:nvPr>
            <p:ph type="title"/>
          </p:nvPr>
        </p:nvSpPr>
        <p:spPr>
          <a:xfrm>
            <a:off x="698500" y="398871"/>
            <a:ext cx="2994731" cy="424732"/>
          </a:xfrm>
        </p:spPr>
        <p:txBody>
          <a:bodyPr/>
          <a:lstStyle/>
          <a:p>
            <a:pPr algn="l" rtl="0"/>
            <a:r>
              <a:rPr lang="es-ES" sz="2400" spc="300" dirty="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
        <p:nvSpPr>
          <p:cNvPr id="7" name="CuadroTexto 6">
            <a:extLst>
              <a:ext uri="{FF2B5EF4-FFF2-40B4-BE49-F238E27FC236}">
                <a16:creationId xmlns:a16="http://schemas.microsoft.com/office/drawing/2014/main" id="{98D31308-B298-4728-BF31-47F0A26A9A92}"/>
              </a:ext>
            </a:extLst>
          </p:cNvPr>
          <p:cNvSpPr txBox="1"/>
          <p:nvPr/>
        </p:nvSpPr>
        <p:spPr>
          <a:xfrm>
            <a:off x="5716272" y="3088669"/>
            <a:ext cx="4094766" cy="233269"/>
          </a:xfrm>
          <a:prstGeom prst="rect">
            <a:avLst/>
          </a:prstGeom>
          <a:noFill/>
        </p:spPr>
        <p:txBody>
          <a:bodyPr wrap="square">
            <a:spAutoFit/>
          </a:bodyPr>
          <a:lstStyle/>
          <a:p>
            <a:pPr algn="ctr" rtl="0"/>
            <a:r>
              <a:rPr lang="es-ES" sz="916" dirty="0">
                <a:latin typeface="TT Commons Light" panose="02000506020000020004"/>
              </a:rPr>
              <a:t>NUMBER OF REPLICATIONS OF A FIBROBLAST</a:t>
            </a:r>
          </a:p>
        </p:txBody>
      </p:sp>
      <p:pic>
        <p:nvPicPr>
          <p:cNvPr id="8" name="Picture 2">
            <a:extLst>
              <a:ext uri="{FF2B5EF4-FFF2-40B4-BE49-F238E27FC236}">
                <a16:creationId xmlns:a16="http://schemas.microsoft.com/office/drawing/2014/main" id="{43B79E5D-57C0-426C-AD12-1190D2C4F784}"/>
              </a:ext>
            </a:extLst>
          </p:cNvPr>
          <p:cNvPicPr>
            <a:picLocks noChangeAspect="1" noChangeArrowheads="1"/>
          </p:cNvPicPr>
          <p:nvPr/>
        </p:nvPicPr>
        <p:blipFill>
          <a:blip r:embed="rId4"/>
          <a:srcRect/>
          <a:stretch>
            <a:fillRect/>
          </a:stretch>
        </p:blipFill>
        <p:spPr bwMode="auto">
          <a:xfrm>
            <a:off x="6154015" y="3306617"/>
            <a:ext cx="3219279" cy="1791486"/>
          </a:xfrm>
          <a:prstGeom prst="rect">
            <a:avLst/>
          </a:prstGeom>
          <a:noFill/>
          <a:ln w="9525">
            <a:noFill/>
            <a:miter lim="800000"/>
            <a:headEnd/>
            <a:tailEnd/>
          </a:ln>
        </p:spPr>
      </p:pic>
    </p:spTree>
    <p:extLst>
      <p:ext uri="{BB962C8B-B14F-4D97-AF65-F5344CB8AC3E}">
        <p14:creationId xmlns:p14="http://schemas.microsoft.com/office/powerpoint/2010/main" val="380431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  Descripción generada automáticamente">
            <a:extLst>
              <a:ext uri="{FF2B5EF4-FFF2-40B4-BE49-F238E27FC236}">
                <a16:creationId xmlns:a16="http://schemas.microsoft.com/office/drawing/2014/main" id="{49697AA8-B4B7-4B39-9D0C-06711295A2FF}"/>
              </a:ext>
            </a:extLst>
          </p:cNvPr>
          <p:cNvPicPr>
            <a:picLocks noChangeAspect="1"/>
          </p:cNvPicPr>
          <p:nvPr/>
        </p:nvPicPr>
        <p:blipFill rotWithShape="1">
          <a:blip r:embed="rId3">
            <a:extLst>
              <a:ext uri="{28A0092B-C50C-407E-A947-70E740481C1C}">
                <a14:useLocalDpi xmlns:a14="http://schemas.microsoft.com/office/drawing/2010/main" val="0"/>
              </a:ext>
            </a:extLst>
          </a:blip>
          <a:srcRect l="8002" t="29388" r="6323" b="7146"/>
          <a:stretch/>
        </p:blipFill>
        <p:spPr>
          <a:xfrm>
            <a:off x="4624829" y="1600043"/>
            <a:ext cx="4523088" cy="3354405"/>
          </a:xfrm>
          <a:prstGeom prst="rect">
            <a:avLst/>
          </a:prstGeom>
        </p:spPr>
      </p:pic>
      <p:pic>
        <p:nvPicPr>
          <p:cNvPr id="19" name="Picture 9" descr="Elizabeth comparte el galardón con sus dos colaboradores. ">
            <a:extLst>
              <a:ext uri="{FF2B5EF4-FFF2-40B4-BE49-F238E27FC236}">
                <a16:creationId xmlns:a16="http://schemas.microsoft.com/office/drawing/2014/main" id="{9ECD91A8-AC90-4368-A757-310538E8854F}"/>
              </a:ext>
            </a:extLst>
          </p:cNvPr>
          <p:cNvPicPr>
            <a:picLocks noChangeAspect="1" noChangeArrowheads="1"/>
          </p:cNvPicPr>
          <p:nvPr/>
        </p:nvPicPr>
        <p:blipFill>
          <a:blip r:embed="rId4"/>
          <a:srcRect/>
          <a:stretch>
            <a:fillRect/>
          </a:stretch>
        </p:blipFill>
        <p:spPr bwMode="auto">
          <a:xfrm>
            <a:off x="6886373" y="1201354"/>
            <a:ext cx="1760293" cy="1055774"/>
          </a:xfrm>
          <a:prstGeom prst="rect">
            <a:avLst/>
          </a:prstGeom>
          <a:noFill/>
          <a:ln w="9525">
            <a:noFill/>
            <a:miter lim="800000"/>
            <a:headEnd/>
            <a:tailEnd/>
          </a:ln>
        </p:spPr>
      </p:pic>
      <p:sp>
        <p:nvSpPr>
          <p:cNvPr id="17" name="CuadroTexto 16">
            <a:extLst>
              <a:ext uri="{FF2B5EF4-FFF2-40B4-BE49-F238E27FC236}">
                <a16:creationId xmlns:a16="http://schemas.microsoft.com/office/drawing/2014/main" id="{9D3D80F4-EE79-41FB-BD0A-1E093AC4F588}"/>
              </a:ext>
            </a:extLst>
          </p:cNvPr>
          <p:cNvSpPr txBox="1"/>
          <p:nvPr/>
        </p:nvSpPr>
        <p:spPr>
          <a:xfrm>
            <a:off x="588824" y="1418772"/>
            <a:ext cx="3960538" cy="4016484"/>
          </a:xfrm>
          <a:prstGeom prst="rect">
            <a:avLst/>
          </a:prstGeom>
          <a:noFill/>
        </p:spPr>
        <p:txBody>
          <a:bodyPr wrap="square">
            <a:spAutoFit/>
          </a:bodyPr>
          <a:lstStyle/>
          <a:p>
            <a:pPr algn="l" rtl="0"/>
            <a:r>
              <a:rPr lang="es-ES" b="1" dirty="0">
                <a:latin typeface="TT Commons Light" panose="02000506030000020003" pitchFamily="50" charset="0"/>
              </a:rPr>
              <a:t>CHROMOSOMES AND TELOMERES</a:t>
            </a:r>
          </a:p>
          <a:p>
            <a:endParaRPr lang="es-ES" sz="1600" dirty="0" smtClean="0">
              <a:latin typeface="TT Commons Light" panose="02000506020000020004"/>
            </a:endParaRPr>
          </a:p>
          <a:p>
            <a:r>
              <a:rPr lang="es-ES" sz="1600" dirty="0" smtClean="0">
                <a:latin typeface="TT Commons Light" panose="02000506020000020004"/>
              </a:rPr>
              <a:t>DNA </a:t>
            </a:r>
            <a:r>
              <a:rPr lang="es-ES" sz="1600" dirty="0" err="1">
                <a:latin typeface="TT Commons Light" panose="02000506020000020004"/>
              </a:rPr>
              <a:t>is</a:t>
            </a:r>
            <a:r>
              <a:rPr lang="es-ES" sz="1600" dirty="0">
                <a:latin typeface="TT Commons Light" panose="02000506020000020004"/>
              </a:rPr>
              <a:t> </a:t>
            </a:r>
            <a:r>
              <a:rPr lang="es-ES" sz="1600" dirty="0" err="1">
                <a:latin typeface="TT Commons Light" panose="02000506020000020004"/>
              </a:rPr>
              <a:t>structured</a:t>
            </a:r>
            <a:r>
              <a:rPr lang="es-ES" sz="1600" dirty="0">
                <a:latin typeface="TT Commons Light" panose="02000506020000020004"/>
              </a:rPr>
              <a:t> and </a:t>
            </a:r>
            <a:r>
              <a:rPr lang="es-ES" sz="1600" dirty="0" err="1">
                <a:latin typeface="TT Commons Light" panose="02000506020000020004"/>
              </a:rPr>
              <a:t>organized</a:t>
            </a:r>
            <a:r>
              <a:rPr lang="es-ES" sz="1600" dirty="0">
                <a:latin typeface="TT Commons Light" panose="02000506020000020004"/>
              </a:rPr>
              <a:t> </a:t>
            </a:r>
            <a:r>
              <a:rPr lang="es-ES" sz="1600" dirty="0" err="1">
                <a:latin typeface="TT Commons Light" panose="02000506020000020004"/>
              </a:rPr>
              <a:t>into</a:t>
            </a:r>
            <a:r>
              <a:rPr lang="es-ES" sz="1600" dirty="0">
                <a:latin typeface="TT Commons Light" panose="02000506020000020004"/>
              </a:rPr>
              <a:t> </a:t>
            </a:r>
            <a:r>
              <a:rPr lang="es-ES" sz="1600" dirty="0" err="1">
                <a:latin typeface="TT Commons Light" panose="02000506020000020004"/>
              </a:rPr>
              <a:t>chromosomes</a:t>
            </a:r>
            <a:r>
              <a:rPr lang="es-ES" sz="1600" dirty="0">
                <a:latin typeface="TT Commons Light" panose="02000506020000020004"/>
              </a:rPr>
              <a:t>. </a:t>
            </a:r>
            <a:r>
              <a:rPr lang="es-ES" sz="1600" dirty="0" err="1">
                <a:latin typeface="TT Commons Light" panose="02000506020000020004"/>
              </a:rPr>
              <a:t>Telomeres</a:t>
            </a:r>
            <a:r>
              <a:rPr lang="es-ES" sz="1600" dirty="0">
                <a:latin typeface="TT Commons Light" panose="02000506020000020004"/>
              </a:rPr>
              <a:t> are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ends</a:t>
            </a:r>
            <a:r>
              <a:rPr lang="es-ES" sz="1600" dirty="0">
                <a:latin typeface="TT Commons Light" panose="02000506020000020004"/>
              </a:rPr>
              <a:t> of </a:t>
            </a:r>
            <a:r>
              <a:rPr lang="es-ES" sz="1600" dirty="0" err="1">
                <a:latin typeface="TT Commons Light" panose="02000506020000020004"/>
              </a:rPr>
              <a:t>chromosomes</a:t>
            </a:r>
            <a:r>
              <a:rPr lang="es-ES" sz="1600" dirty="0">
                <a:latin typeface="TT Commons Light" panose="02000506020000020004"/>
              </a:rPr>
              <a:t> and </a:t>
            </a:r>
            <a:r>
              <a:rPr lang="es-ES" sz="1600" dirty="0" err="1">
                <a:latin typeface="TT Commons Light" panose="02000506020000020004"/>
              </a:rPr>
              <a:t>their</a:t>
            </a:r>
            <a:r>
              <a:rPr lang="es-ES" sz="1600" dirty="0">
                <a:latin typeface="TT Commons Light" panose="02000506020000020004"/>
              </a:rPr>
              <a:t> </a:t>
            </a:r>
            <a:r>
              <a:rPr lang="es-ES" sz="1600" dirty="0" err="1">
                <a:latin typeface="TT Commons Light" panose="02000506020000020004"/>
              </a:rPr>
              <a:t>function</a:t>
            </a:r>
            <a:r>
              <a:rPr lang="es-ES" sz="1600" dirty="0">
                <a:latin typeface="TT Commons Light" panose="02000506020000020004"/>
              </a:rPr>
              <a:t> </a:t>
            </a:r>
            <a:r>
              <a:rPr lang="es-ES" sz="1600" dirty="0" err="1">
                <a:latin typeface="TT Commons Light" panose="02000506020000020004"/>
              </a:rPr>
              <a:t>is</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structural</a:t>
            </a:r>
            <a:r>
              <a:rPr lang="es-ES" sz="1600" dirty="0">
                <a:latin typeface="TT Commons Light" panose="02000506020000020004"/>
              </a:rPr>
              <a:t> </a:t>
            </a:r>
            <a:r>
              <a:rPr lang="es-ES" sz="1600" dirty="0" err="1">
                <a:latin typeface="TT Commons Light" panose="02000506020000020004"/>
              </a:rPr>
              <a:t>stability</a:t>
            </a:r>
            <a:r>
              <a:rPr lang="es-ES" sz="1600" dirty="0">
                <a:latin typeface="TT Commons Light" panose="02000506020000020004"/>
              </a:rPr>
              <a:t> of </a:t>
            </a:r>
            <a:r>
              <a:rPr lang="es-ES" sz="1600" dirty="0" err="1">
                <a:latin typeface="TT Commons Light" panose="02000506020000020004"/>
              </a:rPr>
              <a:t>chromosomes</a:t>
            </a:r>
            <a:r>
              <a:rPr lang="es-ES" sz="1600" dirty="0">
                <a:latin typeface="TT Commons Light" panose="02000506020000020004"/>
              </a:rPr>
              <a:t>, </a:t>
            </a:r>
            <a:r>
              <a:rPr lang="es-ES" sz="1600" dirty="0" err="1">
                <a:latin typeface="TT Commons Light" panose="02000506020000020004"/>
              </a:rPr>
              <a:t>cell</a:t>
            </a:r>
            <a:r>
              <a:rPr lang="es-ES" sz="1600" dirty="0">
                <a:latin typeface="TT Commons Light" panose="02000506020000020004"/>
              </a:rPr>
              <a:t> </a:t>
            </a:r>
            <a:r>
              <a:rPr lang="es-ES" sz="1600" dirty="0" err="1">
                <a:latin typeface="TT Commons Light" panose="02000506020000020004"/>
              </a:rPr>
              <a:t>division</a:t>
            </a:r>
            <a:r>
              <a:rPr lang="es-ES" sz="1600" dirty="0">
                <a:latin typeface="TT Commons Light" panose="02000506020000020004"/>
              </a:rPr>
              <a:t> and </a:t>
            </a:r>
            <a:r>
              <a:rPr lang="es-ES" sz="1600" dirty="0" err="1">
                <a:latin typeface="TT Commons Light" panose="02000506020000020004"/>
              </a:rPr>
              <a:t>cell</a:t>
            </a:r>
            <a:r>
              <a:rPr lang="es-ES" sz="1600" dirty="0">
                <a:latin typeface="TT Commons Light" panose="02000506020000020004"/>
              </a:rPr>
              <a:t> </a:t>
            </a:r>
            <a:r>
              <a:rPr lang="es-ES" sz="1600" dirty="0" err="1">
                <a:latin typeface="TT Commons Light" panose="02000506020000020004"/>
              </a:rPr>
              <a:t>life</a:t>
            </a:r>
            <a:r>
              <a:rPr lang="es-ES" sz="1600" dirty="0">
                <a:latin typeface="TT Commons Light" panose="02000506020000020004"/>
              </a:rPr>
              <a:t> time</a:t>
            </a:r>
          </a:p>
          <a:p>
            <a:endParaRPr lang="es-ES" sz="1600" dirty="0" smtClean="0">
              <a:latin typeface="TT Commons Light" panose="02000506020000020004"/>
            </a:endParaRPr>
          </a:p>
          <a:p>
            <a:r>
              <a:rPr lang="en-US" sz="1600" dirty="0">
                <a:latin typeface="TT Commons Light" panose="02000506020000020004"/>
              </a:rPr>
              <a:t>Telomeres are involved in numerous cellular functions related to chromosome stability and cell division</a:t>
            </a:r>
            <a:r>
              <a:rPr lang="en-US" sz="1600" dirty="0" smtClean="0">
                <a:latin typeface="TT Commons Light" panose="02000506020000020004"/>
              </a:rPr>
              <a:t>.</a:t>
            </a:r>
          </a:p>
          <a:p>
            <a:endParaRPr lang="es-ES" sz="1600" dirty="0">
              <a:latin typeface="TT Commons Light" panose="02000506020000020004"/>
            </a:endParaRPr>
          </a:p>
          <a:p>
            <a:r>
              <a:rPr lang="es-ES" sz="1600" dirty="0">
                <a:latin typeface="TT Commons Light" panose="02000506020000020004"/>
              </a:rPr>
              <a:t>As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cells</a:t>
            </a:r>
            <a:r>
              <a:rPr lang="es-ES" sz="1600" dirty="0">
                <a:latin typeface="TT Commons Light" panose="02000506020000020004"/>
              </a:rPr>
              <a:t> </a:t>
            </a:r>
            <a:r>
              <a:rPr lang="es-ES" sz="1600" dirty="0" err="1">
                <a:latin typeface="TT Commons Light" panose="02000506020000020004"/>
              </a:rPr>
              <a:t>replicate</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telomere</a:t>
            </a:r>
            <a:r>
              <a:rPr lang="es-ES" sz="1600" dirty="0">
                <a:latin typeface="TT Commons Light" panose="02000506020000020004"/>
              </a:rPr>
              <a:t> </a:t>
            </a:r>
            <a:r>
              <a:rPr lang="es-ES" sz="1600" dirty="0" err="1">
                <a:latin typeface="TT Commons Light" panose="02000506020000020004"/>
              </a:rPr>
              <a:t>becomes</a:t>
            </a:r>
            <a:r>
              <a:rPr lang="es-ES" sz="1600" dirty="0">
                <a:latin typeface="TT Commons Light" panose="02000506020000020004"/>
              </a:rPr>
              <a:t> </a:t>
            </a:r>
            <a:r>
              <a:rPr lang="es-ES" sz="1600" dirty="0" err="1">
                <a:latin typeface="TT Commons Light" panose="02000506020000020004"/>
              </a:rPr>
              <a:t>shorter</a:t>
            </a:r>
            <a:r>
              <a:rPr lang="es-ES" sz="1600" dirty="0">
                <a:latin typeface="TT Commons Light" panose="02000506020000020004"/>
              </a:rPr>
              <a:t> </a:t>
            </a:r>
            <a:r>
              <a:rPr lang="es-ES" sz="1600" dirty="0" err="1">
                <a:latin typeface="TT Commons Light" panose="02000506020000020004"/>
              </a:rPr>
              <a:t>by</a:t>
            </a:r>
            <a:r>
              <a:rPr lang="es-ES" sz="1600" dirty="0">
                <a:latin typeface="TT Commons Light" panose="02000506020000020004"/>
              </a:rPr>
              <a:t> </a:t>
            </a:r>
            <a:r>
              <a:rPr lang="es-ES" sz="1600" dirty="0" err="1">
                <a:latin typeface="TT Commons Light" panose="02000506020000020004"/>
              </a:rPr>
              <a:t>limiting</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number</a:t>
            </a:r>
            <a:r>
              <a:rPr lang="es-ES" sz="1600" dirty="0">
                <a:latin typeface="TT Commons Light" panose="02000506020000020004"/>
              </a:rPr>
              <a:t> of </a:t>
            </a:r>
            <a:r>
              <a:rPr lang="es-ES" sz="1600" dirty="0" err="1">
                <a:latin typeface="TT Commons Light" panose="02000506020000020004"/>
              </a:rPr>
              <a:t>divisions</a:t>
            </a:r>
            <a:r>
              <a:rPr lang="es-ES" sz="1600" dirty="0">
                <a:latin typeface="TT Commons Light" panose="02000506020000020004"/>
              </a:rPr>
              <a:t> and </a:t>
            </a:r>
            <a:r>
              <a:rPr lang="es-ES" sz="1600" dirty="0" err="1">
                <a:latin typeface="TT Commons Light" panose="02000506020000020004"/>
              </a:rPr>
              <a:t>thereby</a:t>
            </a:r>
            <a:r>
              <a:rPr lang="es-ES" sz="1600" dirty="0">
                <a:latin typeface="TT Commons Light" panose="02000506020000020004"/>
              </a:rPr>
              <a:t> </a:t>
            </a:r>
            <a:r>
              <a:rPr lang="es-ES" sz="1600" dirty="0" err="1">
                <a:latin typeface="TT Commons Light" panose="02000506020000020004"/>
              </a:rPr>
              <a:t>limiting</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functionality</a:t>
            </a:r>
            <a:r>
              <a:rPr lang="es-ES" sz="1600" dirty="0">
                <a:latin typeface="TT Commons Light" panose="02000506020000020004"/>
              </a:rPr>
              <a:t> and </a:t>
            </a:r>
            <a:r>
              <a:rPr lang="es-ES" sz="1600" dirty="0" err="1">
                <a:latin typeface="TT Commons Light" panose="02000506020000020004"/>
              </a:rPr>
              <a:t>life</a:t>
            </a:r>
            <a:r>
              <a:rPr lang="es-ES" sz="1600" dirty="0">
                <a:latin typeface="TT Commons Light" panose="02000506020000020004"/>
              </a:rPr>
              <a:t> of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cell</a:t>
            </a:r>
            <a:r>
              <a:rPr lang="es-ES" sz="1600" dirty="0">
                <a:latin typeface="TT Commons Light" panose="02000506020000020004"/>
              </a:rPr>
              <a:t>. </a:t>
            </a:r>
          </a:p>
        </p:txBody>
      </p:sp>
      <p:sp>
        <p:nvSpPr>
          <p:cNvPr id="12" name="Título 8"/>
          <p:cNvSpPr>
            <a:spLocks noGrp="1"/>
          </p:cNvSpPr>
          <p:nvPr>
            <p:ph type="title"/>
          </p:nvPr>
        </p:nvSpPr>
        <p:spPr>
          <a:xfrm>
            <a:off x="698500" y="398871"/>
            <a:ext cx="2994731" cy="424732"/>
          </a:xfrm>
        </p:spPr>
        <p:txBody>
          <a:bodyPr/>
          <a:lstStyle/>
          <a:p>
            <a:pPr algn="l" rtl="0"/>
            <a:r>
              <a:rPr lang="es-ES" sz="2400" spc="300" dirty="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34989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2602" cy="3554819"/>
          </a:xfrm>
          <a:prstGeom prst="rect">
            <a:avLst/>
          </a:prstGeom>
          <a:noFill/>
        </p:spPr>
        <p:txBody>
          <a:bodyPr wrap="square" rtlCol="0">
            <a:spAutoFit/>
          </a:bodyPr>
          <a:lstStyle/>
          <a:p>
            <a:pPr algn="l" rtl="0"/>
            <a:r>
              <a:rPr lang="es-ES" b="1" dirty="0" smtClean="0">
                <a:latin typeface="TT Commons Light" panose="02000506030000020003" pitchFamily="50" charset="0"/>
              </a:rPr>
              <a:t>TELOMERASE</a:t>
            </a:r>
          </a:p>
          <a:p>
            <a:pPr algn="l" rtl="0"/>
            <a:endParaRPr lang="es-ES" dirty="0">
              <a:latin typeface="TT Commons Light" panose="02000506030000020003" pitchFamily="50" charset="0"/>
            </a:endParaRPr>
          </a:p>
          <a:p>
            <a:r>
              <a:rPr lang="en-US" dirty="0">
                <a:latin typeface="TT Commons Light" panose="02000506030000020003" pitchFamily="50" charset="0"/>
              </a:rPr>
              <a:t>Adult cells shorten their telomeres in each division. This phenomenon is due to the activity of a </a:t>
            </a:r>
            <a:r>
              <a:rPr lang="en-US" dirty="0" smtClean="0">
                <a:latin typeface="TT Commons Light" panose="02000506030000020003" pitchFamily="50" charset="0"/>
              </a:rPr>
              <a:t>enzyme called </a:t>
            </a:r>
            <a:r>
              <a:rPr lang="en-US" dirty="0">
                <a:latin typeface="TT Commons Light" panose="02000506030000020003" pitchFamily="50" charset="0"/>
              </a:rPr>
              <a:t>telomerase.</a:t>
            </a:r>
          </a:p>
          <a:p>
            <a:endParaRPr lang="en-US" dirty="0">
              <a:latin typeface="TT Commons Light" panose="02000506030000020003" pitchFamily="50" charset="0"/>
            </a:endParaRPr>
          </a:p>
          <a:p>
            <a:r>
              <a:rPr lang="en-US" dirty="0">
                <a:latin typeface="TT Commons Light" panose="02000506030000020003" pitchFamily="50" charset="0"/>
              </a:rPr>
              <a:t>Telomerase gene expression is regulated at various levels. The best studied regulatory mechanism is that which takes place at the transcriptional level through the activity of the </a:t>
            </a:r>
            <a:r>
              <a:rPr lang="en-US" b="1" dirty="0">
                <a:latin typeface="TT Commons Light" panose="02000506030000020003" pitchFamily="50" charset="0"/>
              </a:rPr>
              <a:t>telomerase gene promoter, TERT</a:t>
            </a:r>
            <a:r>
              <a:rPr lang="en-US" dirty="0">
                <a:latin typeface="TT Commons Light" panose="02000506030000020003" pitchFamily="50" charset="0"/>
              </a:rPr>
              <a:t>.</a:t>
            </a:r>
          </a:p>
          <a:p>
            <a:r>
              <a:rPr lang="en-US" dirty="0">
                <a:latin typeface="TT Commons Light" panose="02000506030000020003" pitchFamily="50" charset="0"/>
              </a:rPr>
              <a:t> </a:t>
            </a:r>
          </a:p>
          <a:p>
            <a:r>
              <a:rPr lang="en-US" dirty="0">
                <a:latin typeface="TT Commons Light" panose="02000506030000020003" pitchFamily="50" charset="0"/>
              </a:rPr>
              <a:t>In particular, various transcription factors and </a:t>
            </a:r>
            <a:r>
              <a:rPr lang="en-US" dirty="0" err="1">
                <a:latin typeface="TT Commons Light" panose="02000506030000020003" pitchFamily="50" charset="0"/>
              </a:rPr>
              <a:t>coregulators</a:t>
            </a:r>
            <a:r>
              <a:rPr lang="en-US" dirty="0">
                <a:latin typeface="TT Commons Light" panose="02000506030000020003" pitchFamily="50" charset="0"/>
              </a:rPr>
              <a:t> modulate TERT expression levels, often in a cell-specific manner. It is therefore suggested that the maintenance of telomere length is under the control of these </a:t>
            </a:r>
            <a:r>
              <a:rPr lang="en-US" dirty="0" err="1">
                <a:latin typeface="TT Commons Light" panose="02000506030000020003" pitchFamily="50" charset="0"/>
              </a:rPr>
              <a:t>coregulators</a:t>
            </a:r>
            <a:r>
              <a:rPr lang="en-US" dirty="0">
                <a:latin typeface="TT Commons Light" panose="02000506030000020003" pitchFamily="50" charset="0"/>
              </a:rPr>
              <a:t>.</a:t>
            </a:r>
          </a:p>
          <a:p>
            <a:endParaRPr lang="en-US" dirty="0">
              <a:latin typeface="TT Commons Light" panose="02000506030000020003" pitchFamily="50" charset="0"/>
            </a:endParaRPr>
          </a:p>
          <a:p>
            <a:r>
              <a:rPr lang="en-US" dirty="0">
                <a:latin typeface="TT Commons Light" panose="02000506030000020003" pitchFamily="50" charset="0"/>
              </a:rPr>
              <a:t>Recent research has focused on molecules that can modify the activity of these </a:t>
            </a:r>
            <a:r>
              <a:rPr lang="en-US" dirty="0" err="1">
                <a:latin typeface="TT Commons Light" panose="02000506030000020003" pitchFamily="50" charset="0"/>
              </a:rPr>
              <a:t>coregulators</a:t>
            </a:r>
            <a:r>
              <a:rPr lang="en-US" dirty="0">
                <a:latin typeface="TT Commons Light" panose="02000506030000020003" pitchFamily="50" charset="0"/>
              </a:rPr>
              <a:t> and therefore cause changes in telomerase expression.</a:t>
            </a:r>
            <a:endParaRPr lang="en-US" dirty="0"/>
          </a:p>
          <a:p>
            <a:pPr algn="l" rtl="0"/>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pPr algn="l" rtl="0"/>
            <a:r>
              <a:rPr lang="es-ES" sz="2400" spc="300" dirty="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65179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552603" y="1116404"/>
            <a:ext cx="8232602" cy="4016484"/>
          </a:xfrm>
          <a:prstGeom prst="rect">
            <a:avLst/>
          </a:prstGeom>
          <a:noFill/>
        </p:spPr>
        <p:txBody>
          <a:bodyPr wrap="square" rtlCol="0">
            <a:spAutoFit/>
          </a:bodyPr>
          <a:lstStyle/>
          <a:p>
            <a:pPr algn="l" rtl="0"/>
            <a:r>
              <a:rPr lang="es-ES" b="1" dirty="0" smtClean="0">
                <a:latin typeface="TT Commons Light" panose="02000506030000020003" pitchFamily="50" charset="0"/>
              </a:rPr>
              <a:t>ZOMBIE CELLS</a:t>
            </a:r>
          </a:p>
          <a:p>
            <a:pPr algn="l" rtl="0"/>
            <a:endParaRPr lang="es-ES" dirty="0" smtClean="0">
              <a:latin typeface="TT Commons Light" panose="02000506030000020003" pitchFamily="50" charset="0"/>
            </a:endParaRPr>
          </a:p>
          <a:p>
            <a:r>
              <a:rPr lang="en-US" dirty="0">
                <a:latin typeface="TT Commons Light" panose="02000506030000020003" pitchFamily="50" charset="0"/>
              </a:rPr>
              <a:t>Cellular senescence is not only a process related only to endogenous aging, genetically conditioned by the reduction of the replicative capacity of cells.</a:t>
            </a:r>
          </a:p>
          <a:p>
            <a:endParaRPr lang="en-US" dirty="0">
              <a:latin typeface="TT Commons Light" panose="02000506030000020003" pitchFamily="50" charset="0"/>
            </a:endParaRPr>
          </a:p>
          <a:p>
            <a:r>
              <a:rPr lang="en-US" dirty="0">
                <a:latin typeface="TT Commons Light" panose="02000506030000020003" pitchFamily="50" charset="0"/>
              </a:rPr>
              <a:t>This process can be accelerated by </a:t>
            </a:r>
            <a:r>
              <a:rPr lang="en-US" b="1" dirty="0">
                <a:latin typeface="TT Commons Light" panose="02000506030000020003" pitchFamily="50" charset="0"/>
              </a:rPr>
              <a:t>exogenous causes </a:t>
            </a:r>
            <a:r>
              <a:rPr lang="en-US" dirty="0">
                <a:latin typeface="TT Commons Light" panose="02000506030000020003" pitchFamily="50" charset="0"/>
              </a:rPr>
              <a:t>and triggers a cascade of cellular and extracellular events that lead to chronic skin degradation. </a:t>
            </a:r>
          </a:p>
          <a:p>
            <a:endParaRPr lang="en-US" dirty="0">
              <a:latin typeface="TT Commons Light" panose="02000506030000020003" pitchFamily="50" charset="0"/>
            </a:endParaRPr>
          </a:p>
          <a:p>
            <a:r>
              <a:rPr lang="en-US" dirty="0">
                <a:latin typeface="TT Commons Light" panose="02000506030000020003" pitchFamily="50" charset="0"/>
              </a:rPr>
              <a:t>Environmental factors, sun exposure and other known factors, generate oxidation and inflammation of the skin; this results in an increase in </a:t>
            </a:r>
            <a:r>
              <a:rPr lang="en-US" b="1" dirty="0" err="1">
                <a:latin typeface="TT Commons Light" panose="02000506030000020003" pitchFamily="50" charset="0"/>
              </a:rPr>
              <a:t>proinflammatory</a:t>
            </a:r>
            <a:r>
              <a:rPr lang="en-US" b="1" dirty="0">
                <a:latin typeface="TT Commons Light" panose="02000506030000020003" pitchFamily="50" charset="0"/>
              </a:rPr>
              <a:t> markers </a:t>
            </a:r>
            <a:r>
              <a:rPr lang="en-US" dirty="0">
                <a:latin typeface="TT Commons Light" panose="02000506030000020003" pitchFamily="50" charset="0"/>
              </a:rPr>
              <a:t>and the accumulation of </a:t>
            </a:r>
            <a:r>
              <a:rPr lang="en-US" b="1" dirty="0">
                <a:latin typeface="TT Commons Light" panose="02000506030000020003" pitchFamily="50" charset="0"/>
              </a:rPr>
              <a:t>a toxic environment </a:t>
            </a:r>
            <a:r>
              <a:rPr lang="en-US" dirty="0">
                <a:latin typeface="TT Commons Light" panose="02000506030000020003" pitchFamily="50" charset="0"/>
              </a:rPr>
              <a:t>of cytoplasmic and mitochondrial ROS. From there begins to occur a </a:t>
            </a:r>
            <a:r>
              <a:rPr lang="en-US" b="1" dirty="0">
                <a:latin typeface="TT Commons Light" panose="02000506030000020003" pitchFamily="50" charset="0"/>
              </a:rPr>
              <a:t>cellular transformation </a:t>
            </a:r>
            <a:r>
              <a:rPr lang="en-US" dirty="0">
                <a:latin typeface="TT Commons Light" panose="02000506030000020003" pitchFamily="50" charset="0"/>
              </a:rPr>
              <a:t>towards senescence.</a:t>
            </a:r>
          </a:p>
          <a:p>
            <a:endParaRPr lang="en-US" dirty="0">
              <a:latin typeface="TT Commons Light" panose="02000506030000020003" pitchFamily="50" charset="0"/>
            </a:endParaRPr>
          </a:p>
          <a:p>
            <a:r>
              <a:rPr lang="en-US" dirty="0">
                <a:latin typeface="TT Commons Light" panose="02000506030000020003" pitchFamily="50" charset="0"/>
              </a:rPr>
              <a:t>This process does not end there, but the </a:t>
            </a:r>
            <a:r>
              <a:rPr lang="en-US" b="1" dirty="0">
                <a:latin typeface="TT Commons Light" panose="02000506030000020003" pitchFamily="50" charset="0"/>
              </a:rPr>
              <a:t>senescent cells spread to other healthy cells </a:t>
            </a:r>
            <a:r>
              <a:rPr lang="en-US" dirty="0">
                <a:latin typeface="TT Commons Light" panose="02000506030000020003" pitchFamily="50" charset="0"/>
              </a:rPr>
              <a:t>through the exosomes and </a:t>
            </a:r>
            <a:r>
              <a:rPr lang="en-US" b="1" dirty="0">
                <a:latin typeface="TT Commons Light" panose="02000506030000020003" pitchFamily="50" charset="0"/>
              </a:rPr>
              <a:t>also intoxicate the extracellular matrix environment</a:t>
            </a:r>
            <a:r>
              <a:rPr lang="en-US" dirty="0">
                <a:latin typeface="TT Commons Light" panose="02000506030000020003" pitchFamily="50" charset="0"/>
              </a:rPr>
              <a:t>. The more senescent cells there are the faster the aging process of the other cells develops and the widespread impact. Hence the concept of "</a:t>
            </a:r>
            <a:r>
              <a:rPr lang="en-US" b="1" dirty="0">
                <a:latin typeface="TT Commons Light" panose="02000506030000020003" pitchFamily="50" charset="0"/>
              </a:rPr>
              <a:t>zombie cells</a:t>
            </a:r>
            <a:r>
              <a:rPr lang="en-US" dirty="0">
                <a:latin typeface="TT Commons Light" panose="02000506030000020003" pitchFamily="50" charset="0"/>
              </a:rPr>
              <a:t>", by the way in which some contaminate the others.</a:t>
            </a:r>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pPr algn="l" rtl="0"/>
            <a:r>
              <a:rPr lang="es-ES" sz="2400" spc="30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71918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2602" cy="1015663"/>
          </a:xfrm>
          <a:prstGeom prst="rect">
            <a:avLst/>
          </a:prstGeom>
          <a:noFill/>
        </p:spPr>
        <p:txBody>
          <a:bodyPr wrap="square" rtlCol="0">
            <a:spAutoFit/>
          </a:bodyPr>
          <a:lstStyle/>
          <a:p>
            <a:pPr algn="l" rtl="0"/>
            <a:r>
              <a:rPr lang="es-ES" b="1" dirty="0" smtClean="0">
                <a:latin typeface="TT Commons Light" panose="02000506030000020003" pitchFamily="50" charset="0"/>
              </a:rPr>
              <a:t>MARKERS OF SENESCENT CELLS</a:t>
            </a:r>
          </a:p>
          <a:p>
            <a:pPr algn="l" rtl="0"/>
            <a:endParaRPr lang="es-ES" b="1" dirty="0" smtClean="0">
              <a:latin typeface="TT Commons Light" panose="02000506030000020003" pitchFamily="50" charset="0"/>
            </a:endParaRPr>
          </a:p>
          <a:p>
            <a:pPr algn="l" rtl="0"/>
            <a:r>
              <a:rPr lang="es-ES" dirty="0" smtClean="0">
                <a:latin typeface="TT Commons Light" panose="02000506030000020003" pitchFamily="50" charset="0"/>
              </a:rPr>
              <a:t>Aged cells show a series of markers that are increased, have accumulation of ROS and produce large amounts of pro-inflammatory cytokines and degrade collagen.</a:t>
            </a:r>
            <a:endParaRPr lang="es-ES" dirty="0">
              <a:latin typeface="TT Commons Light" panose="02000506030000020003" pitchFamily="50" charset="0"/>
            </a:endParaRPr>
          </a:p>
        </p:txBody>
      </p:sp>
      <p:sp>
        <p:nvSpPr>
          <p:cNvPr id="17" name="Título 8"/>
          <p:cNvSpPr>
            <a:spLocks noGrp="1"/>
          </p:cNvSpPr>
          <p:nvPr>
            <p:ph type="title"/>
          </p:nvPr>
        </p:nvSpPr>
        <p:spPr>
          <a:xfrm>
            <a:off x="698500" y="398871"/>
            <a:ext cx="2994731" cy="424732"/>
          </a:xfrm>
        </p:spPr>
        <p:txBody>
          <a:bodyPr/>
          <a:lstStyle/>
          <a:p>
            <a:pPr algn="l" rtl="0"/>
            <a:r>
              <a:rPr lang="es-ES" sz="2400" spc="300" smtClean="0">
                <a:latin typeface="Bebas Neue Regular" panose="00000500000000000000" pitchFamily="50" charset="0"/>
              </a:rPr>
              <a:t>CELLULAR SENESCENCE</a:t>
            </a:r>
            <a:endParaRPr lang="es-ES" sz="2400" spc="300" dirty="0">
              <a:latin typeface="Bebas Neue Regular" panose="00000500000000000000" pitchFamily="50" charset="0"/>
            </a:endParaRPr>
          </a:p>
        </p:txBody>
      </p:sp>
      <p:sp>
        <p:nvSpPr>
          <p:cNvPr id="2" name="CuadroTexto 1"/>
          <p:cNvSpPr txBox="1"/>
          <p:nvPr/>
        </p:nvSpPr>
        <p:spPr>
          <a:xfrm>
            <a:off x="698501" y="3029639"/>
            <a:ext cx="8185856" cy="784830"/>
          </a:xfrm>
          <a:prstGeom prst="rect">
            <a:avLst/>
          </a:prstGeom>
          <a:solidFill>
            <a:srgbClr val="7F6000">
              <a:alpha val="30196"/>
            </a:srgbClr>
          </a:solidFill>
        </p:spPr>
        <p:txBody>
          <a:bodyPr wrap="square" rtlCol="0">
            <a:spAutoFit/>
          </a:bodyPr>
          <a:lstStyle/>
          <a:p>
            <a:r>
              <a:rPr lang="en-US" b="1" dirty="0" smtClean="0"/>
              <a:t>Cellular </a:t>
            </a:r>
            <a:r>
              <a:rPr lang="en-US" b="1" dirty="0"/>
              <a:t>senescence </a:t>
            </a:r>
            <a:r>
              <a:rPr lang="en-US" dirty="0"/>
              <a:t>implies the </a:t>
            </a:r>
            <a:r>
              <a:rPr lang="en-US" b="1" dirty="0"/>
              <a:t>loss of the ability of cells to replicate </a:t>
            </a:r>
            <a:r>
              <a:rPr lang="en-US" dirty="0"/>
              <a:t>to generate new young cells. Senescent cells undergo morphological changes and </a:t>
            </a:r>
            <a:r>
              <a:rPr lang="en-US" b="1" dirty="0"/>
              <a:t>lose their functionality</a:t>
            </a:r>
            <a:r>
              <a:rPr lang="en-US" dirty="0"/>
              <a:t>. These cells do not </a:t>
            </a:r>
            <a:r>
              <a:rPr lang="en-US" dirty="0" smtClean="0"/>
              <a:t>die </a:t>
            </a:r>
            <a:r>
              <a:rPr lang="en-US" dirty="0" err="1" smtClean="0"/>
              <a:t>inmediatelly</a:t>
            </a:r>
            <a:r>
              <a:rPr lang="en-US" dirty="0" smtClean="0"/>
              <a:t>, </a:t>
            </a:r>
            <a:r>
              <a:rPr lang="en-US" dirty="0"/>
              <a:t>they </a:t>
            </a:r>
            <a:r>
              <a:rPr lang="en-US" b="1" dirty="0"/>
              <a:t>remain atrophied</a:t>
            </a:r>
            <a:r>
              <a:rPr lang="en-US" dirty="0"/>
              <a:t> damaging other cells and their environment. </a:t>
            </a:r>
          </a:p>
        </p:txBody>
      </p:sp>
    </p:spTree>
    <p:extLst>
      <p:ext uri="{BB962C8B-B14F-4D97-AF65-F5344CB8AC3E}">
        <p14:creationId xmlns:p14="http://schemas.microsoft.com/office/powerpoint/2010/main" val="255654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1632602" y="3288754"/>
            <a:ext cx="7055073" cy="662874"/>
          </a:xfrm>
          <a:prstGeom prst="rect">
            <a:avLst/>
          </a:prstGeom>
          <a:noFill/>
        </p:spPr>
        <p:txBody>
          <a:bodyPr wrap="none" rtlCol="0">
            <a:spAutoFit/>
          </a:bodyPr>
          <a:lstStyle/>
          <a:p>
            <a:pPr algn="ctr">
              <a:lnSpc>
                <a:spcPct val="150000"/>
              </a:lnSpc>
            </a:pPr>
            <a:r>
              <a:rPr lang="es-ES" sz="2798" b="1" dirty="0">
                <a:latin typeface="Gotham Rounded Book"/>
                <a:cs typeface="Gotham Book" pitchFamily="50" charset="0"/>
              </a:rPr>
              <a:t>EXCELLENCE </a:t>
            </a:r>
            <a:r>
              <a:rPr lang="es-ES" sz="2798" b="1" dirty="0" smtClean="0">
                <a:latin typeface="Gotham Rounded Book"/>
                <a:cs typeface="Gotham Book" pitchFamily="50" charset="0"/>
              </a:rPr>
              <a:t>ACTIVE INGREDIENTS</a:t>
            </a:r>
          </a:p>
        </p:txBody>
      </p:sp>
    </p:spTree>
    <p:extLst>
      <p:ext uri="{BB962C8B-B14F-4D97-AF65-F5344CB8AC3E}">
        <p14:creationId xmlns:p14="http://schemas.microsoft.com/office/powerpoint/2010/main" val="2654263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8238858" cy="3554819"/>
          </a:xfrm>
          <a:prstGeom prst="rect">
            <a:avLst/>
          </a:prstGeom>
          <a:noFill/>
        </p:spPr>
        <p:txBody>
          <a:bodyPr wrap="square" rtlCol="0">
            <a:spAutoFit/>
          </a:bodyPr>
          <a:lstStyle/>
          <a:p>
            <a:r>
              <a:rPr lang="en-US" b="1" dirty="0">
                <a:latin typeface="TT Commons Light" panose="02000506020000020004"/>
              </a:rPr>
              <a:t>The different </a:t>
            </a:r>
            <a:r>
              <a:rPr lang="en-US" b="1" dirty="0" smtClean="0">
                <a:latin typeface="TT Commons Light" panose="02000506020000020004"/>
              </a:rPr>
              <a:t>active ingredients </a:t>
            </a:r>
            <a:r>
              <a:rPr lang="en-US" b="1" dirty="0">
                <a:latin typeface="TT Commons Light" panose="02000506020000020004"/>
              </a:rPr>
              <a:t>that are combined in the Excellence line, are indicated to work in three levels </a:t>
            </a:r>
          </a:p>
          <a:p>
            <a:endParaRPr lang="en-US" dirty="0">
              <a:latin typeface="TT Commons Light" panose="02000506020000020004"/>
            </a:endParaRPr>
          </a:p>
          <a:p>
            <a:r>
              <a:rPr lang="en-US" b="1" dirty="0">
                <a:latin typeface="TT Commons Light" panose="02000506020000020004"/>
              </a:rPr>
              <a:t>CELLULAR</a:t>
            </a:r>
            <a:r>
              <a:rPr lang="en-US" dirty="0">
                <a:latin typeface="TT Commons Light" panose="02000506020000020004"/>
              </a:rPr>
              <a:t>: </a:t>
            </a:r>
          </a:p>
          <a:p>
            <a:r>
              <a:rPr lang="en-US" dirty="0">
                <a:latin typeface="TT Commons Light" panose="02000506020000020004"/>
              </a:rPr>
              <a:t>Delay cellular aging by </a:t>
            </a:r>
            <a:r>
              <a:rPr lang="en-US" b="1" dirty="0">
                <a:latin typeface="TT Commons Light" panose="02000506020000020004"/>
              </a:rPr>
              <a:t>protecting the telomeres </a:t>
            </a:r>
            <a:r>
              <a:rPr lang="en-US" dirty="0">
                <a:latin typeface="TT Commons Light" panose="02000506020000020004"/>
              </a:rPr>
              <a:t>of the chromosome.</a:t>
            </a:r>
          </a:p>
          <a:p>
            <a:r>
              <a:rPr lang="en-US" b="1" dirty="0">
                <a:latin typeface="TT Commons Light" panose="02000506020000020004"/>
              </a:rPr>
              <a:t>Protect and repair DNA</a:t>
            </a:r>
            <a:r>
              <a:rPr lang="en-US" dirty="0">
                <a:latin typeface="TT Commons Light" panose="02000506020000020004"/>
              </a:rPr>
              <a:t>, prolonging the proper functioning of skin cells</a:t>
            </a:r>
          </a:p>
          <a:p>
            <a:r>
              <a:rPr lang="en-US" b="1" dirty="0">
                <a:latin typeface="TT Commons Light" panose="02000506020000020004"/>
              </a:rPr>
              <a:t>Reducing the impact </a:t>
            </a:r>
            <a:r>
              <a:rPr lang="en-US" dirty="0">
                <a:latin typeface="TT Commons Light" panose="02000506020000020004"/>
              </a:rPr>
              <a:t>of senescence multipliers</a:t>
            </a:r>
          </a:p>
          <a:p>
            <a:endParaRPr lang="en-US" dirty="0">
              <a:latin typeface="TT Commons Light" panose="02000506020000020004"/>
            </a:endParaRPr>
          </a:p>
          <a:p>
            <a:r>
              <a:rPr lang="en-US" b="1" dirty="0">
                <a:latin typeface="TT Commons Light" panose="02000506020000020004"/>
              </a:rPr>
              <a:t>EXTRACELLULAR MATRIX:</a:t>
            </a:r>
          </a:p>
          <a:p>
            <a:r>
              <a:rPr lang="en-US" dirty="0">
                <a:latin typeface="TT Commons Light" panose="02000506020000020004"/>
              </a:rPr>
              <a:t>Reinforce the extracellular matrix by </a:t>
            </a:r>
            <a:r>
              <a:rPr lang="en-US" b="1" dirty="0">
                <a:latin typeface="TT Commons Light" panose="02000506020000020004"/>
              </a:rPr>
              <a:t>stimulating collagen, </a:t>
            </a:r>
            <a:r>
              <a:rPr lang="en-US" dirty="0">
                <a:latin typeface="TT Commons Light" panose="02000506020000020004"/>
              </a:rPr>
              <a:t>elastin and hyaluronic acid.</a:t>
            </a:r>
          </a:p>
          <a:p>
            <a:r>
              <a:rPr lang="en-US" b="1" dirty="0">
                <a:latin typeface="TT Commons Light" panose="02000506020000020004"/>
              </a:rPr>
              <a:t>Avoid the chronic degradation of ECM </a:t>
            </a:r>
            <a:r>
              <a:rPr lang="en-US" dirty="0">
                <a:latin typeface="TT Commons Light" panose="02000506020000020004"/>
              </a:rPr>
              <a:t>produced by senescent cells in their environment.</a:t>
            </a:r>
          </a:p>
          <a:p>
            <a:endParaRPr lang="en-US" dirty="0">
              <a:latin typeface="TT Commons Light" panose="02000506020000020004"/>
            </a:endParaRPr>
          </a:p>
          <a:p>
            <a:r>
              <a:rPr lang="en-US" b="1" dirty="0">
                <a:latin typeface="TT Commons Light" panose="02000506020000020004"/>
              </a:rPr>
              <a:t>EPIDERMIS.</a:t>
            </a:r>
          </a:p>
          <a:p>
            <a:r>
              <a:rPr lang="en-US" dirty="0">
                <a:latin typeface="TT Commons Light" panose="02000506020000020004"/>
              </a:rPr>
              <a:t>Stimulate </a:t>
            </a:r>
            <a:r>
              <a:rPr lang="en-US" b="1" dirty="0">
                <a:latin typeface="TT Commons Light" panose="02000506020000020004"/>
              </a:rPr>
              <a:t>cellular regeneration.</a:t>
            </a:r>
          </a:p>
          <a:p>
            <a:r>
              <a:rPr lang="en-US" b="1" dirty="0">
                <a:latin typeface="TT Commons Light" panose="02000506020000020004"/>
              </a:rPr>
              <a:t>Restore skin lipid barrier </a:t>
            </a:r>
            <a:r>
              <a:rPr lang="en-US" dirty="0">
                <a:latin typeface="TT Commons Light" panose="02000506020000020004"/>
              </a:rPr>
              <a:t>function to slow water loss and maintain hydration.</a:t>
            </a:r>
            <a:r>
              <a:rPr lang="es-ES" dirty="0" smtClean="0">
                <a:latin typeface="TT Commons Light" panose="02000506020000020004"/>
              </a:rPr>
              <a:t>.</a:t>
            </a:r>
            <a:endParaRPr lang="es-ES" dirty="0">
              <a:latin typeface="TT Commons Light" panose="02000506020000020004"/>
            </a:endParaRPr>
          </a:p>
        </p:txBody>
      </p:sp>
      <p:sp>
        <p:nvSpPr>
          <p:cNvPr id="17" name="Título 8"/>
          <p:cNvSpPr>
            <a:spLocks noGrp="1"/>
          </p:cNvSpPr>
          <p:nvPr>
            <p:ph type="title"/>
          </p:nvPr>
        </p:nvSpPr>
        <p:spPr>
          <a:xfrm>
            <a:off x="698500" y="398871"/>
            <a:ext cx="2738250" cy="424732"/>
          </a:xfrm>
        </p:spPr>
        <p:txBody>
          <a:bodyPr/>
          <a:lstStyle/>
          <a:p>
            <a:pPr algn="l" rtl="0"/>
            <a:r>
              <a:rPr lang="es-ES" sz="2400" spc="300" dirty="0" smtClean="0">
                <a:latin typeface="Bebas Neue Regular" panose="00000500000000000000" pitchFamily="50" charset="0"/>
              </a:rPr>
              <a:t>INGREDIENTS ACTION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02442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554819"/>
          </a:xfrm>
          <a:prstGeom prst="rect">
            <a:avLst/>
          </a:prstGeom>
          <a:noFill/>
        </p:spPr>
        <p:txBody>
          <a:bodyPr wrap="square">
            <a:spAutoFit/>
          </a:bodyPr>
          <a:lstStyle/>
          <a:p>
            <a:pPr algn="just"/>
            <a:r>
              <a:rPr lang="en-US" b="1" dirty="0">
                <a:latin typeface="TT Commons Light" panose="02000506030000020003" pitchFamily="50" charset="0"/>
              </a:rPr>
              <a:t>PROMOTES THE PRODUCTION OF TELOMERASE</a:t>
            </a:r>
          </a:p>
          <a:p>
            <a:pPr algn="just"/>
            <a:endParaRPr lang="en-US" dirty="0">
              <a:latin typeface="TT Commons Light" panose="02000506030000020003" pitchFamily="50" charset="0"/>
            </a:endParaRPr>
          </a:p>
          <a:p>
            <a:pPr algn="just"/>
            <a:r>
              <a:rPr lang="en-US" dirty="0" err="1">
                <a:latin typeface="TT Commons Light" panose="02000506030000020003" pitchFamily="50" charset="0"/>
              </a:rPr>
              <a:t>Teloactive</a:t>
            </a:r>
            <a:r>
              <a:rPr lang="en-US" dirty="0">
                <a:latin typeface="TT Commons Light" panose="02000506030000020003" pitchFamily="50" charset="0"/>
              </a:rPr>
              <a:t> is the purified fraction of the extract of the roots of the </a:t>
            </a:r>
            <a:r>
              <a:rPr lang="en-US" dirty="0" err="1">
                <a:latin typeface="TT Commons Light" panose="02000506030000020003" pitchFamily="50" charset="0"/>
              </a:rPr>
              <a:t>Scutellaria</a:t>
            </a:r>
            <a:r>
              <a:rPr lang="en-US" dirty="0">
                <a:latin typeface="TT Commons Light" panose="02000506030000020003" pitchFamily="50" charset="0"/>
              </a:rPr>
              <a:t> </a:t>
            </a:r>
            <a:r>
              <a:rPr lang="en-US" dirty="0" err="1">
                <a:latin typeface="TT Commons Light" panose="02000506030000020003" pitchFamily="50" charset="0"/>
              </a:rPr>
              <a:t>baicalensis</a:t>
            </a:r>
            <a:r>
              <a:rPr lang="en-US" dirty="0">
                <a:latin typeface="TT Commons Light" panose="02000506030000020003" pitchFamily="50" charset="0"/>
              </a:rPr>
              <a:t> </a:t>
            </a:r>
            <a:r>
              <a:rPr lang="en-US" dirty="0" err="1">
                <a:latin typeface="TT Commons Light" panose="02000506030000020003" pitchFamily="50" charset="0"/>
              </a:rPr>
              <a:t>Georgi</a:t>
            </a:r>
            <a:r>
              <a:rPr lang="en-US" dirty="0">
                <a:latin typeface="TT Commons Light" panose="02000506030000020003" pitchFamily="50" charset="0"/>
              </a:rPr>
              <a:t>. Commonly known as </a:t>
            </a:r>
            <a:r>
              <a:rPr lang="en-US" dirty="0" err="1">
                <a:latin typeface="TT Commons Light" panose="02000506030000020003" pitchFamily="50" charset="0"/>
              </a:rPr>
              <a:t>Huangqin</a:t>
            </a:r>
            <a:r>
              <a:rPr lang="en-US" dirty="0">
                <a:latin typeface="TT Commons Light" panose="02000506030000020003" pitchFamily="50" charset="0"/>
              </a:rPr>
              <a:t>, it is widely used in Chinese medicine and Japanese </a:t>
            </a:r>
            <a:r>
              <a:rPr lang="en-US" dirty="0" err="1">
                <a:latin typeface="TT Commons Light" panose="02000506030000020003" pitchFamily="50" charset="0"/>
              </a:rPr>
              <a:t>Kambo</a:t>
            </a:r>
            <a:r>
              <a:rPr lang="en-US" dirty="0">
                <a:latin typeface="TT Commons Light" panose="02000506030000020003" pitchFamily="50" charset="0"/>
              </a:rPr>
              <a:t> medicine.</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Several studies conclude that </a:t>
            </a:r>
            <a:r>
              <a:rPr lang="en-US" dirty="0" smtClean="0">
                <a:latin typeface="TT Commons Light" panose="02000506030000020003" pitchFamily="50" charset="0"/>
              </a:rPr>
              <a:t>some </a:t>
            </a:r>
            <a:r>
              <a:rPr lang="en-US" dirty="0">
                <a:latin typeface="TT Commons Light" panose="02000506030000020003" pitchFamily="50" charset="0"/>
              </a:rPr>
              <a:t>of the flavonoids that make up this extract, such as </a:t>
            </a:r>
            <a:r>
              <a:rPr lang="en-US" dirty="0" err="1">
                <a:latin typeface="TT Commons Light" panose="02000506030000020003" pitchFamily="50" charset="0"/>
              </a:rPr>
              <a:t>baicaline</a:t>
            </a:r>
            <a:r>
              <a:rPr lang="en-US" dirty="0">
                <a:latin typeface="TT Commons Light" panose="02000506030000020003" pitchFamily="50" charset="0"/>
              </a:rPr>
              <a:t>, </a:t>
            </a:r>
            <a:r>
              <a:rPr lang="en-US" dirty="0" err="1">
                <a:latin typeface="TT Commons Light" panose="02000506030000020003" pitchFamily="50" charset="0"/>
              </a:rPr>
              <a:t>wogonine</a:t>
            </a:r>
            <a:r>
              <a:rPr lang="en-US" dirty="0">
                <a:latin typeface="TT Commons Light" panose="02000506030000020003" pitchFamily="50" charset="0"/>
              </a:rPr>
              <a:t> or </a:t>
            </a:r>
            <a:r>
              <a:rPr lang="en-US" dirty="0" err="1">
                <a:latin typeface="TT Commons Light" panose="02000506030000020003" pitchFamily="50" charset="0"/>
              </a:rPr>
              <a:t>oroxylin</a:t>
            </a:r>
            <a:r>
              <a:rPr lang="en-US" dirty="0">
                <a:latin typeface="TT Commons Light" panose="02000506030000020003" pitchFamily="50" charset="0"/>
              </a:rPr>
              <a:t>, </a:t>
            </a:r>
            <a:r>
              <a:rPr lang="en-US" b="1" dirty="0">
                <a:latin typeface="TT Commons Light" panose="02000506030000020003" pitchFamily="50" charset="0"/>
              </a:rPr>
              <a:t>induce expression of the human telomerase gene (TERT</a:t>
            </a:r>
            <a:r>
              <a:rPr lang="en-US" dirty="0">
                <a:latin typeface="TT Commons Light" panose="02000506030000020003" pitchFamily="50" charset="0"/>
              </a:rPr>
              <a:t>), so they can delay the aging of fibroblasts, increasing its ability to replicate, and regain the characteristics of young cells.</a:t>
            </a:r>
          </a:p>
          <a:p>
            <a:pPr algn="just"/>
            <a:endParaRPr lang="en-US" dirty="0">
              <a:latin typeface="TT Commons Light" panose="02000506030000020003" pitchFamily="50" charset="0"/>
            </a:endParaRPr>
          </a:p>
          <a:p>
            <a:pPr algn="just"/>
            <a:r>
              <a:rPr lang="en-US" b="1" dirty="0">
                <a:latin typeface="TT Commons Light" panose="02000506030000020003" pitchFamily="50" charset="0"/>
              </a:rPr>
              <a:t>REDUCES THE MARKERS OF SENESCENCE</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In vitro analyses of human fibroblast cultures treated with </a:t>
            </a:r>
            <a:r>
              <a:rPr lang="en-US" dirty="0" err="1">
                <a:latin typeface="TT Commons Light" panose="02000506030000020003" pitchFamily="50" charset="0"/>
              </a:rPr>
              <a:t>Teloactive</a:t>
            </a:r>
            <a:r>
              <a:rPr lang="en-US" dirty="0">
                <a:latin typeface="TT Commons Light" panose="02000506030000020003" pitchFamily="50" charset="0"/>
              </a:rPr>
              <a:t> show a clear </a:t>
            </a:r>
            <a:r>
              <a:rPr lang="en-US" b="1" dirty="0">
                <a:latin typeface="TT Commons Light" panose="02000506030000020003" pitchFamily="50" charset="0"/>
              </a:rPr>
              <a:t>decrease in the activity of SA-ß-galactosidase</a:t>
            </a:r>
            <a:r>
              <a:rPr lang="en-US" dirty="0">
                <a:latin typeface="TT Commons Light" panose="02000506030000020003" pitchFamily="50" charset="0"/>
              </a:rPr>
              <a:t>, the main marker of cellular senescence. In addition, reduced expression of </a:t>
            </a:r>
            <a:r>
              <a:rPr lang="en-US" dirty="0" err="1">
                <a:latin typeface="TT Commons Light" panose="02000506030000020003" pitchFamily="50" charset="0"/>
              </a:rPr>
              <a:t>proinflammatory</a:t>
            </a:r>
            <a:r>
              <a:rPr lang="en-US" dirty="0">
                <a:latin typeface="TT Commons Light" panose="02000506030000020003" pitchFamily="50" charset="0"/>
              </a:rPr>
              <a:t> cytokines, </a:t>
            </a:r>
            <a:r>
              <a:rPr lang="en-US" dirty="0" err="1">
                <a:latin typeface="TT Commons Light" panose="02000506030000020003" pitchFamily="50" charset="0"/>
              </a:rPr>
              <a:t>metalloproteinases</a:t>
            </a:r>
            <a:r>
              <a:rPr lang="en-US" dirty="0">
                <a:latin typeface="TT Commons Light" panose="02000506030000020003" pitchFamily="50" charset="0"/>
              </a:rPr>
              <a:t>, mitochondrial ROS and cytoplasmic, among others, that reveal the condition of senescence of cells.</a:t>
            </a:r>
            <a:endParaRPr lang="es-ES" sz="1333" dirty="0">
              <a:latin typeface="TT Commons Light" panose="02000506030000020003" pitchFamily="50" charset="0"/>
            </a:endParaRPr>
          </a:p>
        </p:txBody>
      </p:sp>
      <p:sp>
        <p:nvSpPr>
          <p:cNvPr id="12" name="Título 8"/>
          <p:cNvSpPr>
            <a:spLocks noGrp="1"/>
          </p:cNvSpPr>
          <p:nvPr>
            <p:ph type="title"/>
          </p:nvPr>
        </p:nvSpPr>
        <p:spPr>
          <a:xfrm>
            <a:off x="698500" y="398871"/>
            <a:ext cx="5136021" cy="424732"/>
          </a:xfrm>
        </p:spPr>
        <p:txBody>
          <a:bodyPr/>
          <a:lstStyle/>
          <a:p>
            <a:r>
              <a:rPr lang="es-ES" sz="2400" spc="300" dirty="0" smtClean="0"/>
              <a:t>TELOACTIVE (SCUTELARIA BAICALENSIS)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406297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9334116" y="5105922"/>
            <a:ext cx="100353" cy="461537"/>
          </a:xfrm>
          <a:prstGeom prst="rect">
            <a:avLst/>
          </a:prstGeom>
        </p:spPr>
        <p:txBody>
          <a:bodyPr vert="horz" wrap="square" lIns="0" tIns="0" rIns="0" bIns="0" rtlCol="0">
            <a:spAutoFit/>
          </a:bodyPr>
          <a:lstStyle/>
          <a:p>
            <a:pPr marL="21505">
              <a:lnSpc>
                <a:spcPts val="898"/>
              </a:lnSpc>
            </a:pPr>
            <a:fld id="{81D60167-4931-47E6-BA6A-407CBD079E47}" type="slidenum">
              <a:rPr sz="875" spc="6" dirty="0">
                <a:solidFill>
                  <a:srgbClr val="888888"/>
                </a:solidFill>
                <a:latin typeface="Carlito"/>
                <a:cs typeface="Carlito"/>
              </a:rPr>
              <a:pPr marL="21505">
                <a:lnSpc>
                  <a:spcPts val="898"/>
                </a:lnSpc>
              </a:pPr>
              <a:t>2</a:t>
            </a:fld>
            <a:endParaRPr sz="875">
              <a:latin typeface="Carlito"/>
              <a:cs typeface="Carlito"/>
            </a:endParaRPr>
          </a:p>
        </p:txBody>
      </p:sp>
      <p:sp>
        <p:nvSpPr>
          <p:cNvPr id="6" name="object 6"/>
          <p:cNvSpPr txBox="1"/>
          <p:nvPr/>
        </p:nvSpPr>
        <p:spPr>
          <a:xfrm>
            <a:off x="807104" y="1247097"/>
            <a:ext cx="3256461" cy="2518448"/>
          </a:xfrm>
          <a:prstGeom prst="rect">
            <a:avLst/>
          </a:prstGeom>
        </p:spPr>
        <p:txBody>
          <a:bodyPr vert="horz" wrap="square" lIns="0" tIns="131892" rIns="0" bIns="0" rtlCol="0">
            <a:spAutoFit/>
          </a:bodyPr>
          <a:lstStyle/>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PRESENTATION EXCELLENCE</a:t>
            </a:r>
          </a:p>
          <a:p>
            <a:pPr marL="200712" indent="-193902">
              <a:spcBef>
                <a:spcPts val="1039"/>
              </a:spcBef>
              <a:buAutoNum type="arabicPeriod"/>
              <a:tabLst>
                <a:tab pos="201070" algn="l"/>
              </a:tabLst>
            </a:pPr>
            <a:r>
              <a:rPr lang="es-ES" dirty="0" smtClean="0">
                <a:latin typeface="Bebas Neue Regular" panose="00000500000000000000" pitchFamily="50" charset="0"/>
                <a:cs typeface="Carlito"/>
              </a:rPr>
              <a:t>MECHANISM </a:t>
            </a:r>
            <a:r>
              <a:rPr lang="es-ES" dirty="0">
                <a:latin typeface="Bebas Neue Regular" panose="00000500000000000000" pitchFamily="50" charset="0"/>
                <a:cs typeface="Carlito"/>
              </a:rPr>
              <a:t>OF ACTION</a:t>
            </a: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CELLULAR SENESCENCE</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INGREDIENTS</a:t>
            </a:r>
            <a:endParaRPr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PRODUCTS</a:t>
            </a:r>
          </a:p>
          <a:p>
            <a:pPr marL="200712" indent="-193902">
              <a:spcBef>
                <a:spcPts val="982"/>
              </a:spcBef>
              <a:buAutoNum type="arabicPeriod"/>
              <a:tabLst>
                <a:tab pos="201070" algn="l"/>
              </a:tabLst>
            </a:pPr>
            <a:r>
              <a:rPr lang="es-ES" dirty="0" smtClean="0">
                <a:latin typeface="Bebas Neue Regular" panose="00000500000000000000" pitchFamily="50" charset="0"/>
                <a:cs typeface="Carlito"/>
              </a:rPr>
              <a:t>PROTOCOL OF USE</a:t>
            </a:r>
            <a:endParaRPr lang="es-ES" dirty="0">
              <a:latin typeface="Bebas Neue Regular" panose="00000500000000000000" pitchFamily="50" charset="0"/>
              <a:cs typeface="Carlito"/>
            </a:endParaRPr>
          </a:p>
          <a:p>
            <a:pPr marL="200712" indent="-193902">
              <a:spcBef>
                <a:spcPts val="982"/>
              </a:spcBef>
              <a:buAutoNum type="arabicPeriod"/>
              <a:tabLst>
                <a:tab pos="201070" algn="l"/>
              </a:tabLst>
            </a:pPr>
            <a:r>
              <a:rPr lang="es-ES" dirty="0">
                <a:latin typeface="Bebas Neue Regular" panose="00000500000000000000" pitchFamily="50" charset="0"/>
                <a:cs typeface="Carlito"/>
              </a:rPr>
              <a:t>PROESSIONAL </a:t>
            </a:r>
            <a:r>
              <a:rPr lang="es-ES" dirty="0" smtClean="0">
                <a:latin typeface="Bebas Neue Regular" panose="00000500000000000000" pitchFamily="50" charset="0"/>
                <a:cs typeface="Carlito"/>
              </a:rPr>
              <a:t>PROGRAM</a:t>
            </a:r>
            <a:endParaRPr lang="es-ES" dirty="0">
              <a:latin typeface="Bebas Neue Regular" panose="00000500000000000000" pitchFamily="50" charset="0"/>
              <a:cs typeface="Carlito"/>
            </a:endParaRPr>
          </a:p>
        </p:txBody>
      </p:sp>
      <p:sp>
        <p:nvSpPr>
          <p:cNvPr id="10" name="Título 8"/>
          <p:cNvSpPr>
            <a:spLocks noGrp="1"/>
          </p:cNvSpPr>
          <p:nvPr>
            <p:ph type="title"/>
          </p:nvPr>
        </p:nvSpPr>
        <p:spPr>
          <a:xfrm>
            <a:off x="699718" y="444931"/>
            <a:ext cx="730969" cy="332270"/>
          </a:xfrm>
        </p:spPr>
        <p:txBody>
          <a:bodyPr/>
          <a:lstStyle/>
          <a:p>
            <a:r>
              <a:rPr lang="es-ES" sz="2399" spc="300" dirty="0" smtClean="0">
                <a:latin typeface="Bebas Neue Regular" panose="00000500000000000000" pitchFamily="50" charset="0"/>
              </a:rPr>
              <a:t>INDEX</a:t>
            </a:r>
            <a:endParaRPr lang="es-ES" sz="2399" spc="300" dirty="0">
              <a:latin typeface="Bebas Neue Regular" panose="00000500000000000000" pitchFamily="50" charset="0"/>
            </a:endParaRPr>
          </a:p>
        </p:txBody>
      </p:sp>
    </p:spTree>
    <p:extLst>
      <p:ext uri="{BB962C8B-B14F-4D97-AF65-F5344CB8AC3E}">
        <p14:creationId xmlns:p14="http://schemas.microsoft.com/office/powerpoint/2010/main" val="3712632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4016484"/>
          </a:xfrm>
          <a:prstGeom prst="rect">
            <a:avLst/>
          </a:prstGeom>
          <a:noFill/>
        </p:spPr>
        <p:txBody>
          <a:bodyPr wrap="square">
            <a:spAutoFit/>
          </a:bodyPr>
          <a:lstStyle/>
          <a:p>
            <a:pPr algn="just"/>
            <a:r>
              <a:rPr lang="es-ES" b="1" dirty="0" smtClean="0">
                <a:latin typeface="TT Commons Light" panose="02000506030000020003" pitchFamily="50" charset="0"/>
              </a:rPr>
              <a:t>CELLULAR SHIELD </a:t>
            </a:r>
            <a:endParaRPr lang="es-ES" b="1" dirty="0">
              <a:latin typeface="TT Commons Light" panose="02000506030000020003" pitchFamily="50" charset="0"/>
            </a:endParaRPr>
          </a:p>
          <a:p>
            <a:pPr algn="just"/>
            <a:endParaRPr lang="es-ES" b="1" dirty="0">
              <a:latin typeface="TT Commons Light" panose="02000506030000020003" pitchFamily="50" charset="0"/>
            </a:endParaRPr>
          </a:p>
          <a:p>
            <a:pPr algn="just"/>
            <a:r>
              <a:rPr lang="en-US" dirty="0">
                <a:latin typeface="TT Commons Light" panose="02000506030000020003" pitchFamily="50" charset="0"/>
              </a:rPr>
              <a:t>It is the concentrated </a:t>
            </a:r>
            <a:r>
              <a:rPr lang="en-US" b="1" dirty="0">
                <a:latin typeface="TT Commons Light" panose="02000506030000020003" pitchFamily="50" charset="0"/>
              </a:rPr>
              <a:t>extract of the plant </a:t>
            </a:r>
            <a:r>
              <a:rPr lang="en-US" b="1" dirty="0" err="1">
                <a:latin typeface="TT Commons Light" panose="02000506030000020003" pitchFamily="50" charset="0"/>
              </a:rPr>
              <a:t>Eridictyon</a:t>
            </a:r>
            <a:r>
              <a:rPr lang="en-US" b="1" dirty="0">
                <a:latin typeface="TT Commons Light" panose="02000506030000020003" pitchFamily="50" charset="0"/>
              </a:rPr>
              <a:t> </a:t>
            </a:r>
            <a:r>
              <a:rPr lang="en-US" b="1" dirty="0" err="1">
                <a:latin typeface="TT Commons Light" panose="02000506030000020003" pitchFamily="50" charset="0"/>
              </a:rPr>
              <a:t>Californicum</a:t>
            </a:r>
            <a:r>
              <a:rPr lang="en-US" b="1" dirty="0">
                <a:latin typeface="TT Commons Light" panose="02000506030000020003" pitchFamily="50" charset="0"/>
              </a:rPr>
              <a:t> </a:t>
            </a:r>
            <a:r>
              <a:rPr lang="en-US" dirty="0">
                <a:latin typeface="TT Commons Light" panose="02000506030000020003" pitchFamily="50" charset="0"/>
              </a:rPr>
              <a:t>(Holy Herb). Its evergreen leaves are covered with a resin that protects the plant against the sun, thanks to its content rich in flavonoids, which is mainly composed of </a:t>
            </a:r>
            <a:r>
              <a:rPr lang="en-US" dirty="0" err="1">
                <a:latin typeface="TT Commons Light" panose="02000506030000020003" pitchFamily="50" charset="0"/>
              </a:rPr>
              <a:t>homoeriodictiol</a:t>
            </a:r>
            <a:r>
              <a:rPr lang="en-US" dirty="0">
                <a:latin typeface="TT Commons Light" panose="02000506030000020003" pitchFamily="50" charset="0"/>
              </a:rPr>
              <a:t> and </a:t>
            </a:r>
            <a:r>
              <a:rPr lang="en-US" dirty="0" err="1">
                <a:latin typeface="TT Commons Light" panose="02000506030000020003" pitchFamily="50" charset="0"/>
              </a:rPr>
              <a:t>eriodictiol</a:t>
            </a:r>
            <a:r>
              <a:rPr lang="en-US" dirty="0">
                <a:latin typeface="TT Commons Light" panose="02000506030000020003" pitchFamily="50" charset="0"/>
              </a:rPr>
              <a:t>.</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The extract of this plant is </a:t>
            </a:r>
            <a:r>
              <a:rPr lang="en-US" b="1" dirty="0">
                <a:latin typeface="TT Commons Light" panose="02000506030000020003" pitchFamily="50" charset="0"/>
              </a:rPr>
              <a:t>considered protective and restorative of DNA</a:t>
            </a:r>
            <a:r>
              <a:rPr lang="en-US" dirty="0">
                <a:latin typeface="TT Commons Light" panose="02000506030000020003" pitchFamily="50" charset="0"/>
              </a:rPr>
              <a:t>, improving the functioning of the cell by receiving in perfect condition the inheritance transmitted in the cell division. In this way, it prolongs the proper functioning of skin cells.</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DNA plays a fundamental role in cell function and renewal and is therefore essential for healthy skin. When damaged, the </a:t>
            </a:r>
            <a:r>
              <a:rPr lang="en-US" b="1" dirty="0">
                <a:latin typeface="TT Commons Light" panose="02000506030000020003" pitchFamily="50" charset="0"/>
              </a:rPr>
              <a:t>p53 protein</a:t>
            </a:r>
            <a:r>
              <a:rPr lang="en-US" dirty="0">
                <a:latin typeface="TT Commons Light" panose="02000506030000020003" pitchFamily="50" charset="0"/>
              </a:rPr>
              <a:t>, described as the </a:t>
            </a:r>
            <a:r>
              <a:rPr lang="en-US" b="1" dirty="0">
                <a:latin typeface="TT Commons Light" panose="02000506030000020003" pitchFamily="50" charset="0"/>
              </a:rPr>
              <a:t>guardian of the genome</a:t>
            </a:r>
            <a:r>
              <a:rPr lang="en-US" dirty="0">
                <a:latin typeface="TT Commons Light" panose="02000506030000020003" pitchFamily="50" charset="0"/>
              </a:rPr>
              <a:t>, is activated and its rapid action </a:t>
            </a:r>
            <a:r>
              <a:rPr lang="en-US" b="1" dirty="0">
                <a:latin typeface="TT Commons Light" panose="02000506030000020003" pitchFamily="50" charset="0"/>
              </a:rPr>
              <a:t>repairs DNA damage</a:t>
            </a:r>
            <a:r>
              <a:rPr lang="en-US" dirty="0">
                <a:latin typeface="TT Commons Light" panose="02000506030000020003" pitchFamily="50" charset="0"/>
              </a:rPr>
              <a:t>. The cell becomes viable once again and rejuvenates the skin from within by providing the energy necessary for its regeneration.</a:t>
            </a:r>
          </a:p>
          <a:p>
            <a:pPr algn="just"/>
            <a:endParaRPr lang="en-US" dirty="0">
              <a:latin typeface="TT Commons Light" panose="02000506030000020003" pitchFamily="50" charset="0"/>
            </a:endParaRPr>
          </a:p>
          <a:p>
            <a:pPr algn="just"/>
            <a:r>
              <a:rPr lang="en-US" b="1" dirty="0">
                <a:latin typeface="TT Commons Light" panose="02000506030000020003" pitchFamily="50" charset="0"/>
              </a:rPr>
              <a:t>Studies show that </a:t>
            </a:r>
            <a:r>
              <a:rPr lang="en-US" b="1" dirty="0" smtClean="0">
                <a:latin typeface="TT Commons Light" panose="02000506030000020003" pitchFamily="50" charset="0"/>
              </a:rPr>
              <a:t>Holy Herb extract </a:t>
            </a:r>
            <a:r>
              <a:rPr lang="en-US" dirty="0">
                <a:latin typeface="TT Commons Light" panose="02000506030000020003" pitchFamily="50" charset="0"/>
              </a:rPr>
              <a:t>protects and strengthens the natural mechanisms that repair DNA in cells exposed to ultraviolet stress, by </a:t>
            </a:r>
            <a:r>
              <a:rPr lang="en-US" b="1" dirty="0">
                <a:latin typeface="TT Commons Light" panose="02000506030000020003" pitchFamily="50" charset="0"/>
              </a:rPr>
              <a:t>activating the p53 protein</a:t>
            </a:r>
            <a:r>
              <a:rPr lang="en-US" dirty="0">
                <a:latin typeface="TT Commons Light" panose="02000506030000020003" pitchFamily="50" charset="0"/>
              </a:rPr>
              <a:t>.</a:t>
            </a:r>
            <a:endParaRPr lang="es-ES" sz="1333" b="1" dirty="0">
              <a:latin typeface="TT Commons Light" panose="02000506030000020003" pitchFamily="50" charset="0"/>
            </a:endParaRPr>
          </a:p>
        </p:txBody>
      </p:sp>
      <p:sp>
        <p:nvSpPr>
          <p:cNvPr id="12" name="Título 8"/>
          <p:cNvSpPr>
            <a:spLocks noGrp="1"/>
          </p:cNvSpPr>
          <p:nvPr>
            <p:ph type="title"/>
          </p:nvPr>
        </p:nvSpPr>
        <p:spPr>
          <a:xfrm>
            <a:off x="698500" y="398871"/>
            <a:ext cx="2706318" cy="424732"/>
          </a:xfrm>
        </p:spPr>
        <p:txBody>
          <a:bodyPr/>
          <a:lstStyle/>
          <a:p>
            <a:r>
              <a:rPr lang="en-US" sz="2400" spc="300" dirty="0" smtClean="0"/>
              <a:t>HOLY </a:t>
            </a:r>
            <a:r>
              <a:rPr lang="en-US" sz="2400" spc="300" dirty="0"/>
              <a:t>HERB EXTRACT</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1982175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6" y="1182635"/>
            <a:ext cx="3932116" cy="3554819"/>
          </a:xfrm>
          <a:prstGeom prst="rect">
            <a:avLst/>
          </a:prstGeom>
          <a:noFill/>
        </p:spPr>
        <p:txBody>
          <a:bodyPr wrap="square">
            <a:spAutoFit/>
          </a:bodyPr>
          <a:lstStyle/>
          <a:p>
            <a:pPr algn="just"/>
            <a:r>
              <a:rPr lang="es-ES" b="1" dirty="0" smtClean="0">
                <a:latin typeface="TT Commons Light" panose="02000506030000020003" pitchFamily="50" charset="0"/>
              </a:rPr>
              <a:t>CELLULAR SHIELD</a:t>
            </a:r>
          </a:p>
          <a:p>
            <a:pPr algn="just"/>
            <a:endParaRPr lang="es-ES" b="1" dirty="0">
              <a:latin typeface="TT Commons Light" panose="02000506030000020003" pitchFamily="50" charset="0"/>
            </a:endParaRPr>
          </a:p>
          <a:p>
            <a:pPr algn="just"/>
            <a:r>
              <a:rPr lang="en-US" dirty="0">
                <a:latin typeface="TT Commons Light" panose="02000506030000020003" pitchFamily="50" charset="0"/>
              </a:rPr>
              <a:t>After sun exposure, the level of DNA fragmentation in cells caused by oxidative stress increases.</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In this study, </a:t>
            </a:r>
            <a:r>
              <a:rPr lang="en-US" b="1" dirty="0">
                <a:latin typeface="TT Commons Light" panose="02000506030000020003" pitchFamily="50" charset="0"/>
              </a:rPr>
              <a:t>DNA fragmentation </a:t>
            </a:r>
            <a:r>
              <a:rPr lang="en-US" dirty="0">
                <a:latin typeface="TT Commons Light" panose="02000506030000020003" pitchFamily="50" charset="0"/>
              </a:rPr>
              <a:t>in cells treated with Holy Herb extract </a:t>
            </a:r>
            <a:r>
              <a:rPr lang="en-US" b="1" dirty="0">
                <a:latin typeface="TT Commons Light" panose="02000506030000020003" pitchFamily="50" charset="0"/>
              </a:rPr>
              <a:t>is reduced.</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Under the same experimental conditions, Cellular Shield (Holy Herb extract) reduces the level of stress observed in keratinocytes.</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This effect is demonstrated through microscopic observation of the </a:t>
            </a:r>
            <a:r>
              <a:rPr lang="en-US" b="1" dirty="0">
                <a:latin typeface="TT Commons Light" panose="02000506030000020003" pitchFamily="50" charset="0"/>
              </a:rPr>
              <a:t>levels activated by the p53 protein.</a:t>
            </a:r>
            <a:endParaRPr lang="es-ES" b="1" dirty="0">
              <a:latin typeface="TT Commons Light" panose="02000506030000020003" pitchFamily="50" charset="0"/>
            </a:endParaRPr>
          </a:p>
        </p:txBody>
      </p:sp>
      <p:sp>
        <p:nvSpPr>
          <p:cNvPr id="12" name="Título 8"/>
          <p:cNvSpPr>
            <a:spLocks noGrp="1"/>
          </p:cNvSpPr>
          <p:nvPr>
            <p:ph type="title"/>
          </p:nvPr>
        </p:nvSpPr>
        <p:spPr>
          <a:xfrm>
            <a:off x="698500" y="398871"/>
            <a:ext cx="2706318" cy="424732"/>
          </a:xfrm>
        </p:spPr>
        <p:txBody>
          <a:bodyPr/>
          <a:lstStyle/>
          <a:p>
            <a:r>
              <a:rPr lang="en-US" sz="2400" spc="300" dirty="0" smtClean="0"/>
              <a:t>HOLY </a:t>
            </a:r>
            <a:r>
              <a:rPr lang="en-US" sz="2400" spc="300" dirty="0"/>
              <a:t>HERB EXTRACT</a:t>
            </a:r>
            <a:endParaRPr lang="es-ES" sz="2400" spc="300" dirty="0">
              <a:latin typeface="Bebas Neue Regular" panose="00000500000000000000" pitchFamily="50" charset="0"/>
            </a:endParaRPr>
          </a:p>
        </p:txBody>
      </p:sp>
      <p:pic>
        <p:nvPicPr>
          <p:cNvPr id="2" name="Imagen 1"/>
          <p:cNvPicPr>
            <a:picLocks noChangeAspect="1"/>
          </p:cNvPicPr>
          <p:nvPr/>
        </p:nvPicPr>
        <p:blipFill>
          <a:blip r:embed="rId3"/>
          <a:stretch>
            <a:fillRect/>
          </a:stretch>
        </p:blipFill>
        <p:spPr>
          <a:xfrm>
            <a:off x="5181217" y="1575389"/>
            <a:ext cx="3543300" cy="2047875"/>
          </a:xfrm>
          <a:prstGeom prst="rect">
            <a:avLst/>
          </a:prstGeom>
        </p:spPr>
      </p:pic>
      <p:sp>
        <p:nvSpPr>
          <p:cNvPr id="5" name="Rectángulo 4"/>
          <p:cNvSpPr/>
          <p:nvPr/>
        </p:nvSpPr>
        <p:spPr>
          <a:xfrm>
            <a:off x="5181217" y="3912341"/>
            <a:ext cx="3993602" cy="323165"/>
          </a:xfrm>
          <a:prstGeom prst="rect">
            <a:avLst/>
          </a:prstGeom>
        </p:spPr>
        <p:txBody>
          <a:bodyPr wrap="square">
            <a:spAutoFit/>
          </a:bodyPr>
          <a:lstStyle/>
          <a:p>
            <a:r>
              <a:rPr lang="en-US" b="1" dirty="0">
                <a:latin typeface="TT Commons Light" panose="02000506030000020003" pitchFamily="50" charset="0"/>
              </a:rPr>
              <a:t>Cellular Shield Protective and Restorative Effect</a:t>
            </a:r>
          </a:p>
        </p:txBody>
      </p:sp>
    </p:spTree>
    <p:extLst>
      <p:ext uri="{BB962C8B-B14F-4D97-AF65-F5344CB8AC3E}">
        <p14:creationId xmlns:p14="http://schemas.microsoft.com/office/powerpoint/2010/main" val="521309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323987"/>
          </a:xfrm>
          <a:prstGeom prst="rect">
            <a:avLst/>
          </a:prstGeom>
          <a:noFill/>
        </p:spPr>
        <p:txBody>
          <a:bodyPr wrap="square">
            <a:spAutoFit/>
          </a:bodyPr>
          <a:lstStyle/>
          <a:p>
            <a:pPr algn="just"/>
            <a:r>
              <a:rPr lang="en-US" b="1" dirty="0">
                <a:latin typeface="TT Commons Light" panose="02000506030000020003" pitchFamily="50" charset="0"/>
              </a:rPr>
              <a:t>LOW MOLLECULAR WEIGHT HYALURONIC ACID: </a:t>
            </a:r>
            <a:r>
              <a:rPr lang="en-US" dirty="0">
                <a:latin typeface="TT Commons Light" panose="02000506030000020003" pitchFamily="50" charset="0"/>
              </a:rPr>
              <a:t>A Glycosaminoglycan type polysaccharide, synthesized by the fibroblasts. Its function is to contribute to the skin’s water balance and skin structure and is a fundamental component of the skin. Topical application of Hyaluronic Acid improves the skin’s </a:t>
            </a:r>
            <a:r>
              <a:rPr lang="en-US" dirty="0" err="1">
                <a:latin typeface="TT Commons Light" panose="02000506030000020003" pitchFamily="50" charset="0"/>
              </a:rPr>
              <a:t>moisturisation</a:t>
            </a:r>
            <a:r>
              <a:rPr lang="en-US" dirty="0">
                <a:latin typeface="TT Commons Light" panose="02000506030000020003" pitchFamily="50" charset="0"/>
              </a:rPr>
              <a:t>, elasticity and volume. It increases the skin’s firmness, by stimulating Collagen I synthesis. </a:t>
            </a:r>
            <a:endParaRPr lang="en-US" dirty="0" smtClean="0">
              <a:latin typeface="TT Commons Light" panose="02000506030000020003" pitchFamily="50" charset="0"/>
            </a:endParaRPr>
          </a:p>
          <a:p>
            <a:pPr algn="just"/>
            <a:endParaRPr lang="es-ES" b="1" dirty="0" smtClean="0">
              <a:latin typeface="TT Commons Light" panose="02000506030000020003" pitchFamily="50" charset="0"/>
            </a:endParaRPr>
          </a:p>
          <a:p>
            <a:pPr algn="just"/>
            <a:r>
              <a:rPr lang="en-US" b="1" dirty="0">
                <a:latin typeface="TT Commons Light" panose="02000506030000020003" pitchFamily="50" charset="0"/>
              </a:rPr>
              <a:t>SOLUBLE NATIVE COLLAGEN: </a:t>
            </a:r>
            <a:r>
              <a:rPr lang="en-US" dirty="0">
                <a:latin typeface="TT Commons Light" panose="02000506030000020003" pitchFamily="50" charset="0"/>
              </a:rPr>
              <a:t>Collagen is the most common and most important protein in the skin’s connective tissue. It counteracts progressive Collagen reticulation, which occurs with age, increasing the skin’s firmness and </a:t>
            </a:r>
            <a:r>
              <a:rPr lang="en-US" dirty="0" err="1">
                <a:latin typeface="TT Commons Light" panose="02000506030000020003" pitchFamily="50" charset="0"/>
              </a:rPr>
              <a:t>moisturisation</a:t>
            </a:r>
            <a:r>
              <a:rPr lang="en-US" dirty="0">
                <a:latin typeface="TT Commons Light" panose="02000506030000020003" pitchFamily="50" charset="0"/>
              </a:rPr>
              <a:t>. </a:t>
            </a:r>
            <a:endParaRPr lang="en-US" dirty="0" smtClean="0">
              <a:latin typeface="TT Commons Light" panose="02000506030000020003" pitchFamily="50" charset="0"/>
            </a:endParaRPr>
          </a:p>
          <a:p>
            <a:pPr algn="just"/>
            <a:endParaRPr lang="en-US" dirty="0">
              <a:latin typeface="TT Commons Light" panose="02000506030000020003" pitchFamily="50" charset="0"/>
            </a:endParaRPr>
          </a:p>
          <a:p>
            <a:pPr algn="just"/>
            <a:r>
              <a:rPr lang="en-US" b="1" dirty="0" smtClean="0">
                <a:latin typeface="TT Commons Light" panose="02000506030000020003" pitchFamily="50" charset="0"/>
              </a:rPr>
              <a:t>SOYA </a:t>
            </a:r>
            <a:r>
              <a:rPr lang="en-US" b="1" dirty="0">
                <a:latin typeface="TT Commons Light" panose="02000506030000020003" pitchFamily="50" charset="0"/>
              </a:rPr>
              <a:t>GLYCOPEPTIDES: </a:t>
            </a:r>
            <a:r>
              <a:rPr lang="en-US" dirty="0">
                <a:latin typeface="TT Commons Light" panose="02000506030000020003" pitchFamily="50" charset="0"/>
              </a:rPr>
              <a:t>High purity Collagen I synthesis activators, which work by increasing the concentration of the same, bringing back smooth, firm young-looking skin. </a:t>
            </a:r>
            <a:endParaRPr lang="en-US" dirty="0" smtClean="0">
              <a:latin typeface="TT Commons Light" panose="02000506030000020003" pitchFamily="50" charset="0"/>
            </a:endParaRPr>
          </a:p>
          <a:p>
            <a:pPr algn="just"/>
            <a:endParaRPr lang="en-US" dirty="0">
              <a:latin typeface="TT Commons Light" panose="02000506030000020003" pitchFamily="50" charset="0"/>
            </a:endParaRPr>
          </a:p>
          <a:p>
            <a:pPr algn="just"/>
            <a:r>
              <a:rPr lang="en-US" b="1" dirty="0" smtClean="0">
                <a:latin typeface="TT Commons Light" panose="02000506030000020003" pitchFamily="50" charset="0"/>
              </a:rPr>
              <a:t>MARINE </a:t>
            </a:r>
            <a:r>
              <a:rPr lang="en-US" b="1" dirty="0">
                <a:latin typeface="TT Commons Light" panose="02000506030000020003" pitchFamily="50" charset="0"/>
              </a:rPr>
              <a:t>ELASTIN</a:t>
            </a:r>
            <a:r>
              <a:rPr lang="en-US" dirty="0">
                <a:latin typeface="TT Commons Light" panose="02000506030000020003" pitchFamily="50" charset="0"/>
              </a:rPr>
              <a:t>: Protein with structural properties, which helps regain the elasticity of the skin, which is lost during aging. Restructuring, firming effect.</a:t>
            </a:r>
          </a:p>
        </p:txBody>
      </p:sp>
      <p:sp>
        <p:nvSpPr>
          <p:cNvPr id="12" name="Título 8"/>
          <p:cNvSpPr>
            <a:spLocks noGrp="1"/>
          </p:cNvSpPr>
          <p:nvPr>
            <p:ph type="title"/>
          </p:nvPr>
        </p:nvSpPr>
        <p:spPr>
          <a:xfrm>
            <a:off x="698500" y="398871"/>
            <a:ext cx="5922006" cy="424732"/>
          </a:xfrm>
        </p:spPr>
        <p:txBody>
          <a:bodyPr/>
          <a:lstStyle/>
          <a:p>
            <a:r>
              <a:rPr lang="en-US" sz="2400" spc="300" dirty="0"/>
              <a:t>EXTRACELLULAR MATRIX-ENHANCING ACTIVES </a:t>
            </a:r>
            <a:endParaRPr lang="es-ES" sz="2400" spc="300" dirty="0"/>
          </a:p>
        </p:txBody>
      </p:sp>
    </p:spTree>
    <p:extLst>
      <p:ext uri="{BB962C8B-B14F-4D97-AF65-F5344CB8AC3E}">
        <p14:creationId xmlns:p14="http://schemas.microsoft.com/office/powerpoint/2010/main" val="3035655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323987"/>
          </a:xfrm>
          <a:prstGeom prst="rect">
            <a:avLst/>
          </a:prstGeom>
          <a:noFill/>
        </p:spPr>
        <p:txBody>
          <a:bodyPr wrap="square">
            <a:spAutoFit/>
          </a:bodyPr>
          <a:lstStyle/>
          <a:p>
            <a:r>
              <a:rPr lang="en-US" b="1" dirty="0">
                <a:latin typeface="TT Commons Light" panose="02000506030000020003" pitchFamily="50" charset="0"/>
              </a:rPr>
              <a:t>ZINC: </a:t>
            </a:r>
            <a:r>
              <a:rPr lang="en-US" dirty="0">
                <a:latin typeface="TT Commons Light" panose="02000506030000020003" pitchFamily="50" charset="0"/>
              </a:rPr>
              <a:t>An essential mineral to regulate cell growth and regeneration. It inhibits collagenase production and provides the skin with a powerful anti-oxidant </a:t>
            </a:r>
            <a:r>
              <a:rPr lang="en-US" dirty="0" err="1">
                <a:latin typeface="TT Commons Light" panose="02000506030000020003" pitchFamily="50" charset="0"/>
              </a:rPr>
              <a:t>defence</a:t>
            </a:r>
            <a:r>
              <a:rPr lang="en-US" dirty="0">
                <a:latin typeface="TT Commons Light" panose="02000506030000020003" pitchFamily="50" charset="0"/>
              </a:rPr>
              <a:t>.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CALCIUM</a:t>
            </a:r>
            <a:r>
              <a:rPr lang="en-US" dirty="0">
                <a:latin typeface="TT Commons Light" panose="02000506030000020003" pitchFamily="50" charset="0"/>
              </a:rPr>
              <a:t>: Oligo-element which stimulates cell regeneration and regulates the skin’s protective lipid barrier. Modulates the proliferation of keratinocytes and their differentiation.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MAGNESIUM</a:t>
            </a:r>
            <a:r>
              <a:rPr lang="en-US" b="1" dirty="0">
                <a:latin typeface="TT Commons Light" panose="02000506030000020003" pitchFamily="50" charset="0"/>
              </a:rPr>
              <a:t>: </a:t>
            </a:r>
            <a:r>
              <a:rPr lang="en-US" dirty="0">
                <a:latin typeface="TT Commons Light" panose="02000506030000020003" pitchFamily="50" charset="0"/>
              </a:rPr>
              <a:t>A fundamental oligo-element to slow down the skin’s aging process. Stimulates the skin to ensure the best possible elasticity and </a:t>
            </a:r>
            <a:r>
              <a:rPr lang="en-US" dirty="0" err="1">
                <a:latin typeface="TT Commons Light" panose="02000506030000020003" pitchFamily="50" charset="0"/>
              </a:rPr>
              <a:t>moisturisation</a:t>
            </a:r>
            <a:r>
              <a:rPr lang="en-US" dirty="0">
                <a:latin typeface="TT Commons Light" panose="02000506030000020003" pitchFamily="50" charset="0"/>
              </a:rPr>
              <a:t> for younger looking skin.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PCA</a:t>
            </a:r>
            <a:r>
              <a:rPr lang="en-US" b="1" dirty="0">
                <a:latin typeface="TT Commons Light" panose="02000506030000020003" pitchFamily="50" charset="0"/>
              </a:rPr>
              <a:t>: </a:t>
            </a:r>
            <a:r>
              <a:rPr lang="en-US" dirty="0" err="1">
                <a:latin typeface="TT Commons Light" panose="02000506030000020003" pitchFamily="50" charset="0"/>
              </a:rPr>
              <a:t>Pyrrolidone</a:t>
            </a:r>
            <a:r>
              <a:rPr lang="en-US" dirty="0">
                <a:latin typeface="TT Commons Light" panose="02000506030000020003" pitchFamily="50" charset="0"/>
              </a:rPr>
              <a:t> Carboxylic Acid accounts for 15% of the skin’s Natural </a:t>
            </a:r>
            <a:r>
              <a:rPr lang="en-US" dirty="0" err="1">
                <a:latin typeface="TT Commons Light" panose="02000506030000020003" pitchFamily="50" charset="0"/>
              </a:rPr>
              <a:t>Moisturisation</a:t>
            </a:r>
            <a:r>
              <a:rPr lang="en-US" dirty="0">
                <a:latin typeface="TT Commons Light" panose="02000506030000020003" pitchFamily="50" charset="0"/>
              </a:rPr>
              <a:t> Factor. It plays an important role in helping recover and maintain the moisture balance in young skin.</a:t>
            </a:r>
          </a:p>
          <a:p>
            <a:endParaRPr lang="en-US" dirty="0" smtClean="0">
              <a:latin typeface="TT Commons Light" panose="02000506030000020003" pitchFamily="50" charset="0"/>
            </a:endParaRPr>
          </a:p>
          <a:p>
            <a:r>
              <a:rPr lang="en-US" b="1" dirty="0" smtClean="0">
                <a:latin typeface="TT Commons Light" panose="02000506030000020003" pitchFamily="50" charset="0"/>
              </a:rPr>
              <a:t>CAVIAR </a:t>
            </a:r>
            <a:r>
              <a:rPr lang="en-US" b="1" dirty="0">
                <a:latin typeface="TT Commons Light" panose="02000506030000020003" pitchFamily="50" charset="0"/>
              </a:rPr>
              <a:t>EXTRACT</a:t>
            </a:r>
            <a:r>
              <a:rPr lang="en-US" dirty="0">
                <a:latin typeface="TT Commons Light" panose="02000506030000020003" pitchFamily="50" charset="0"/>
              </a:rPr>
              <a:t>: A nourishing phospholipid and phosphoprotein-rich complex, with energizing substances to stimulate cell regeneration, improving skin tone, firmness and elasticity.</a:t>
            </a:r>
          </a:p>
        </p:txBody>
      </p:sp>
      <p:sp>
        <p:nvSpPr>
          <p:cNvPr id="12" name="Título 8"/>
          <p:cNvSpPr>
            <a:spLocks noGrp="1"/>
          </p:cNvSpPr>
          <p:nvPr>
            <p:ph type="title"/>
          </p:nvPr>
        </p:nvSpPr>
        <p:spPr>
          <a:xfrm>
            <a:off x="698500" y="398871"/>
            <a:ext cx="5338513" cy="424732"/>
          </a:xfrm>
        </p:spPr>
        <p:txBody>
          <a:bodyPr/>
          <a:lstStyle/>
          <a:p>
            <a:r>
              <a:rPr lang="en-US" sz="2400" spc="300" dirty="0"/>
              <a:t>EXTRACELLULAR</a:t>
            </a:r>
            <a:r>
              <a:rPr lang="en-US" sz="2400" dirty="0"/>
              <a:t> MATRIX-ENHANCING ACTIVES </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2090545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29715" y="1182636"/>
            <a:ext cx="8327845" cy="3785652"/>
          </a:xfrm>
          <a:prstGeom prst="rect">
            <a:avLst/>
          </a:prstGeom>
          <a:noFill/>
        </p:spPr>
        <p:txBody>
          <a:bodyPr wrap="square">
            <a:spAutoFit/>
          </a:bodyPr>
          <a:lstStyle/>
          <a:p>
            <a:endParaRPr lang="es-ES" dirty="0">
              <a:latin typeface="TT Commons Light" panose="02000506030000020003" pitchFamily="50" charset="0"/>
            </a:endParaRPr>
          </a:p>
          <a:p>
            <a:r>
              <a:rPr lang="en-US" b="1" dirty="0">
                <a:latin typeface="TT Commons Light" panose="02000506030000020003" pitchFamily="50" charset="0"/>
              </a:rPr>
              <a:t>HIGH MOLECULAR WEIGHT HYALURONIC ACID</a:t>
            </a:r>
            <a:r>
              <a:rPr lang="en-US" dirty="0">
                <a:latin typeface="TT Commons Light" panose="02000506030000020003" pitchFamily="50" charset="0"/>
              </a:rPr>
              <a:t>: Glycosaminoglycan type polysaccharide, synthesized by the fibroblasts. The high molecular weight offers an action on the upper layer, with powerful </a:t>
            </a:r>
            <a:r>
              <a:rPr lang="en-US" dirty="0" err="1">
                <a:latin typeface="TT Commons Light" panose="02000506030000020003" pitchFamily="50" charset="0"/>
              </a:rPr>
              <a:t>moisturisation</a:t>
            </a:r>
            <a:r>
              <a:rPr lang="en-US" dirty="0">
                <a:latin typeface="TT Commons Light" panose="02000506030000020003" pitchFamily="50" charset="0"/>
              </a:rPr>
              <a:t> and non-occlusive phylogenic qualities. It offers fast acting, short term and long term </a:t>
            </a:r>
            <a:r>
              <a:rPr lang="en-US" dirty="0" err="1">
                <a:latin typeface="TT Commons Light" panose="02000506030000020003" pitchFamily="50" charset="0"/>
              </a:rPr>
              <a:t>moisturisation</a:t>
            </a:r>
            <a:r>
              <a:rPr lang="en-US" dirty="0">
                <a:latin typeface="TT Commons Light" panose="02000506030000020003" pitchFamily="50" charset="0"/>
              </a:rPr>
              <a:t>, mainly of the epidermis.</a:t>
            </a:r>
          </a:p>
          <a:p>
            <a:endParaRPr lang="es-ES" b="1" dirty="0">
              <a:latin typeface="TT Commons Light" panose="02000506030000020003" pitchFamily="50" charset="0"/>
            </a:endParaRPr>
          </a:p>
          <a:p>
            <a:r>
              <a:rPr lang="es-ES" b="1" dirty="0" smtClean="0">
                <a:latin typeface="TT Commons Light" panose="02000506030000020003" pitchFamily="50" charset="0"/>
              </a:rPr>
              <a:t>VITALHEAT ANTI-OX</a:t>
            </a:r>
            <a:r>
              <a:rPr lang="es-ES" dirty="0" smtClean="0">
                <a:latin typeface="TT Commons Light" panose="02000506030000020003" pitchFamily="50" charset="0"/>
              </a:rPr>
              <a:t>: </a:t>
            </a:r>
            <a:r>
              <a:rPr lang="en-US" dirty="0" smtClean="0">
                <a:latin typeface="TT Commons Light" panose="02000506030000020003" pitchFamily="50" charset="0"/>
              </a:rPr>
              <a:t>This biotech </a:t>
            </a:r>
            <a:r>
              <a:rPr lang="en-US" dirty="0">
                <a:latin typeface="TT Commons Light" panose="02000506030000020003" pitchFamily="50" charset="0"/>
              </a:rPr>
              <a:t>ferment is a powerful protector of oxidation that is activated by heat. It is a powerful </a:t>
            </a:r>
            <a:r>
              <a:rPr lang="en-US" dirty="0" err="1">
                <a:latin typeface="TT Commons Light" panose="02000506030000020003" pitchFamily="50" charset="0"/>
              </a:rPr>
              <a:t>photoactivated</a:t>
            </a:r>
            <a:r>
              <a:rPr lang="en-US" dirty="0">
                <a:latin typeface="TT Commons Light" panose="02000506030000020003" pitchFamily="50" charset="0"/>
              </a:rPr>
              <a:t> antioxidant that has proven to be highly efficient against infrared aging. It also increases the skin’s natural defense against ultraviolet damage, increases cell renewal rate and strengthens the stratum </a:t>
            </a:r>
            <a:r>
              <a:rPr lang="en-US" dirty="0" err="1">
                <a:latin typeface="TT Commons Light" panose="02000506030000020003" pitchFamily="50" charset="0"/>
              </a:rPr>
              <a:t>corneum</a:t>
            </a:r>
            <a:r>
              <a:rPr lang="en-US" dirty="0" smtClean="0">
                <a:latin typeface="TT Commons Light" panose="02000506030000020003" pitchFamily="50" charset="0"/>
              </a:rPr>
              <a:t>.</a:t>
            </a:r>
          </a:p>
          <a:p>
            <a:endParaRPr lang="en-US" dirty="0">
              <a:latin typeface="TT Commons Light" panose="02000506030000020003" pitchFamily="50" charset="0"/>
            </a:endParaRPr>
          </a:p>
          <a:p>
            <a:r>
              <a:rPr lang="en-US" dirty="0">
                <a:latin typeface="TT Commons Light" panose="02000506030000020003" pitchFamily="50" charset="0"/>
              </a:rPr>
              <a:t>When applied topically, </a:t>
            </a:r>
            <a:r>
              <a:rPr lang="en-US" dirty="0" err="1">
                <a:latin typeface="TT Commons Light" panose="02000506030000020003" pitchFamily="50" charset="0"/>
              </a:rPr>
              <a:t>VitalHeat</a:t>
            </a:r>
            <a:r>
              <a:rPr lang="en-US" dirty="0">
                <a:latin typeface="TT Commons Light" panose="02000506030000020003" pitchFamily="50" charset="0"/>
              </a:rPr>
              <a:t> Anti-ox has a proven ability to treat sun-damaged skin at the cellular level, increase hydration and stimulate collagen and elastin fibroblasts</a:t>
            </a:r>
            <a:r>
              <a:rPr lang="en-US" dirty="0" smtClean="0">
                <a:latin typeface="TT Commons Light" panose="02000506030000020003" pitchFamily="50" charset="0"/>
              </a:rPr>
              <a:t>.</a:t>
            </a:r>
          </a:p>
          <a:p>
            <a:endParaRPr lang="es-ES" dirty="0">
              <a:latin typeface="TT Commons Light" panose="02000506030000020003" pitchFamily="50" charset="0"/>
            </a:endParaRPr>
          </a:p>
          <a:p>
            <a:r>
              <a:rPr lang="en-US" b="1" dirty="0">
                <a:latin typeface="TT Commons Light" panose="02000506030000020003" pitchFamily="50" charset="0"/>
              </a:rPr>
              <a:t>CERAMIDE COMPLEX</a:t>
            </a:r>
            <a:r>
              <a:rPr lang="en-US" dirty="0">
                <a:latin typeface="TT Commons Light" panose="02000506030000020003" pitchFamily="50" charset="0"/>
              </a:rPr>
              <a:t>: A concentrated restorative for the function of the skin’s lipid barrier, to prevent moisture loss, bringing back the comfort of well-balanced skin</a:t>
            </a:r>
          </a:p>
        </p:txBody>
      </p:sp>
      <p:sp>
        <p:nvSpPr>
          <p:cNvPr id="12" name="Título 8"/>
          <p:cNvSpPr>
            <a:spLocks noGrp="1"/>
          </p:cNvSpPr>
          <p:nvPr>
            <p:ph type="title"/>
          </p:nvPr>
        </p:nvSpPr>
        <p:spPr>
          <a:xfrm>
            <a:off x="698500" y="398871"/>
            <a:ext cx="6205545" cy="424732"/>
          </a:xfrm>
        </p:spPr>
        <p:txBody>
          <a:bodyPr/>
          <a:lstStyle/>
          <a:p>
            <a:r>
              <a:rPr lang="en-US" sz="2400" spc="300" dirty="0"/>
              <a:t>EPIDERMIS-STRENGTHENING ACTIVE INGREDIENTS</a:t>
            </a:r>
            <a:endParaRPr lang="es-ES" sz="2400" spc="300" dirty="0"/>
          </a:p>
        </p:txBody>
      </p:sp>
    </p:spTree>
    <p:extLst>
      <p:ext uri="{BB962C8B-B14F-4D97-AF65-F5344CB8AC3E}">
        <p14:creationId xmlns:p14="http://schemas.microsoft.com/office/powerpoint/2010/main" val="4107708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6205545" cy="424732"/>
          </a:xfrm>
        </p:spPr>
        <p:txBody>
          <a:bodyPr/>
          <a:lstStyle/>
          <a:p>
            <a:r>
              <a:rPr lang="en-US" sz="2400" spc="300" dirty="0"/>
              <a:t>EPIDERMIS-STRENGTHENING ACTIVE INGREDIENTS</a:t>
            </a:r>
            <a:endParaRPr lang="es-ES" sz="2400" spc="300" dirty="0"/>
          </a:p>
        </p:txBody>
      </p:sp>
      <p:sp>
        <p:nvSpPr>
          <p:cNvPr id="2" name="Rectángulo 1"/>
          <p:cNvSpPr/>
          <p:nvPr/>
        </p:nvSpPr>
        <p:spPr>
          <a:xfrm>
            <a:off x="564896" y="1124030"/>
            <a:ext cx="8249920" cy="4016484"/>
          </a:xfrm>
          <a:prstGeom prst="rect">
            <a:avLst/>
          </a:prstGeom>
        </p:spPr>
        <p:txBody>
          <a:bodyPr wrap="square">
            <a:spAutoFit/>
          </a:bodyPr>
          <a:lstStyle/>
          <a:p>
            <a:r>
              <a:rPr lang="en-US" b="1" dirty="0" smtClean="0">
                <a:latin typeface="TT Commons Light" panose="02000506030000020003" pitchFamily="50" charset="0"/>
              </a:rPr>
              <a:t>GLYCOLIC ACID - ALPHA HYDROXY ACID (AHA) </a:t>
            </a:r>
          </a:p>
          <a:p>
            <a:r>
              <a:rPr lang="en-US" dirty="0" smtClean="0">
                <a:latin typeface="TT Commons Light" panose="02000506030000020003" pitchFamily="50" charset="0"/>
              </a:rPr>
              <a:t>Purifying </a:t>
            </a:r>
            <a:r>
              <a:rPr lang="en-US" dirty="0">
                <a:latin typeface="TT Commons Light" panose="02000506030000020003" pitchFamily="50" charset="0"/>
              </a:rPr>
              <a:t>and renewing active ingredient that helps to improve skin texture. Stimulates regenerative processes, helps to even skin tone and combat the complications of oily skin.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LACTOBIONIC ACID - POLY HYDROXY ACID (PHA) </a:t>
            </a:r>
          </a:p>
          <a:p>
            <a:r>
              <a:rPr lang="en-US" dirty="0" smtClean="0">
                <a:latin typeface="TT Commons Light" panose="02000506030000020003" pitchFamily="50" charset="0"/>
              </a:rPr>
              <a:t>Active </a:t>
            </a:r>
            <a:r>
              <a:rPr lang="en-US" dirty="0">
                <a:latin typeface="TT Commons Light" panose="02000506030000020003" pitchFamily="50" charset="0"/>
              </a:rPr>
              <a:t>ingredient with regenerating, antioxidant and </a:t>
            </a:r>
            <a:r>
              <a:rPr lang="en-US" dirty="0" err="1">
                <a:latin typeface="TT Commons Light" panose="02000506030000020003" pitchFamily="50" charset="0"/>
              </a:rPr>
              <a:t>moisturising</a:t>
            </a:r>
            <a:r>
              <a:rPr lang="en-US" dirty="0">
                <a:latin typeface="TT Commons Light" panose="02000506030000020003" pitchFamily="50" charset="0"/>
              </a:rPr>
              <a:t> power thanks to its galactose molecule that increases absorption and prevents transdermal water loss. It also boosts collagen synthesis, helping in epidermal restructuring and renewal.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SALICYLIC ACID - BETA HYDROXY ACID (BHA) </a:t>
            </a:r>
          </a:p>
          <a:p>
            <a:r>
              <a:rPr lang="en-US" dirty="0" smtClean="0">
                <a:latin typeface="TT Commons Light" panose="02000506030000020003" pitchFamily="50" charset="0"/>
              </a:rPr>
              <a:t>Active </a:t>
            </a:r>
            <a:r>
              <a:rPr lang="en-US" dirty="0">
                <a:latin typeface="TT Commons Light" panose="02000506030000020003" pitchFamily="50" charset="0"/>
              </a:rPr>
              <a:t>ingredient with high purifying and renewing power that acts in depth.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MALIC ACID - ALPHA HYDROXY ACID (AHA) </a:t>
            </a:r>
          </a:p>
          <a:p>
            <a:r>
              <a:rPr lang="en-US" dirty="0" smtClean="0">
                <a:latin typeface="TT Commons Light" panose="02000506030000020003" pitchFamily="50" charset="0"/>
              </a:rPr>
              <a:t>Malic </a:t>
            </a:r>
            <a:r>
              <a:rPr lang="en-US" dirty="0">
                <a:latin typeface="TT Commons Light" panose="02000506030000020003" pitchFamily="50" charset="0"/>
              </a:rPr>
              <a:t>acid is associated with a protein macromolecule derived from almonds that reduces its absorption rate, enhancing its renewing action in the superficial layers of the skin.</a:t>
            </a:r>
            <a:endParaRPr lang="es-ES" dirty="0">
              <a:solidFill>
                <a:srgbClr val="000000"/>
              </a:solidFill>
              <a:latin typeface="TT Commons Light" panose="02000506030000020003" pitchFamily="50" charset="0"/>
            </a:endParaRPr>
          </a:p>
          <a:p>
            <a:r>
              <a:rPr lang="es-ES" dirty="0">
                <a:latin typeface="TT Commons Light" panose="02000506030000020003" pitchFamily="50" charset="0"/>
              </a:rPr>
              <a:t/>
            </a:r>
            <a:br>
              <a:rPr lang="es-ES" dirty="0">
                <a:latin typeface="TT Commons Light" panose="02000506030000020003" pitchFamily="50" charset="0"/>
              </a:rPr>
            </a:br>
            <a:endParaRPr lang="en-US" dirty="0">
              <a:latin typeface="TT Commons Light" panose="02000506030000020003" pitchFamily="50" charset="0"/>
            </a:endParaRPr>
          </a:p>
        </p:txBody>
      </p:sp>
    </p:spTree>
    <p:extLst>
      <p:ext uri="{BB962C8B-B14F-4D97-AF65-F5344CB8AC3E}">
        <p14:creationId xmlns:p14="http://schemas.microsoft.com/office/powerpoint/2010/main" val="4201801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6205545" cy="424732"/>
          </a:xfrm>
        </p:spPr>
        <p:txBody>
          <a:bodyPr/>
          <a:lstStyle/>
          <a:p>
            <a:r>
              <a:rPr lang="en-US" sz="2400" spc="300" dirty="0"/>
              <a:t>EPIDERMIS-STRENGTHENING ACTIVE INGREDIENTS</a:t>
            </a:r>
            <a:endParaRPr lang="es-ES" sz="2400" spc="300" dirty="0"/>
          </a:p>
        </p:txBody>
      </p:sp>
      <p:sp>
        <p:nvSpPr>
          <p:cNvPr id="2" name="Rectángulo 1"/>
          <p:cNvSpPr/>
          <p:nvPr/>
        </p:nvSpPr>
        <p:spPr>
          <a:xfrm>
            <a:off x="564896" y="1124030"/>
            <a:ext cx="8249920" cy="4016484"/>
          </a:xfrm>
          <a:prstGeom prst="rect">
            <a:avLst/>
          </a:prstGeom>
        </p:spPr>
        <p:txBody>
          <a:bodyPr wrap="square">
            <a:spAutoFit/>
          </a:bodyPr>
          <a:lstStyle/>
          <a:p>
            <a:r>
              <a:rPr lang="en-US" b="1" dirty="0" smtClean="0">
                <a:latin typeface="TT Commons Light" panose="02000506030000020003" pitchFamily="50" charset="0"/>
              </a:rPr>
              <a:t>AMMONIUM HYDROXIDE: </a:t>
            </a:r>
            <a:r>
              <a:rPr lang="en-US" dirty="0" smtClean="0">
                <a:latin typeface="TT Commons Light" panose="02000506030000020003" pitchFamily="50" charset="0"/>
              </a:rPr>
              <a:t>Active </a:t>
            </a:r>
            <a:r>
              <a:rPr lang="en-US" dirty="0">
                <a:latin typeface="TT Commons Light" panose="02000506030000020003" pitchFamily="50" charset="0"/>
              </a:rPr>
              <a:t>ingredient that adapts the pH of the </a:t>
            </a:r>
            <a:r>
              <a:rPr lang="en-US" dirty="0" err="1">
                <a:latin typeface="TT Commons Light" panose="02000506030000020003" pitchFamily="50" charset="0"/>
              </a:rPr>
              <a:t>hydroxy</a:t>
            </a:r>
            <a:r>
              <a:rPr lang="en-US" dirty="0">
                <a:latin typeface="TT Commons Light" panose="02000506030000020003" pitchFamily="50" charset="0"/>
              </a:rPr>
              <a:t> acids to the specific needs of the skin, allowing the serum to perform the desired function. It also increases the sensation of comfort after application.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b="1" dirty="0" smtClean="0">
                <a:latin typeface="TT Commons Light" panose="02000506030000020003" pitchFamily="50" charset="0"/>
              </a:rPr>
              <a:t>ALOE VERA EXTRACT: </a:t>
            </a:r>
            <a:r>
              <a:rPr lang="en-US" dirty="0" smtClean="0">
                <a:latin typeface="TT Commons Light" panose="02000506030000020003" pitchFamily="50" charset="0"/>
              </a:rPr>
              <a:t>Active </a:t>
            </a:r>
            <a:r>
              <a:rPr lang="en-US" dirty="0">
                <a:latin typeface="TT Commons Light" panose="02000506030000020003" pitchFamily="50" charset="0"/>
              </a:rPr>
              <a:t>ingredient with </a:t>
            </a:r>
            <a:r>
              <a:rPr lang="en-US" dirty="0" err="1">
                <a:latin typeface="TT Commons Light" panose="02000506030000020003" pitchFamily="50" charset="0"/>
              </a:rPr>
              <a:t>moisturising</a:t>
            </a:r>
            <a:r>
              <a:rPr lang="en-US" dirty="0">
                <a:latin typeface="TT Commons Light" panose="02000506030000020003" pitchFamily="50" charset="0"/>
              </a:rPr>
              <a:t>, soothing and refreshing properties. It also has antioxidant and anti-inflammatory activity and participates in the regenerative processes of the skin, enhancing the rejuvenating action of the formula</a:t>
            </a:r>
            <a:r>
              <a:rPr lang="en-US" dirty="0" smtClean="0">
                <a:latin typeface="TT Commons Light" panose="02000506030000020003" pitchFamily="50" charset="0"/>
              </a:rPr>
              <a:t>.</a:t>
            </a:r>
          </a:p>
          <a:p>
            <a:endParaRPr lang="en-US" dirty="0" smtClean="0">
              <a:latin typeface="TT Commons Light" panose="02000506030000020003" pitchFamily="50" charset="0"/>
            </a:endParaRPr>
          </a:p>
          <a:p>
            <a:r>
              <a:rPr lang="en-GB" b="1" dirty="0" smtClean="0">
                <a:latin typeface="TT Commons Light" panose="02000506030000020003" pitchFamily="50" charset="0"/>
              </a:rPr>
              <a:t>AVENANTHRAMIDES: </a:t>
            </a:r>
            <a:r>
              <a:rPr lang="en-GB" dirty="0" smtClean="0">
                <a:latin typeface="TT Commons Light" panose="02000506030000020003" pitchFamily="50" charset="0"/>
              </a:rPr>
              <a:t>Found </a:t>
            </a:r>
            <a:r>
              <a:rPr lang="en-GB" dirty="0">
                <a:latin typeface="TT Commons Light" panose="02000506030000020003" pitchFamily="50" charset="0"/>
              </a:rPr>
              <a:t>naturally in oats, these bioactive compounds can protect the skin from free radical damage. They also help reduce sensitivity, making them ideal for products targeting delicate skin, while their soothing properties help reduce redness in stressed skin. </a:t>
            </a:r>
            <a:r>
              <a:rPr lang="en-GB" dirty="0" err="1">
                <a:latin typeface="TT Commons Light" panose="02000506030000020003" pitchFamily="50" charset="0"/>
              </a:rPr>
              <a:t>Avenanthramides</a:t>
            </a:r>
            <a:r>
              <a:rPr lang="en-GB" dirty="0">
                <a:latin typeface="TT Commons Light" panose="02000506030000020003" pitchFamily="50" charset="0"/>
              </a:rPr>
              <a:t> are also proven to have a moisturising ability, as they penetrate deep into the skin and lock in moisture, helping to keep it soft and hydrated.</a:t>
            </a:r>
            <a:endParaRPr lang="en-US" dirty="0">
              <a:latin typeface="TT Commons Light" panose="02000506030000020003" pitchFamily="50" charset="0"/>
            </a:endParaRPr>
          </a:p>
          <a:p>
            <a:endParaRPr lang="es-ES" dirty="0">
              <a:latin typeface="TT Commons Light" panose="02000506030000020003" pitchFamily="50" charset="0"/>
            </a:endParaRPr>
          </a:p>
          <a:p>
            <a:r>
              <a:rPr lang="en-US" b="1" dirty="0">
                <a:latin typeface="TT Commons Light" panose="02000506030000020003" pitchFamily="50" charset="0"/>
              </a:rPr>
              <a:t>CARROT, SUNFLOWER, WHEAT GERM OILS: </a:t>
            </a:r>
            <a:r>
              <a:rPr lang="en-US" dirty="0">
                <a:latin typeface="TT Commons Light" panose="02000506030000020003" pitchFamily="50" charset="0"/>
              </a:rPr>
              <a:t>Stimulate cellular activity promoting faster and healthier growth, provide a protective action against environmental aggressions, have antioxidant properties and improve blood circulation in the hair follicles, which </a:t>
            </a:r>
            <a:r>
              <a:rPr lang="en-US" dirty="0" err="1">
                <a:latin typeface="TT Commons Light" panose="02000506030000020003" pitchFamily="50" charset="0"/>
              </a:rPr>
              <a:t>favours</a:t>
            </a:r>
            <a:r>
              <a:rPr lang="en-US" dirty="0">
                <a:latin typeface="TT Commons Light" panose="02000506030000020003" pitchFamily="50" charset="0"/>
              </a:rPr>
              <a:t> an optimal supply of nutrients to the eyelashes.</a:t>
            </a:r>
          </a:p>
        </p:txBody>
      </p:sp>
    </p:spTree>
    <p:extLst>
      <p:ext uri="{BB962C8B-B14F-4D97-AF65-F5344CB8AC3E}">
        <p14:creationId xmlns:p14="http://schemas.microsoft.com/office/powerpoint/2010/main" val="1488716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2449388" cy="424732"/>
          </a:xfrm>
        </p:spPr>
        <p:txBody>
          <a:bodyPr/>
          <a:lstStyle/>
          <a:p>
            <a:r>
              <a:rPr lang="es-ES" sz="2400" spc="300" dirty="0" smtClean="0"/>
              <a:t>Epidermis </a:t>
            </a:r>
            <a:r>
              <a:rPr lang="es-ES" sz="2400" spc="300" dirty="0" err="1" smtClean="0"/>
              <a:t>action</a:t>
            </a:r>
            <a:endParaRPr lang="es-ES" sz="2400" spc="300" dirty="0">
              <a:latin typeface="Bebas Neue Regular" panose="00000500000000000000" pitchFamily="50" charset="0"/>
            </a:endParaRPr>
          </a:p>
        </p:txBody>
      </p:sp>
      <p:sp>
        <p:nvSpPr>
          <p:cNvPr id="2" name="Rectángulo 1"/>
          <p:cNvSpPr/>
          <p:nvPr/>
        </p:nvSpPr>
        <p:spPr>
          <a:xfrm>
            <a:off x="564896" y="1124030"/>
            <a:ext cx="8249920" cy="1938992"/>
          </a:xfrm>
          <a:prstGeom prst="rect">
            <a:avLst/>
          </a:prstGeom>
        </p:spPr>
        <p:txBody>
          <a:bodyPr wrap="square">
            <a:spAutoFit/>
          </a:bodyPr>
          <a:lstStyle/>
          <a:p>
            <a:r>
              <a:rPr lang="es-ES" b="1" dirty="0" smtClean="0">
                <a:latin typeface="TT Commons Light" panose="02000506030000020003" pitchFamily="50" charset="0"/>
              </a:rPr>
              <a:t>HIDRÓXIDO DE AMONIO: </a:t>
            </a:r>
            <a:r>
              <a:rPr lang="es-ES" dirty="0" smtClean="0">
                <a:latin typeface="TT Commons Light" panose="02000506030000020003" pitchFamily="50" charset="0"/>
              </a:rPr>
              <a:t>Ingrediente </a:t>
            </a:r>
            <a:r>
              <a:rPr lang="es-ES" dirty="0">
                <a:latin typeface="TT Commons Light" panose="02000506030000020003" pitchFamily="50" charset="0"/>
              </a:rPr>
              <a:t>activo que adapta el pH de los hidroxiácidos a las necesidades específicas de la piel, permitiendo que el suero realice la función deseada. También aumenta la sensación de comodidad después de la aplicación.</a:t>
            </a:r>
            <a:br>
              <a:rPr lang="es-ES" dirty="0">
                <a:latin typeface="TT Commons Light" panose="02000506030000020003" pitchFamily="50" charset="0"/>
              </a:rPr>
            </a:br>
            <a:r>
              <a:rPr lang="es-ES" dirty="0">
                <a:latin typeface="TT Commons Light" panose="02000506030000020003" pitchFamily="50" charset="0"/>
              </a:rPr>
              <a:t/>
            </a:r>
            <a:br>
              <a:rPr lang="es-ES" dirty="0">
                <a:latin typeface="TT Commons Light" panose="02000506030000020003" pitchFamily="50" charset="0"/>
              </a:rPr>
            </a:br>
            <a:r>
              <a:rPr lang="es-ES" b="1" dirty="0" smtClean="0">
                <a:latin typeface="TT Commons Light" panose="02000506030000020003" pitchFamily="50" charset="0"/>
              </a:rPr>
              <a:t>EXTRACTO DE ÁLOE VERA: </a:t>
            </a:r>
            <a:r>
              <a:rPr lang="es-ES" dirty="0" smtClean="0">
                <a:latin typeface="TT Commons Light" panose="02000506030000020003" pitchFamily="50" charset="0"/>
              </a:rPr>
              <a:t>Ingrediente </a:t>
            </a:r>
            <a:r>
              <a:rPr lang="es-ES" dirty="0">
                <a:latin typeface="TT Commons Light" panose="02000506030000020003" pitchFamily="50" charset="0"/>
              </a:rPr>
              <a:t>activo con propiedades hidratantes, calmantes y refrescantes. También tiene actividad antioxidante y antiinflamatoria y participa en los procesos regenerativos de la piel, potenciando la acción rejuvenecedora de la </a:t>
            </a:r>
            <a:r>
              <a:rPr lang="es-ES" dirty="0" smtClean="0">
                <a:latin typeface="TT Commons Light" panose="02000506030000020003" pitchFamily="50" charset="0"/>
              </a:rPr>
              <a:t>fórmula</a:t>
            </a:r>
          </a:p>
          <a:p>
            <a:endParaRPr lang="es-ES" dirty="0">
              <a:latin typeface="TT Commons Light" panose="02000506030000020003" pitchFamily="50" charset="0"/>
            </a:endParaRPr>
          </a:p>
        </p:txBody>
      </p:sp>
    </p:spTree>
    <p:extLst>
      <p:ext uri="{BB962C8B-B14F-4D97-AF65-F5344CB8AC3E}">
        <p14:creationId xmlns:p14="http://schemas.microsoft.com/office/powerpoint/2010/main" val="2713741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2449388" cy="424732"/>
          </a:xfrm>
        </p:spPr>
        <p:txBody>
          <a:bodyPr/>
          <a:lstStyle/>
          <a:p>
            <a:r>
              <a:rPr lang="es-ES" sz="2400" spc="300" dirty="0"/>
              <a:t>Epidermis </a:t>
            </a:r>
            <a:r>
              <a:rPr lang="es-ES" sz="2400" spc="300" dirty="0" err="1"/>
              <a:t>action</a:t>
            </a:r>
            <a:endParaRPr lang="es-ES" sz="2400" spc="300" dirty="0">
              <a:latin typeface="Bebas Neue Regular" panose="00000500000000000000" pitchFamily="50" charset="0"/>
            </a:endParaRPr>
          </a:p>
        </p:txBody>
      </p:sp>
      <p:sp>
        <p:nvSpPr>
          <p:cNvPr id="2" name="Rectángulo 1"/>
          <p:cNvSpPr/>
          <p:nvPr/>
        </p:nvSpPr>
        <p:spPr>
          <a:xfrm>
            <a:off x="564896" y="1124030"/>
            <a:ext cx="8249920" cy="4016484"/>
          </a:xfrm>
          <a:prstGeom prst="rect">
            <a:avLst/>
          </a:prstGeom>
        </p:spPr>
        <p:txBody>
          <a:bodyPr wrap="square">
            <a:spAutoFit/>
          </a:bodyPr>
          <a:lstStyle/>
          <a:p>
            <a:r>
              <a:rPr lang="en-GB" b="1" dirty="0" smtClean="0">
                <a:latin typeface="TT Commons Light" panose="02000506030000020003" pitchFamily="50" charset="0"/>
              </a:rPr>
              <a:t>THERMAL SPRING WATER</a:t>
            </a:r>
            <a:r>
              <a:rPr lang="en-GB" dirty="0" smtClean="0">
                <a:latin typeface="TT Commons Light" panose="02000506030000020003" pitchFamily="50" charset="0"/>
              </a:rPr>
              <a:t>: Thermal </a:t>
            </a:r>
            <a:r>
              <a:rPr lang="en-GB" dirty="0">
                <a:latin typeface="TT Commons Light" panose="02000506030000020003" pitchFamily="50" charset="0"/>
              </a:rPr>
              <a:t>spring water from the springs of </a:t>
            </a:r>
            <a:r>
              <a:rPr lang="en-GB" dirty="0" err="1">
                <a:latin typeface="TT Commons Light" panose="02000506030000020003" pitchFamily="50" charset="0"/>
              </a:rPr>
              <a:t>Salies</a:t>
            </a:r>
            <a:r>
              <a:rPr lang="en-GB" dirty="0">
                <a:latin typeface="TT Commons Light" panose="02000506030000020003" pitchFamily="50" charset="0"/>
              </a:rPr>
              <a:t>-de-</a:t>
            </a:r>
            <a:r>
              <a:rPr lang="en-GB" dirty="0" err="1">
                <a:latin typeface="TT Commons Light" panose="02000506030000020003" pitchFamily="50" charset="0"/>
              </a:rPr>
              <a:t>Béarn</a:t>
            </a:r>
            <a:r>
              <a:rPr lang="en-GB" dirty="0">
                <a:latin typeface="TT Commons Light" panose="02000506030000020003" pitchFamily="50" charset="0"/>
              </a:rPr>
              <a:t> in the Pyrenees has traditionally been used in hydrotherapy. Its high concentration of salts, minerals and trace elements such as calcium, magnesium, iron, copper and zinc decongest, repair and relax the skin to leave it glowing.</a:t>
            </a:r>
            <a:endParaRPr lang="en-US" dirty="0">
              <a:latin typeface="TT Commons Light" panose="02000506030000020003" pitchFamily="50" charset="0"/>
            </a:endParaRPr>
          </a:p>
          <a:p>
            <a:r>
              <a:rPr lang="en-GB" dirty="0">
                <a:latin typeface="TT Commons Light" panose="02000506030000020003" pitchFamily="50" charset="0"/>
              </a:rPr>
              <a:t>Thermal spring water is a moisturising agent that keeps skin soft and supple, helping to reduce the appearance of dry skin and </a:t>
            </a:r>
            <a:r>
              <a:rPr lang="en-GB" dirty="0" smtClean="0">
                <a:latin typeface="TT Commons Light" panose="02000506030000020003" pitchFamily="50" charset="0"/>
              </a:rPr>
              <a:t>flaking.</a:t>
            </a:r>
          </a:p>
          <a:p>
            <a:endParaRPr lang="es-ES" dirty="0">
              <a:latin typeface="TT Commons Light" panose="02000506030000020003" pitchFamily="50" charset="0"/>
            </a:endParaRPr>
          </a:p>
          <a:p>
            <a:r>
              <a:rPr lang="en-GB" b="1" dirty="0" smtClean="0">
                <a:latin typeface="TT Commons Light" panose="02000506030000020003" pitchFamily="50" charset="0"/>
              </a:rPr>
              <a:t>ALLANTOIN: </a:t>
            </a:r>
            <a:r>
              <a:rPr lang="en-GB" dirty="0" err="1" smtClean="0">
                <a:latin typeface="TT Commons Light" panose="02000506030000020003" pitchFamily="50" charset="0"/>
              </a:rPr>
              <a:t>Allantoin</a:t>
            </a:r>
            <a:r>
              <a:rPr lang="en-GB" dirty="0" smtClean="0">
                <a:latin typeface="TT Commons Light" panose="02000506030000020003" pitchFamily="50" charset="0"/>
              </a:rPr>
              <a:t> </a:t>
            </a:r>
            <a:r>
              <a:rPr lang="en-GB" dirty="0">
                <a:latin typeface="TT Commons Light" panose="02000506030000020003" pitchFamily="50" charset="0"/>
              </a:rPr>
              <a:t>has a soothing and nourishing effect on the skin. It helps to maintain the skin's natural moisture levels and accelerate cell formation or regeneration. </a:t>
            </a:r>
            <a:r>
              <a:rPr lang="en-GB" dirty="0" err="1">
                <a:latin typeface="TT Commons Light" panose="02000506030000020003" pitchFamily="50" charset="0"/>
              </a:rPr>
              <a:t>Allantoin</a:t>
            </a:r>
            <a:r>
              <a:rPr lang="en-GB" dirty="0">
                <a:latin typeface="TT Commons Light" panose="02000506030000020003" pitchFamily="50" charset="0"/>
              </a:rPr>
              <a:t> also improves the skin structure for softer, smoother skin.</a:t>
            </a:r>
            <a:endParaRPr lang="en-US" dirty="0">
              <a:latin typeface="TT Commons Light" panose="02000506030000020003" pitchFamily="50" charset="0"/>
            </a:endParaRPr>
          </a:p>
          <a:p>
            <a:endParaRPr lang="es-ES" dirty="0">
              <a:solidFill>
                <a:srgbClr val="FF0000"/>
              </a:solidFill>
              <a:latin typeface="TT Commons Light" panose="02000506030000020003" pitchFamily="50" charset="0"/>
            </a:endParaRPr>
          </a:p>
          <a:p>
            <a:r>
              <a:rPr lang="en-GB" b="1" dirty="0" smtClean="0">
                <a:latin typeface="TT Commons Light" panose="02000506030000020003" pitchFamily="50" charset="0"/>
              </a:rPr>
              <a:t>PANTHENOL: </a:t>
            </a:r>
            <a:r>
              <a:rPr lang="en-GB" dirty="0" err="1" smtClean="0">
                <a:latin typeface="TT Commons Light" panose="02000506030000020003" pitchFamily="50" charset="0"/>
              </a:rPr>
              <a:t>Panthenol</a:t>
            </a:r>
            <a:r>
              <a:rPr lang="en-GB" dirty="0" smtClean="0">
                <a:latin typeface="TT Commons Light" panose="02000506030000020003" pitchFamily="50" charset="0"/>
              </a:rPr>
              <a:t> </a:t>
            </a:r>
            <a:r>
              <a:rPr lang="en-GB" dirty="0">
                <a:latin typeface="TT Commons Light" panose="02000506030000020003" pitchFamily="50" charset="0"/>
              </a:rPr>
              <a:t>is the precursor of vitamin B5 and has moisturising, soothing and regenerating properties. It also supports the skin's protective barrier function and improves elasticity, as well as promoting cell regeneration, reducing redness and providing comfort to the </a:t>
            </a:r>
            <a:r>
              <a:rPr lang="en-GB" dirty="0" smtClean="0">
                <a:latin typeface="TT Commons Light" panose="02000506030000020003" pitchFamily="50" charset="0"/>
              </a:rPr>
              <a:t>skin.</a:t>
            </a:r>
          </a:p>
          <a:p>
            <a:endParaRPr lang="es-ES" dirty="0">
              <a:latin typeface="TT Commons Light" panose="02000506030000020003" pitchFamily="50" charset="0"/>
            </a:endParaRPr>
          </a:p>
          <a:p>
            <a:r>
              <a:rPr lang="en-GB" b="1" dirty="0" smtClean="0">
                <a:latin typeface="TT Commons Light" panose="02000506030000020003" pitchFamily="50" charset="0"/>
              </a:rPr>
              <a:t>HYDROLYSED JOJOBA ESTERS: </a:t>
            </a:r>
            <a:r>
              <a:rPr lang="en-GB" dirty="0" smtClean="0">
                <a:latin typeface="TT Commons Light" panose="02000506030000020003" pitchFamily="50" charset="0"/>
              </a:rPr>
              <a:t>They </a:t>
            </a:r>
            <a:r>
              <a:rPr lang="en-GB" dirty="0">
                <a:latin typeface="TT Commons Light" panose="02000506030000020003" pitchFamily="50" charset="0"/>
              </a:rPr>
              <a:t>condition the skin, maintaining its suppleness and softness thanks to their </a:t>
            </a:r>
            <a:r>
              <a:rPr lang="en-GB" dirty="0" err="1">
                <a:latin typeface="TT Commons Light" panose="02000506030000020003" pitchFamily="50" charset="0"/>
              </a:rPr>
              <a:t>filmogenic</a:t>
            </a:r>
            <a:r>
              <a:rPr lang="en-GB" dirty="0">
                <a:latin typeface="TT Commons Light" panose="02000506030000020003" pitchFamily="50" charset="0"/>
              </a:rPr>
              <a:t> properties, creating a protective shield and restoring the water balance.</a:t>
            </a:r>
            <a:endParaRPr lang="en-US" dirty="0">
              <a:latin typeface="TT Commons Light" panose="02000506030000020003" pitchFamily="50" charset="0"/>
            </a:endParaRPr>
          </a:p>
          <a:p>
            <a:r>
              <a:rPr lang="en-GB" dirty="0">
                <a:latin typeface="TT Commons Light" panose="02000506030000020003" pitchFamily="50" charset="0"/>
              </a:rPr>
              <a:t>They help to cleanse the skin without causing irritation or dryness, and they also hydrate and soften skin.</a:t>
            </a:r>
            <a:endParaRPr lang="en-US" dirty="0">
              <a:latin typeface="TT Commons Light" panose="02000506030000020003" pitchFamily="50" charset="0"/>
            </a:endParaRPr>
          </a:p>
        </p:txBody>
      </p:sp>
    </p:spTree>
    <p:extLst>
      <p:ext uri="{BB962C8B-B14F-4D97-AF65-F5344CB8AC3E}">
        <p14:creationId xmlns:p14="http://schemas.microsoft.com/office/powerpoint/2010/main" val="2757834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990074" y="3288754"/>
            <a:ext cx="2340128"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PRODUCTS</a:t>
            </a:r>
          </a:p>
        </p:txBody>
      </p:sp>
    </p:spTree>
    <p:extLst>
      <p:ext uri="{BB962C8B-B14F-4D97-AF65-F5344CB8AC3E}">
        <p14:creationId xmlns:p14="http://schemas.microsoft.com/office/powerpoint/2010/main" val="386051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236180" y="3288754"/>
            <a:ext cx="5847883"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EXCELLENCE PRESENTATION</a:t>
            </a:r>
          </a:p>
        </p:txBody>
      </p:sp>
    </p:spTree>
    <p:extLst>
      <p:ext uri="{BB962C8B-B14F-4D97-AF65-F5344CB8AC3E}">
        <p14:creationId xmlns:p14="http://schemas.microsoft.com/office/powerpoint/2010/main" val="2098964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571860" y="1130282"/>
            <a:ext cx="6316502" cy="4247317"/>
          </a:xfrm>
          <a:prstGeom prst="rect">
            <a:avLst/>
          </a:prstGeom>
        </p:spPr>
        <p:txBody>
          <a:bodyPr wrap="square">
            <a:spAutoFit/>
          </a:bodyPr>
          <a:lstStyle/>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Description</a:t>
            </a:r>
            <a:r>
              <a:rPr lang="es-ES" dirty="0">
                <a:latin typeface="TT Commons Light" panose="02000506030000020003" pitchFamily="50" charset="0"/>
                <a:ea typeface="Calibri" panose="020F0502020204030204" pitchFamily="34" charset="0"/>
                <a:cs typeface="Arial" panose="020B0604020202020204" pitchFamily="34" charset="0"/>
              </a:rPr>
              <a:t>: </a:t>
            </a:r>
          </a:p>
          <a:p>
            <a:r>
              <a:rPr lang="en-US" dirty="0">
                <a:latin typeface="TT Commons Light" panose="02000506030000020003" pitchFamily="50" charset="0"/>
              </a:rPr>
              <a:t>Powerful rejuvenating treatment with a triple global anti-ageing action system. Firstly, it works intensively at cellular level, alongside the skin's renewal and repair cycle, delaying ageing thanks to its telomerase-promoting and DNA-protecting active ingredients. On the other hand, it improves the extracellular matrix, rejuvenating the structural cells of the dermis and stimulating collagen synthesis, which provides smoothness, volume and firmness. Finally, it reinforces the epidermis, intervening in the natural mechanisms of epidermal hydration, recovering elasticity, softness and skin balance. </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Indications</a:t>
            </a:r>
            <a:r>
              <a:rPr lang="es-ES" b="1" dirty="0" smtClean="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pPr algn="just"/>
            <a:r>
              <a:rPr lang="en-US" dirty="0">
                <a:latin typeface="TT Commons Light" panose="02000506030000020003" pitchFamily="50" charset="0"/>
              </a:rPr>
              <a:t>From mature skin, which needs a rejuvenating, restructuring and renewing treatment, to younger skin, which seeks to prolong and maintain the appearance and health of their face</a:t>
            </a:r>
            <a:r>
              <a:rPr lang="en-US" dirty="0" smtClean="0">
                <a:latin typeface="TT Commons Light" panose="02000506030000020003" pitchFamily="50" charset="0"/>
              </a:rPr>
              <a:t>.</a:t>
            </a:r>
            <a:r>
              <a:rPr lang="es-ES" dirty="0" smtClean="0">
                <a:latin typeface="TT Commons Light" panose="02000506030000020003" pitchFamily="50" charset="0"/>
                <a:ea typeface="Calibri" panose="020F0502020204030204" pitchFamily="34" charset="0"/>
                <a:cs typeface="Arial" panose="020B0604020202020204" pitchFamily="34" charset="0"/>
              </a:rPr>
              <a:t> </a:t>
            </a:r>
          </a:p>
          <a:p>
            <a:pPr algn="just"/>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b="1" dirty="0" smtClean="0">
                <a:latin typeface="TT Commons Light" panose="02000506030000020003" pitchFamily="50" charset="0"/>
                <a:ea typeface="Calibri" panose="020F0502020204030204" pitchFamily="34" charset="0"/>
                <a:cs typeface="Arial" panose="020B0604020202020204" pitchFamily="34" charset="0"/>
              </a:rPr>
              <a:t>: </a:t>
            </a:r>
          </a:p>
          <a:p>
            <a:pPr algn="just"/>
            <a:r>
              <a:rPr lang="es-ES" dirty="0" err="1">
                <a:latin typeface="TT Commons Light" panose="02000506030000020003" pitchFamily="50" charset="0"/>
                <a:ea typeface="Calibri" panose="020F0502020204030204" pitchFamily="34" charset="0"/>
                <a:cs typeface="Arial" panose="020B0604020202020204" pitchFamily="34" charset="0"/>
              </a:rPr>
              <a:t>Scutellaria</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baicalensis</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Holy</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Herb</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extract</a:t>
            </a:r>
            <a:r>
              <a:rPr lang="es-ES" dirty="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rPr>
              <a:t>Ceramide Complex, Soya </a:t>
            </a:r>
            <a:r>
              <a:rPr lang="en-US" dirty="0" err="1">
                <a:latin typeface="TT Commons Light" panose="02000506030000020003" pitchFamily="50" charset="0"/>
              </a:rPr>
              <a:t>Glycopeptides</a:t>
            </a:r>
            <a:r>
              <a:rPr lang="en-US" dirty="0">
                <a:latin typeface="TT Commons Light" panose="02000506030000020003" pitchFamily="50" charset="0"/>
              </a:rPr>
              <a:t> and High Molecular Weight Hyaluronic Acid.</a:t>
            </a:r>
          </a:p>
        </p:txBody>
      </p:sp>
      <p:pic>
        <p:nvPicPr>
          <p:cNvPr id="18" name="Imagen 17"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0" y="1995947"/>
            <a:ext cx="1677823" cy="1396309"/>
          </a:xfrm>
          <a:prstGeom prst="rect">
            <a:avLst/>
          </a:prstGeom>
        </p:spPr>
      </p:pic>
      <p:sp>
        <p:nvSpPr>
          <p:cNvPr id="15" name="Título 8"/>
          <p:cNvSpPr>
            <a:spLocks noGrp="1"/>
          </p:cNvSpPr>
          <p:nvPr>
            <p:ph type="title"/>
          </p:nvPr>
        </p:nvSpPr>
        <p:spPr>
          <a:xfrm>
            <a:off x="698500" y="398871"/>
            <a:ext cx="3348224" cy="424732"/>
          </a:xfrm>
        </p:spPr>
        <p:txBody>
          <a:bodyPr/>
          <a:lstStyle/>
          <a:p>
            <a:r>
              <a:rPr lang="es-ES" sz="2400" spc="300" dirty="0" err="1" smtClean="0">
                <a:latin typeface="Bebas Neue Regular" panose="00000500000000000000" pitchFamily="50" charset="0"/>
              </a:rPr>
              <a:t>Advanced</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repair</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cream</a:t>
            </a:r>
            <a:endParaRPr lang="es-ES" sz="2400" spc="300" dirty="0">
              <a:latin typeface="Bebas Neue Regular" panose="00000500000000000000" pitchFamily="50" charset="0"/>
            </a:endParaRPr>
          </a:p>
        </p:txBody>
      </p:sp>
      <p:sp>
        <p:nvSpPr>
          <p:cNvPr id="5" name="Rectángulo 4"/>
          <p:cNvSpPr/>
          <p:nvPr/>
        </p:nvSpPr>
        <p:spPr>
          <a:xfrm>
            <a:off x="956740" y="3392256"/>
            <a:ext cx="1317587" cy="553998"/>
          </a:xfrm>
          <a:prstGeom prst="rect">
            <a:avLst/>
          </a:prstGeom>
        </p:spPr>
        <p:txBody>
          <a:bodyPr wrap="square">
            <a:spAutoFit/>
          </a:bodyPr>
          <a:lstStyle/>
          <a:p>
            <a:pPr algn="ctr"/>
            <a:r>
              <a:rPr lang="es-ES" dirty="0" err="1" smtClean="0">
                <a:latin typeface="TT Commons Light" panose="02000506030000020003" pitchFamily="50" charset="0"/>
              </a:rPr>
              <a:t>Tube</a:t>
            </a:r>
            <a:r>
              <a:rPr lang="es-ES" dirty="0" smtClean="0">
                <a:latin typeface="TT Commons Light" panose="02000506030000020003" pitchFamily="50" charset="0"/>
              </a:rPr>
              <a:t> </a:t>
            </a:r>
            <a:r>
              <a:rPr lang="es-ES" dirty="0" err="1" smtClean="0">
                <a:latin typeface="TT Commons Light" panose="02000506030000020003" pitchFamily="50" charset="0"/>
              </a:rPr>
              <a:t>Jar</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50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0379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21" y="3075600"/>
            <a:ext cx="1677823" cy="1396309"/>
          </a:xfrm>
          <a:prstGeom prst="rect">
            <a:avLst/>
          </a:prstGeom>
        </p:spPr>
      </p:pic>
      <p:sp>
        <p:nvSpPr>
          <p:cNvPr id="15" name="Título 8"/>
          <p:cNvSpPr>
            <a:spLocks noGrp="1"/>
          </p:cNvSpPr>
          <p:nvPr>
            <p:ph type="title"/>
          </p:nvPr>
        </p:nvSpPr>
        <p:spPr>
          <a:xfrm>
            <a:off x="698500" y="398871"/>
            <a:ext cx="3348224" cy="424732"/>
          </a:xfrm>
        </p:spPr>
        <p:txBody>
          <a:bodyPr/>
          <a:lstStyle/>
          <a:p>
            <a:r>
              <a:rPr lang="es-ES" sz="2400" spc="300" dirty="0" err="1" smtClean="0">
                <a:latin typeface="Bebas Neue Regular" panose="00000500000000000000" pitchFamily="50" charset="0"/>
              </a:rPr>
              <a:t>Advanced</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repair</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cream</a:t>
            </a:r>
            <a:endParaRPr lang="es-ES" sz="2400" spc="300" dirty="0">
              <a:latin typeface="Bebas Neue Regular" panose="00000500000000000000" pitchFamily="50"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67913156"/>
              </p:ext>
            </p:extLst>
          </p:nvPr>
        </p:nvGraphicFramePr>
        <p:xfrm>
          <a:off x="3254413" y="1995947"/>
          <a:ext cx="5548065" cy="2333682"/>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smtClean="0">
                          <a:solidFill>
                            <a:srgbClr val="FFFFFF"/>
                          </a:solidFill>
                          <a:effectLst/>
                          <a:latin typeface="TT Commons Light" panose="02000506030000020003" pitchFamily="50" charset="0"/>
                        </a:rPr>
                        <a:t>Ingredients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Properties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Action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algn="ctr" fontAlgn="t"/>
                      <a:r>
                        <a:rPr lang="en-US" sz="1300" b="1" i="0" u="none" strike="noStrike" dirty="0" err="1">
                          <a:solidFill>
                            <a:srgbClr val="3A3838"/>
                          </a:solidFill>
                          <a:effectLst/>
                          <a:latin typeface="TT Commons Light" panose="02000506030000020003" pitchFamily="50" charset="0"/>
                        </a:rPr>
                        <a:t>Scutellaria</a:t>
                      </a:r>
                      <a:r>
                        <a:rPr lang="en-US" sz="1300" b="1" i="0" u="none" strike="noStrike" dirty="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baicalensis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Activates telomerase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Cellular</a:t>
                      </a:r>
                      <a:r>
                        <a:rPr lang="en-US" sz="1300" b="1" i="0" u="none" strike="noStrike" baseline="0" dirty="0" smtClean="0">
                          <a:solidFill>
                            <a:srgbClr val="3A3838"/>
                          </a:solidFill>
                          <a:effectLst/>
                          <a:latin typeface="TT Commons Light" panose="02000506030000020003" pitchFamily="50" charset="0"/>
                        </a:rPr>
                        <a:t> DNA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algn="ctr" fontAlgn="b"/>
                      <a:r>
                        <a:rPr lang="en-US" sz="1300" b="1" i="0" u="none" strike="noStrike" dirty="0" smtClean="0">
                          <a:solidFill>
                            <a:srgbClr val="3A3838"/>
                          </a:solidFill>
                          <a:effectLst/>
                          <a:latin typeface="TT Commons Light" panose="02000506030000020003" pitchFamily="50" charset="0"/>
                        </a:rPr>
                        <a:t>Holy Herb extract</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Activates protein </a:t>
                      </a:r>
                      <a:r>
                        <a:rPr lang="en-US" sz="1300" b="1" i="0" u="none" strike="noStrike" dirty="0">
                          <a:solidFill>
                            <a:srgbClr val="3A3838"/>
                          </a:solidFill>
                          <a:effectLst/>
                          <a:latin typeface="TT Commons Light" panose="02000506030000020003" pitchFamily="50" charset="0"/>
                        </a:rPr>
                        <a:t>p53</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Cellular DNA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algn="ctr" fontAlgn="b"/>
                      <a:r>
                        <a:rPr lang="en-US" sz="1300" b="1" i="0" u="none" strike="noStrike" dirty="0" smtClean="0">
                          <a:solidFill>
                            <a:srgbClr val="3A3838"/>
                          </a:solidFill>
                          <a:effectLst/>
                          <a:latin typeface="TT Commons Light" panose="02000506030000020003" pitchFamily="50" charset="0"/>
                        </a:rPr>
                        <a:t>Soya </a:t>
                      </a:r>
                      <a:r>
                        <a:rPr lang="en-US" sz="1300" b="1" i="0" u="none" strike="noStrike" dirty="0" err="1" smtClean="0">
                          <a:solidFill>
                            <a:srgbClr val="3A3838"/>
                          </a:solidFill>
                          <a:effectLst/>
                          <a:latin typeface="TT Commons Light" panose="02000506030000020003" pitchFamily="50" charset="0"/>
                        </a:rPr>
                        <a:t>glicopeptides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Activates collagen</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Extracellular Matrix</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327472">
                <a:tc>
                  <a:txBody>
                    <a:bodyPr/>
                    <a:lstStyle/>
                    <a:p>
                      <a:pPr algn="ctr" fontAlgn="b"/>
                      <a:r>
                        <a:rPr lang="en-US" sz="1300" b="1" i="0" u="none" strike="noStrike" dirty="0" smtClean="0">
                          <a:solidFill>
                            <a:srgbClr val="3A3838"/>
                          </a:solidFill>
                          <a:effectLst/>
                          <a:latin typeface="TT Commons Light" panose="02000506030000020003" pitchFamily="50" charset="0"/>
                        </a:rPr>
                        <a:t>AMW Hyaluronic</a:t>
                      </a:r>
                      <a:r>
                        <a:rPr lang="en-US" sz="1300" b="1" i="0" u="none" strike="noStrike" baseline="0" dirty="0" smtClean="0">
                          <a:solidFill>
                            <a:srgbClr val="3A3838"/>
                          </a:solidFill>
                          <a:effectLst/>
                          <a:latin typeface="TT Commons Light" panose="02000506030000020003" pitchFamily="50" charset="0"/>
                        </a:rPr>
                        <a:t> Acid</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Reinforces </a:t>
                      </a:r>
                      <a:r>
                        <a:rPr lang="en-US" sz="1300" b="1" i="0" u="none" strike="noStrike" dirty="0" err="1" smtClean="0">
                          <a:solidFill>
                            <a:srgbClr val="3A3838"/>
                          </a:solidFill>
                          <a:effectLst/>
                          <a:latin typeface="TT Commons Light" panose="02000506030000020003" pitchFamily="50" charset="0"/>
                        </a:rPr>
                        <a:t>estructure</a:t>
                      </a:r>
                      <a:r>
                        <a:rPr lang="en-US" sz="1300" b="1" i="0" u="none" strike="noStrike" dirty="0" smtClean="0">
                          <a:solidFill>
                            <a:srgbClr val="3A3838"/>
                          </a:solidFill>
                          <a:effectLst/>
                          <a:latin typeface="TT Commons Light" panose="02000506030000020003" pitchFamily="50" charset="0"/>
                        </a:rPr>
                        <a:t> </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Extracellular Matrix</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r h="327472">
                <a:tc>
                  <a:txBody>
                    <a:bodyPr/>
                    <a:lstStyle/>
                    <a:p>
                      <a:pPr algn="ctr" fontAlgn="b"/>
                      <a:r>
                        <a:rPr lang="en-US" sz="1300" b="1" i="0" u="none" strike="noStrike" dirty="0" smtClean="0">
                          <a:solidFill>
                            <a:srgbClr val="3A3838"/>
                          </a:solidFill>
                          <a:effectLst/>
                          <a:latin typeface="TT Commons Light" panose="02000506030000020003" pitchFamily="50" charset="0"/>
                        </a:rPr>
                        <a:t>Ceramide Complex</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D966">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Lipid</a:t>
                      </a:r>
                      <a:r>
                        <a:rPr lang="en-US" sz="1300" b="1" i="0" u="none" strike="noStrike" baseline="0" dirty="0" smtClean="0">
                          <a:solidFill>
                            <a:srgbClr val="3A3838"/>
                          </a:solidFill>
                          <a:effectLst/>
                          <a:latin typeface="TT Commons Light" panose="02000506030000020003" pitchFamily="50" charset="0"/>
                        </a:rPr>
                        <a:t> Barrier</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D966">
                        <a:alpha val="50196"/>
                      </a:srgbClr>
                    </a:solidFill>
                  </a:tcPr>
                </a:tc>
                <a:tc>
                  <a:txBody>
                    <a:bodyPr/>
                    <a:lstStyle/>
                    <a:p>
                      <a:pPr algn="ctr" fontAlgn="b"/>
                      <a:r>
                        <a:rPr lang="en-US" sz="1300" b="1" i="0" u="none" strike="noStrike" dirty="0">
                          <a:solidFill>
                            <a:srgbClr val="3A3838"/>
                          </a:solidFill>
                          <a:effectLst/>
                          <a:latin typeface="TT Commons Light" panose="02000506030000020003" pitchFamily="50" charset="0"/>
                        </a:rPr>
                        <a:t>Epidermis</a:t>
                      </a:r>
                    </a:p>
                  </a:txBody>
                  <a:tcPr marL="11246" marR="11246" marT="11246" marB="0" anchor="ctr">
                    <a:lnL>
                      <a:noFill/>
                    </a:lnL>
                    <a:lnR>
                      <a:noFill/>
                    </a:lnR>
                    <a:lnT>
                      <a:noFill/>
                    </a:lnT>
                    <a:lnB>
                      <a:noFill/>
                    </a:lnB>
                    <a:solidFill>
                      <a:srgbClr val="FFD966">
                        <a:alpha val="50196"/>
                      </a:srgbClr>
                    </a:solidFill>
                  </a:tcPr>
                </a:tc>
                <a:extLst>
                  <a:ext uri="{0D108BD9-81ED-4DB2-BD59-A6C34878D82A}">
                    <a16:rowId xmlns:a16="http://schemas.microsoft.com/office/drawing/2014/main" val="2614732793"/>
                  </a:ext>
                </a:extLst>
              </a:tr>
            </a:tbl>
          </a:graphicData>
        </a:graphic>
      </p:graphicFrame>
      <p:sp>
        <p:nvSpPr>
          <p:cNvPr id="6" name="Rectángulo 5"/>
          <p:cNvSpPr/>
          <p:nvPr/>
        </p:nvSpPr>
        <p:spPr>
          <a:xfrm>
            <a:off x="1496795" y="1995947"/>
            <a:ext cx="660758" cy="323165"/>
          </a:xfrm>
          <a:prstGeom prst="rect">
            <a:avLst/>
          </a:prstGeom>
        </p:spPr>
        <p:txBody>
          <a:bodyPr wrap="none">
            <a:spAutoFit/>
          </a:bodyPr>
          <a:lstStyle/>
          <a:p>
            <a:pPr algn="just"/>
            <a:r>
              <a:rPr lang="es-ES" b="1" dirty="0" smtClean="0">
                <a:latin typeface="TT Commons Light" panose="02000506030000020003" pitchFamily="50" charset="0"/>
              </a:rPr>
              <a:t>BRIEF</a:t>
            </a:r>
            <a:endParaRPr lang="es-ES" b="1" dirty="0">
              <a:latin typeface="TT Commons Light" panose="02000506030000020003" pitchFamily="50" charset="0"/>
            </a:endParaRPr>
          </a:p>
        </p:txBody>
      </p:sp>
    </p:spTree>
    <p:extLst>
      <p:ext uri="{BB962C8B-B14F-4D97-AF65-F5344CB8AC3E}">
        <p14:creationId xmlns:p14="http://schemas.microsoft.com/office/powerpoint/2010/main" val="1926033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554819"/>
          </a:xfrm>
          <a:prstGeom prst="rect">
            <a:avLst/>
          </a:prstGeom>
        </p:spPr>
        <p:txBody>
          <a:bodyPr wrap="square">
            <a:spAutoFit/>
          </a:bodyPr>
          <a:lstStyle/>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Description</a:t>
            </a:r>
            <a:r>
              <a:rPr lang="es-ES" dirty="0">
                <a:latin typeface="TT Commons Light" panose="02000506030000020003" pitchFamily="50" charset="0"/>
                <a:ea typeface="Calibri" panose="020F0502020204030204" pitchFamily="34" charset="0"/>
                <a:cs typeface="Arial" panose="020B0604020202020204" pitchFamily="34" charset="0"/>
              </a:rPr>
              <a:t>: </a:t>
            </a:r>
          </a:p>
          <a:p>
            <a:pPr algn="just"/>
            <a:r>
              <a:rPr lang="en-US" dirty="0">
                <a:latin typeface="TT Commons Light" panose="02000506030000020003" pitchFamily="50" charset="0"/>
              </a:rPr>
              <a:t>Powerful anti-ageing serum, formulated with an exceptional combination of alpha-, beta- and </a:t>
            </a:r>
            <a:r>
              <a:rPr lang="en-US" dirty="0" err="1">
                <a:latin typeface="TT Commons Light" panose="02000506030000020003" pitchFamily="50" charset="0"/>
              </a:rPr>
              <a:t>polyhydroxy</a:t>
            </a:r>
            <a:r>
              <a:rPr lang="en-US" dirty="0">
                <a:latin typeface="TT Commons Light" panose="02000506030000020003" pitchFamily="50" charset="0"/>
              </a:rPr>
              <a:t> acids, which rejuvenates the skin through a skin-renewing effect. Reduces imperfections, deeply cleanses impurities, </a:t>
            </a:r>
            <a:r>
              <a:rPr lang="en-US" dirty="0" err="1">
                <a:latin typeface="TT Commons Light" panose="02000506030000020003" pitchFamily="50" charset="0"/>
              </a:rPr>
              <a:t>revitalises</a:t>
            </a:r>
            <a:r>
              <a:rPr lang="en-US" dirty="0">
                <a:latin typeface="TT Commons Light" panose="02000506030000020003" pitchFamily="50" charset="0"/>
              </a:rPr>
              <a:t> and evens skin tone. It contains active ingredients that adapt the pH of the formula to 3.5, adjusting it to the specific needs of the skin, allowing the </a:t>
            </a:r>
            <a:r>
              <a:rPr lang="en-US" dirty="0" err="1">
                <a:latin typeface="TT Commons Light" panose="02000506030000020003" pitchFamily="50" charset="0"/>
              </a:rPr>
              <a:t>hydroxy</a:t>
            </a:r>
            <a:r>
              <a:rPr lang="en-US" dirty="0">
                <a:latin typeface="TT Commons Light" panose="02000506030000020003" pitchFamily="50" charset="0"/>
              </a:rPr>
              <a:t> acids to perform the desired function and increasing the sensation of comfort after applying the serum</a:t>
            </a:r>
            <a:r>
              <a:rPr lang="en-US" dirty="0" smtClean="0">
                <a:latin typeface="TT Commons Light" panose="02000506030000020003" pitchFamily="50" charset="0"/>
              </a:rPr>
              <a:t>.</a:t>
            </a:r>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Indications</a:t>
            </a:r>
            <a:r>
              <a:rPr lang="es-ES" b="1" dirty="0" smtClean="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pPr algn="just"/>
            <a:r>
              <a:rPr lang="en-US" dirty="0">
                <a:latin typeface="TT Commons Light" panose="02000506030000020003" pitchFamily="50" charset="0"/>
              </a:rPr>
              <a:t>Anti-ageing, rejuvenating and repairing treatment indicated for all skin types seeking both a rejuvenating effect and to fight against the first signs of ageing. The renewing, </a:t>
            </a:r>
            <a:r>
              <a:rPr lang="en-US" dirty="0" err="1">
                <a:latin typeface="TT Commons Light" panose="02000506030000020003" pitchFamily="50" charset="0"/>
              </a:rPr>
              <a:t>moisturising</a:t>
            </a:r>
            <a:r>
              <a:rPr lang="en-US" dirty="0">
                <a:latin typeface="TT Commons Light" panose="02000506030000020003" pitchFamily="50" charset="0"/>
              </a:rPr>
              <a:t> and purifying effect is visible from the first </a:t>
            </a:r>
            <a:r>
              <a:rPr lang="en-US" dirty="0" smtClean="0">
                <a:latin typeface="TT Commons Light" panose="02000506030000020003" pitchFamily="50" charset="0"/>
              </a:rPr>
              <a:t>applications</a:t>
            </a:r>
          </a:p>
          <a:p>
            <a:pPr algn="just"/>
            <a:endParaRPr lang="es-ES" dirty="0" smtClean="0">
              <a:latin typeface="TT Commons Light" panose="02000506030000020003" pitchFamily="50" charset="0"/>
              <a:ea typeface="Calibri" panose="020F0502020204030204" pitchFamily="34" charset="0"/>
              <a:cs typeface="Arial" panose="020B0604020202020204" pitchFamily="34" charset="0"/>
            </a:endParaRPr>
          </a:p>
          <a:p>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rPr>
              <a:t>Glycolic Acid, </a:t>
            </a:r>
            <a:r>
              <a:rPr lang="en-US" dirty="0" err="1">
                <a:latin typeface="TT Commons Light" panose="02000506030000020003" pitchFamily="50" charset="0"/>
              </a:rPr>
              <a:t>Lactobionic</a:t>
            </a:r>
            <a:r>
              <a:rPr lang="en-US" dirty="0">
                <a:latin typeface="TT Commons Light" panose="02000506030000020003" pitchFamily="50" charset="0"/>
              </a:rPr>
              <a:t> Acid, Salicylic Acid,  Malic Acid, Ammonium hydroxide and Aloe Vera extract </a:t>
            </a:r>
          </a:p>
        </p:txBody>
      </p:sp>
      <p:pic>
        <p:nvPicPr>
          <p:cNvPr id="17" name="Imagen 16"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186" y="1738027"/>
            <a:ext cx="899920" cy="2153043"/>
          </a:xfrm>
          <a:prstGeom prst="rect">
            <a:avLst/>
          </a:prstGeom>
        </p:spPr>
      </p:pic>
      <p:sp>
        <p:nvSpPr>
          <p:cNvPr id="15" name="Título 8"/>
          <p:cNvSpPr>
            <a:spLocks noGrp="1"/>
          </p:cNvSpPr>
          <p:nvPr>
            <p:ph type="title"/>
          </p:nvPr>
        </p:nvSpPr>
        <p:spPr>
          <a:xfrm>
            <a:off x="698500" y="398871"/>
            <a:ext cx="2227213" cy="424732"/>
          </a:xfrm>
        </p:spPr>
        <p:txBody>
          <a:bodyPr/>
          <a:lstStyle/>
          <a:p>
            <a:r>
              <a:rPr lang="es-ES" sz="2400" spc="300" dirty="0" err="1" smtClean="0">
                <a:latin typeface="Bebas Neue Regular" panose="00000500000000000000" pitchFamily="50" charset="0"/>
              </a:rPr>
              <a:t>Glycolic</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serum</a:t>
            </a:r>
            <a:endParaRPr lang="es-ES" sz="2400" spc="300" dirty="0">
              <a:latin typeface="Bebas Neue Regular" panose="00000500000000000000" pitchFamily="50" charset="0"/>
            </a:endParaRPr>
          </a:p>
        </p:txBody>
      </p:sp>
      <p:sp>
        <p:nvSpPr>
          <p:cNvPr id="2" name="Rectángulo 1"/>
          <p:cNvSpPr/>
          <p:nvPr/>
        </p:nvSpPr>
        <p:spPr>
          <a:xfrm>
            <a:off x="703352" y="4012256"/>
            <a:ext cx="1317587" cy="553998"/>
          </a:xfrm>
          <a:prstGeom prst="rect">
            <a:avLst/>
          </a:prstGeom>
        </p:spPr>
        <p:txBody>
          <a:bodyPr wrap="square">
            <a:spAutoFit/>
          </a:bodyPr>
          <a:lstStyle/>
          <a:p>
            <a:pPr algn="ctr"/>
            <a:r>
              <a:rPr lang="es-ES" dirty="0" err="1" smtClean="0">
                <a:latin typeface="TT Commons Light" panose="02000506030000020003" pitchFamily="50" charset="0"/>
              </a:rPr>
              <a:t>Dropper</a:t>
            </a:r>
            <a:r>
              <a:rPr lang="es-ES" dirty="0" smtClean="0">
                <a:latin typeface="TT Commons Light" panose="02000506030000020003" pitchFamily="50" charset="0"/>
              </a:rPr>
              <a:t> </a:t>
            </a:r>
            <a:r>
              <a:rPr lang="es-ES" dirty="0" err="1" smtClean="0">
                <a:latin typeface="TT Commons Light" panose="02000506030000020003" pitchFamily="50" charset="0"/>
              </a:rPr>
              <a:t>Botlle</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30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1933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2227213" cy="424732"/>
          </a:xfrm>
        </p:spPr>
        <p:txBody>
          <a:bodyPr/>
          <a:lstStyle/>
          <a:p>
            <a:r>
              <a:rPr lang="es-ES" sz="2400" spc="300" dirty="0" smtClean="0">
                <a:latin typeface="Bebas Neue Regular" panose="00000500000000000000" pitchFamily="50" charset="0"/>
              </a:rPr>
              <a:t>GLYCOLIC SERUM</a:t>
            </a:r>
            <a:endParaRPr lang="es-ES" sz="2400" spc="300" dirty="0">
              <a:latin typeface="Bebas Neue Regular" panose="00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457022356"/>
              </p:ext>
            </p:extLst>
          </p:nvPr>
        </p:nvGraphicFramePr>
        <p:xfrm>
          <a:off x="3265430" y="1609024"/>
          <a:ext cx="5581478" cy="2819050"/>
        </p:xfrm>
        <a:graphic>
          <a:graphicData uri="http://schemas.openxmlformats.org/drawingml/2006/table">
            <a:tbl>
              <a:tblPr/>
              <a:tblGrid>
                <a:gridCol w="1930890">
                  <a:extLst>
                    <a:ext uri="{9D8B030D-6E8A-4147-A177-3AD203B41FA5}">
                      <a16:colId xmlns:a16="http://schemas.microsoft.com/office/drawing/2014/main" val="1771470215"/>
                    </a:ext>
                  </a:extLst>
                </a:gridCol>
                <a:gridCol w="1825294">
                  <a:extLst>
                    <a:ext uri="{9D8B030D-6E8A-4147-A177-3AD203B41FA5}">
                      <a16:colId xmlns:a16="http://schemas.microsoft.com/office/drawing/2014/main" val="3784920065"/>
                    </a:ext>
                  </a:extLst>
                </a:gridCol>
                <a:gridCol w="1825294">
                  <a:extLst>
                    <a:ext uri="{9D8B030D-6E8A-4147-A177-3AD203B41FA5}">
                      <a16:colId xmlns:a16="http://schemas.microsoft.com/office/drawing/2014/main" val="2870462609"/>
                    </a:ext>
                  </a:extLst>
                </a:gridCol>
              </a:tblGrid>
              <a:tr h="665138">
                <a:tc>
                  <a:txBody>
                    <a:bodyPr/>
                    <a:lstStyle/>
                    <a:p>
                      <a:pPr algn="ctr" fontAlgn="ctr"/>
                      <a:r>
                        <a:rPr lang="en-US" sz="1200" b="1" i="0" u="none" strike="noStrike" dirty="0" smtClean="0">
                          <a:solidFill>
                            <a:srgbClr val="FFFFFF"/>
                          </a:solidFill>
                          <a:effectLst/>
                          <a:latin typeface="Gotham Rounded Book" pitchFamily="50" charset="0"/>
                        </a:rPr>
                        <a:t>Ingredients</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tc>
                  <a:txBody>
                    <a:bodyPr/>
                    <a:lstStyle/>
                    <a:p>
                      <a:pPr algn="ctr" fontAlgn="ctr"/>
                      <a:r>
                        <a:rPr lang="en-US" sz="1200" b="1" i="0" u="none" strike="noStrike" dirty="0" smtClean="0">
                          <a:solidFill>
                            <a:srgbClr val="FFFFFF"/>
                          </a:solidFill>
                          <a:effectLst/>
                          <a:latin typeface="Gotham Rounded Book" pitchFamily="50" charset="0"/>
                        </a:rPr>
                        <a:t>Properties</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tc>
                  <a:txBody>
                    <a:bodyPr/>
                    <a:lstStyle/>
                    <a:p>
                      <a:pPr algn="ctr" fontAlgn="ctr"/>
                      <a:r>
                        <a:rPr lang="en-US" sz="1200" b="1" i="0" u="none" strike="noStrike" dirty="0" smtClean="0">
                          <a:solidFill>
                            <a:srgbClr val="FFFFFF"/>
                          </a:solidFill>
                          <a:effectLst/>
                          <a:latin typeface="Gotham Rounded Book" pitchFamily="50" charset="0"/>
                        </a:rPr>
                        <a:t>Action</a:t>
                      </a:r>
                      <a:endParaRPr lang="en-US" sz="1200" b="1" i="0" u="none" strike="noStrike" dirty="0">
                        <a:solidFill>
                          <a:srgbClr val="FFFFFF"/>
                        </a:solidFill>
                        <a:effectLst/>
                        <a:latin typeface="Gotham Rounded Book" pitchFamily="50" charset="0"/>
                      </a:endParaRPr>
                    </a:p>
                  </a:txBody>
                  <a:tcPr marL="11313" marR="11313" marT="11313" marB="0" anchor="ctr">
                    <a:lnL>
                      <a:noFill/>
                    </a:lnL>
                    <a:lnR>
                      <a:noFill/>
                    </a:lnR>
                    <a:lnT>
                      <a:noFill/>
                    </a:lnT>
                    <a:lnB>
                      <a:noFill/>
                    </a:lnB>
                    <a:solidFill>
                      <a:srgbClr val="806000">
                        <a:alpha val="50196"/>
                      </a:srgbClr>
                    </a:solidFill>
                  </a:tcPr>
                </a:tc>
                <a:extLst>
                  <a:ext uri="{0D108BD9-81ED-4DB2-BD59-A6C34878D82A}">
                    <a16:rowId xmlns:a16="http://schemas.microsoft.com/office/drawing/2014/main" val="1690674252"/>
                  </a:ext>
                </a:extLst>
              </a:tr>
              <a:tr h="491072">
                <a:tc>
                  <a:txBody>
                    <a:bodyPr/>
                    <a:lstStyle/>
                    <a:p>
                      <a:pPr algn="ctr" fontAlgn="b"/>
                      <a:r>
                        <a:rPr lang="en-US" sz="1200" b="1" i="0" u="none" strike="noStrike" dirty="0" smtClean="0">
                          <a:solidFill>
                            <a:srgbClr val="3A3838"/>
                          </a:solidFill>
                          <a:effectLst/>
                          <a:latin typeface="Calibri" panose="020F0502020204030204" pitchFamily="34" charset="0"/>
                        </a:rPr>
                        <a:t>Glycolic Acid</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Renewing</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F2CC">
                        <a:alpha val="50196"/>
                      </a:srgbClr>
                    </a:solidFill>
                  </a:tcPr>
                </a:tc>
                <a:extLst>
                  <a:ext uri="{0D108BD9-81ED-4DB2-BD59-A6C34878D82A}">
                    <a16:rowId xmlns:a16="http://schemas.microsoft.com/office/drawing/2014/main" val="1905194741"/>
                  </a:ext>
                </a:extLst>
              </a:tr>
              <a:tr h="332568">
                <a:tc>
                  <a:txBody>
                    <a:bodyPr/>
                    <a:lstStyle/>
                    <a:p>
                      <a:pPr algn="ctr" fontAlgn="b"/>
                      <a:r>
                        <a:rPr lang="en-US" sz="1200" b="1" i="0" u="none" strike="noStrike" dirty="0" err="1" smtClean="0">
                          <a:solidFill>
                            <a:srgbClr val="3A3838"/>
                          </a:solidFill>
                          <a:effectLst/>
                          <a:latin typeface="Calibri" panose="020F0502020204030204" pitchFamily="34" charset="0"/>
                        </a:rPr>
                        <a:t>Lactobionic</a:t>
                      </a:r>
                      <a:r>
                        <a:rPr lang="en-US" sz="1200" b="1" i="0" u="none" strike="noStrike" dirty="0" smtClean="0">
                          <a:solidFill>
                            <a:srgbClr val="3A3838"/>
                          </a:solidFill>
                          <a:effectLst/>
                          <a:latin typeface="Calibri" panose="020F0502020204030204" pitchFamily="34" charset="0"/>
                        </a:rPr>
                        <a:t> Acid</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Renewing</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F2CC">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F2CC">
                        <a:alpha val="50196"/>
                      </a:srgbClr>
                    </a:solidFill>
                  </a:tcPr>
                </a:tc>
                <a:extLst>
                  <a:ext uri="{0D108BD9-81ED-4DB2-BD59-A6C34878D82A}">
                    <a16:rowId xmlns:a16="http://schemas.microsoft.com/office/drawing/2014/main" val="3135996633"/>
                  </a:ext>
                </a:extLst>
              </a:tr>
              <a:tr h="332568">
                <a:tc>
                  <a:txBody>
                    <a:bodyPr/>
                    <a:lstStyle/>
                    <a:p>
                      <a:pPr algn="ctr" fontAlgn="b"/>
                      <a:r>
                        <a:rPr lang="en-US" sz="1200" b="1" i="0" u="none" strike="noStrike" dirty="0" err="1" smtClean="0">
                          <a:solidFill>
                            <a:srgbClr val="3A3838"/>
                          </a:solidFill>
                          <a:effectLst/>
                          <a:latin typeface="Calibri" panose="020F0502020204030204" pitchFamily="34" charset="0"/>
                        </a:rPr>
                        <a:t>Salicilic</a:t>
                      </a:r>
                      <a:r>
                        <a:rPr lang="en-US" sz="1200" b="1" i="0" u="none" strike="noStrike" dirty="0" smtClean="0">
                          <a:solidFill>
                            <a:srgbClr val="3A3838"/>
                          </a:solidFill>
                          <a:effectLst/>
                          <a:latin typeface="Calibri" panose="020F0502020204030204" pitchFamily="34" charset="0"/>
                        </a:rPr>
                        <a:t> Acid</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Renewing</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E699">
                        <a:alpha val="50196"/>
                      </a:srgbClr>
                    </a:solidFill>
                  </a:tcPr>
                </a:tc>
                <a:extLst>
                  <a:ext uri="{0D108BD9-81ED-4DB2-BD59-A6C34878D82A}">
                    <a16:rowId xmlns:a16="http://schemas.microsoft.com/office/drawing/2014/main" val="4232042214"/>
                  </a:ext>
                </a:extLst>
              </a:tr>
              <a:tr h="332568">
                <a:tc>
                  <a:txBody>
                    <a:bodyPr/>
                    <a:lstStyle/>
                    <a:p>
                      <a:pPr algn="ctr" fontAlgn="b"/>
                      <a:r>
                        <a:rPr lang="en-US" sz="1200" b="1" i="0" u="none" strike="noStrike" dirty="0" smtClean="0">
                          <a:solidFill>
                            <a:srgbClr val="3A3838"/>
                          </a:solidFill>
                          <a:effectLst/>
                          <a:latin typeface="Calibri" panose="020F0502020204030204" pitchFamily="34" charset="0"/>
                        </a:rPr>
                        <a:t>Malic Acid</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Renewing</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E699">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E699">
                        <a:alpha val="50196"/>
                      </a:srgbClr>
                    </a:solidFill>
                  </a:tcPr>
                </a:tc>
                <a:extLst>
                  <a:ext uri="{0D108BD9-81ED-4DB2-BD59-A6C34878D82A}">
                    <a16:rowId xmlns:a16="http://schemas.microsoft.com/office/drawing/2014/main" val="1703531611"/>
                  </a:ext>
                </a:extLst>
              </a:tr>
              <a:tr h="332568">
                <a:tc>
                  <a:txBody>
                    <a:bodyPr/>
                    <a:lstStyle/>
                    <a:p>
                      <a:pPr algn="ctr" fontAlgn="b"/>
                      <a:r>
                        <a:rPr lang="en-US" sz="1200" b="1" i="0" u="none" strike="noStrike" dirty="0" err="1" smtClean="0">
                          <a:solidFill>
                            <a:srgbClr val="3A3838"/>
                          </a:solidFill>
                          <a:effectLst/>
                          <a:latin typeface="Calibri" panose="020F0502020204030204" pitchFamily="34" charset="0"/>
                        </a:rPr>
                        <a:t>Amonium</a:t>
                      </a:r>
                      <a:r>
                        <a:rPr lang="en-US" sz="1200" b="1" i="0" u="none" strike="noStrike" baseline="0" dirty="0" smtClean="0">
                          <a:solidFill>
                            <a:srgbClr val="3A3838"/>
                          </a:solidFill>
                          <a:effectLst/>
                          <a:latin typeface="Calibri" panose="020F0502020204030204" pitchFamily="34" charset="0"/>
                        </a:rPr>
                        <a:t> </a:t>
                      </a:r>
                      <a:r>
                        <a:rPr lang="en-US" sz="1200" b="1" i="0" u="none" strike="noStrike" baseline="0" dirty="0" err="1" smtClean="0">
                          <a:solidFill>
                            <a:srgbClr val="3A3838"/>
                          </a:solidFill>
                          <a:effectLst/>
                          <a:latin typeface="Calibri" panose="020F0502020204030204" pitchFamily="34" charset="0"/>
                        </a:rPr>
                        <a:t>Hidroxide</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Regulates </a:t>
                      </a:r>
                      <a:r>
                        <a:rPr lang="en-US" sz="1200" b="1" i="0" u="none" strike="noStrike" dirty="0">
                          <a:solidFill>
                            <a:srgbClr val="3A3838"/>
                          </a:solidFill>
                          <a:effectLst/>
                          <a:latin typeface="Calibri" panose="020F0502020204030204" pitchFamily="34" charset="0"/>
                        </a:rPr>
                        <a:t>PH</a:t>
                      </a: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D966">
                        <a:alpha val="50196"/>
                      </a:srgbClr>
                    </a:solidFill>
                  </a:tcPr>
                </a:tc>
                <a:extLst>
                  <a:ext uri="{0D108BD9-81ED-4DB2-BD59-A6C34878D82A}">
                    <a16:rowId xmlns:a16="http://schemas.microsoft.com/office/drawing/2014/main" val="3034936371"/>
                  </a:ext>
                </a:extLst>
              </a:tr>
              <a:tr h="332568">
                <a:tc>
                  <a:txBody>
                    <a:bodyPr/>
                    <a:lstStyle/>
                    <a:p>
                      <a:pPr algn="ctr" fontAlgn="b"/>
                      <a:r>
                        <a:rPr lang="en-US" sz="1200" b="1" i="0" u="none" strike="noStrike" dirty="0" smtClean="0">
                          <a:solidFill>
                            <a:srgbClr val="3A3838"/>
                          </a:solidFill>
                          <a:effectLst/>
                          <a:latin typeface="Calibri" panose="020F0502020204030204" pitchFamily="34" charset="0"/>
                        </a:rPr>
                        <a:t>Aloe Vera extract</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smtClean="0">
                          <a:solidFill>
                            <a:srgbClr val="3A3838"/>
                          </a:solidFill>
                          <a:effectLst/>
                          <a:latin typeface="Calibri" panose="020F0502020204030204" pitchFamily="34" charset="0"/>
                        </a:rPr>
                        <a:t>Moisturizing</a:t>
                      </a:r>
                      <a:endParaRPr lang="en-US" sz="1200" b="1" i="0" u="none" strike="noStrike" dirty="0">
                        <a:solidFill>
                          <a:srgbClr val="3A3838"/>
                        </a:solidFill>
                        <a:effectLst/>
                        <a:latin typeface="Calibri" panose="020F0502020204030204" pitchFamily="34" charset="0"/>
                      </a:endParaRPr>
                    </a:p>
                  </a:txBody>
                  <a:tcPr marL="11313" marR="11313" marT="11313" marB="0" anchor="ctr">
                    <a:lnL>
                      <a:noFill/>
                    </a:lnL>
                    <a:lnR>
                      <a:noFill/>
                    </a:lnR>
                    <a:lnT>
                      <a:noFill/>
                    </a:lnT>
                    <a:lnB>
                      <a:noFill/>
                    </a:lnB>
                    <a:solidFill>
                      <a:srgbClr val="FFD966">
                        <a:alpha val="50196"/>
                      </a:srgbClr>
                    </a:solidFill>
                  </a:tcPr>
                </a:tc>
                <a:tc>
                  <a:txBody>
                    <a:bodyPr/>
                    <a:lstStyle/>
                    <a:p>
                      <a:pPr algn="ctr" fontAlgn="b"/>
                      <a:r>
                        <a:rPr lang="en-US" sz="1200" b="1" i="0" u="none" strike="noStrike" dirty="0">
                          <a:solidFill>
                            <a:srgbClr val="3A3838"/>
                          </a:solidFill>
                          <a:effectLst/>
                          <a:latin typeface="Calibri" panose="020F0502020204030204" pitchFamily="34" charset="0"/>
                        </a:rPr>
                        <a:t>Epidermis</a:t>
                      </a:r>
                    </a:p>
                  </a:txBody>
                  <a:tcPr marL="11313" marR="11313" marT="11313" marB="0" anchor="ctr">
                    <a:lnL>
                      <a:noFill/>
                    </a:lnL>
                    <a:lnR>
                      <a:noFill/>
                    </a:lnR>
                    <a:lnT>
                      <a:noFill/>
                    </a:lnT>
                    <a:lnB>
                      <a:noFill/>
                    </a:lnB>
                    <a:solidFill>
                      <a:srgbClr val="FFD966">
                        <a:alpha val="50196"/>
                      </a:srgbClr>
                    </a:solidFill>
                  </a:tcPr>
                </a:tc>
                <a:extLst>
                  <a:ext uri="{0D108BD9-81ED-4DB2-BD59-A6C34878D82A}">
                    <a16:rowId xmlns:a16="http://schemas.microsoft.com/office/drawing/2014/main" val="2198543983"/>
                  </a:ext>
                </a:extLst>
              </a:tr>
            </a:tbl>
          </a:graphicData>
        </a:graphic>
      </p:graphicFrame>
      <p:pic>
        <p:nvPicPr>
          <p:cNvPr id="6" name="Imagen 5"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146" y="2264028"/>
            <a:ext cx="899920" cy="2153043"/>
          </a:xfrm>
          <a:prstGeom prst="rect">
            <a:avLst/>
          </a:prstGeom>
        </p:spPr>
      </p:pic>
      <p:sp>
        <p:nvSpPr>
          <p:cNvPr id="7" name="Rectángulo 6"/>
          <p:cNvSpPr/>
          <p:nvPr/>
        </p:nvSpPr>
        <p:spPr>
          <a:xfrm>
            <a:off x="1496795" y="1609024"/>
            <a:ext cx="660758" cy="323165"/>
          </a:xfrm>
          <a:prstGeom prst="rect">
            <a:avLst/>
          </a:prstGeom>
        </p:spPr>
        <p:txBody>
          <a:bodyPr wrap="none">
            <a:spAutoFit/>
          </a:bodyPr>
          <a:lstStyle/>
          <a:p>
            <a:pPr algn="just"/>
            <a:r>
              <a:rPr lang="es-ES" b="1" dirty="0" smtClean="0">
                <a:latin typeface="TT Commons Light" panose="02000506030000020003" pitchFamily="50" charset="0"/>
              </a:rPr>
              <a:t>BRIEF</a:t>
            </a:r>
            <a:endParaRPr lang="es-ES" b="1" dirty="0">
              <a:latin typeface="TT Commons Light" panose="02000506030000020003" pitchFamily="50" charset="0"/>
            </a:endParaRPr>
          </a:p>
        </p:txBody>
      </p:sp>
    </p:spTree>
    <p:extLst>
      <p:ext uri="{BB962C8B-B14F-4D97-AF65-F5344CB8AC3E}">
        <p14:creationId xmlns:p14="http://schemas.microsoft.com/office/powerpoint/2010/main" val="3729481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572557" y="1130763"/>
            <a:ext cx="6314747" cy="3784600"/>
          </a:xfrm>
          <a:prstGeom prst="rect">
            <a:avLst/>
          </a:prstGeom>
        </p:spPr>
        <p:txBody>
          <a:bodyPr wrap="square">
            <a:spAutoFit/>
          </a:bodyPr>
          <a:lstStyle/>
          <a:p>
            <a:pPr algn="just"/>
            <a:r>
              <a:rPr lang="en-US" sz="1600" b="1" dirty="0">
                <a:latin typeface="TT Commons Light" panose="02000506030000020003" pitchFamily="50" charset="0"/>
                <a:ea typeface="Calibri" panose="020F0502020204030204" pitchFamily="34" charset="0"/>
                <a:cs typeface="Arial" panose="020B0604020202020204" pitchFamily="34" charset="0"/>
              </a:rPr>
              <a:t>REGENERATING CREAM</a:t>
            </a:r>
          </a:p>
          <a:p>
            <a:pPr algn="just"/>
            <a:endParaRPr lang="en-U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n-US" sz="1600" b="1" dirty="0">
                <a:latin typeface="TT Commons Light" panose="02000506030000020003" pitchFamily="50" charset="0"/>
                <a:ea typeface="Calibri" panose="020F0502020204030204" pitchFamily="34" charset="0"/>
                <a:cs typeface="Arial" panose="020B0604020202020204" pitchFamily="34" charset="0"/>
              </a:rPr>
              <a:t>DESCRIPTION: </a:t>
            </a:r>
          </a:p>
          <a:p>
            <a:pPr algn="just"/>
            <a:r>
              <a:rPr lang="en-US" sz="1600" dirty="0">
                <a:latin typeface="TT Commons Light" panose="02000506030000020003" pitchFamily="50" charset="0"/>
                <a:ea typeface="Calibri" panose="020F0502020204030204" pitchFamily="34" charset="0"/>
                <a:cs typeface="Arial" panose="020B0604020202020204" pitchFamily="34" charset="0"/>
              </a:rPr>
              <a:t>Exceptional day cream that incorporates in its formula two effective ingredients that help prolong the youth of the skin: The innovative </a:t>
            </a:r>
            <a:r>
              <a:rPr lang="en-US" sz="1600" dirty="0" err="1">
                <a:latin typeface="TT Commons Light" panose="02000506030000020003" pitchFamily="50" charset="0"/>
                <a:ea typeface="Calibri" panose="020F0502020204030204" pitchFamily="34" charset="0"/>
                <a:cs typeface="Arial" panose="020B0604020202020204" pitchFamily="34" charset="0"/>
              </a:rPr>
              <a:t>TeloActive</a:t>
            </a:r>
            <a:r>
              <a:rPr lang="en-US" sz="1600" dirty="0">
                <a:latin typeface="TT Commons Light" panose="02000506030000020003" pitchFamily="50" charset="0"/>
                <a:ea typeface="Calibri" panose="020F0502020204030204" pitchFamily="34" charset="0"/>
                <a:cs typeface="Arial" panose="020B0604020202020204" pitchFamily="34" charset="0"/>
              </a:rPr>
              <a:t>, which delays the signs of cellular senescence by activating telomerase, and the powerful Cellular Shield that protects and repairs DNA. With solar filters and </a:t>
            </a:r>
            <a:r>
              <a:rPr lang="en-US" sz="1600" dirty="0" err="1">
                <a:latin typeface="TT Commons Light" panose="02000506030000020003" pitchFamily="50" charset="0"/>
                <a:ea typeface="Calibri" panose="020F0502020204030204" pitchFamily="34" charset="0"/>
                <a:cs typeface="Arial" panose="020B0604020202020204" pitchFamily="34" charset="0"/>
              </a:rPr>
              <a:t>thermoactive</a:t>
            </a:r>
            <a:r>
              <a:rPr lang="en-US" sz="1600" dirty="0">
                <a:latin typeface="TT Commons Light" panose="02000506030000020003" pitchFamily="50" charset="0"/>
                <a:ea typeface="Calibri" panose="020F0502020204030204" pitchFamily="34" charset="0"/>
                <a:cs typeface="Arial" panose="020B0604020202020204" pitchFamily="34" charset="0"/>
              </a:rPr>
              <a:t> antioxidant.</a:t>
            </a:r>
          </a:p>
          <a:p>
            <a:pPr algn="just"/>
            <a:endParaRPr lang="en-U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n-US" sz="1600" b="1" dirty="0">
                <a:latin typeface="TT Commons Light" panose="02000506030000020003" pitchFamily="50" charset="0"/>
                <a:ea typeface="Calibri" panose="020F0502020204030204" pitchFamily="34" charset="0"/>
                <a:cs typeface="Arial" panose="020B0604020202020204" pitchFamily="34" charset="0"/>
              </a:rPr>
              <a:t>INDICATION</a:t>
            </a:r>
          </a:p>
          <a:p>
            <a:pPr algn="just"/>
            <a:r>
              <a:rPr lang="en-US" sz="1600" dirty="0">
                <a:latin typeface="TT Commons Light" panose="02000506030000020003" pitchFamily="50" charset="0"/>
                <a:ea typeface="Calibri" panose="020F0502020204030204" pitchFamily="34" charset="0"/>
                <a:cs typeface="Arial" panose="020B0604020202020204" pitchFamily="34" charset="0"/>
              </a:rPr>
              <a:t>Day cream designed to meet the needs of mature skin, which require a rejuvenating, restructuring and renovating treatment. </a:t>
            </a:r>
          </a:p>
          <a:p>
            <a:pPr algn="just"/>
            <a:endParaRPr lang="en-US" sz="1600" b="1" dirty="0">
              <a:latin typeface="TT Commons Light" panose="02000506030000020003" pitchFamily="50" charset="0"/>
              <a:ea typeface="Calibri" panose="020F0502020204030204" pitchFamily="34" charset="0"/>
              <a:cs typeface="Arial" panose="020B0604020202020204" pitchFamily="34" charset="0"/>
            </a:endParaRPr>
          </a:p>
          <a:p>
            <a:pPr algn="just"/>
            <a:r>
              <a:rPr lang="en-US" sz="1600" b="1" dirty="0">
                <a:latin typeface="TT Commons Light" panose="02000506030000020003" pitchFamily="50" charset="0"/>
                <a:ea typeface="Calibri" panose="020F0502020204030204" pitchFamily="34" charset="0"/>
                <a:cs typeface="Arial" panose="020B0604020202020204" pitchFamily="34" charset="0"/>
              </a:rPr>
              <a:t>INGREDIENTS: </a:t>
            </a:r>
            <a:r>
              <a:rPr lang="en-US" sz="1600" dirty="0" err="1">
                <a:latin typeface="TT Commons Light" panose="02000506030000020003" pitchFamily="50" charset="0"/>
                <a:ea typeface="Calibri" panose="020F0502020204030204" pitchFamily="34" charset="0"/>
                <a:cs typeface="Arial" panose="020B0604020202020204" pitchFamily="34" charset="0"/>
              </a:rPr>
              <a:t>Teloactive</a:t>
            </a:r>
            <a:r>
              <a:rPr lang="en-US" sz="1600" dirty="0">
                <a:latin typeface="TT Commons Light" panose="02000506030000020003" pitchFamily="50" charset="0"/>
                <a:ea typeface="Calibri" panose="020F0502020204030204" pitchFamily="34" charset="0"/>
                <a:cs typeface="Arial" panose="020B0604020202020204" pitchFamily="34" charset="0"/>
              </a:rPr>
              <a:t> (</a:t>
            </a:r>
            <a:r>
              <a:rPr lang="en-US" sz="1600" dirty="0" err="1">
                <a:latin typeface="TT Commons Light" panose="02000506030000020003" pitchFamily="50" charset="0"/>
                <a:ea typeface="Calibri" panose="020F0502020204030204" pitchFamily="34" charset="0"/>
                <a:cs typeface="Arial" panose="020B0604020202020204" pitchFamily="34" charset="0"/>
              </a:rPr>
              <a:t>Scutellaria</a:t>
            </a:r>
            <a:r>
              <a:rPr lang="en-US" sz="1600" dirty="0">
                <a:latin typeface="TT Commons Light" panose="02000506030000020003" pitchFamily="50" charset="0"/>
                <a:ea typeface="Calibri" panose="020F0502020204030204" pitchFamily="34" charset="0"/>
                <a:cs typeface="Arial" panose="020B0604020202020204" pitchFamily="34" charset="0"/>
              </a:rPr>
              <a:t> </a:t>
            </a:r>
            <a:r>
              <a:rPr lang="en-US" sz="1600" dirty="0" err="1">
                <a:latin typeface="TT Commons Light" panose="02000506030000020003" pitchFamily="50" charset="0"/>
                <a:ea typeface="Calibri" panose="020F0502020204030204" pitchFamily="34" charset="0"/>
                <a:cs typeface="Arial" panose="020B0604020202020204" pitchFamily="34" charset="0"/>
              </a:rPr>
              <a:t>baicalensis</a:t>
            </a:r>
            <a:r>
              <a:rPr lang="en-US" sz="1600" dirty="0">
                <a:latin typeface="TT Commons Light" panose="02000506030000020003" pitchFamily="50" charset="0"/>
                <a:ea typeface="Calibri" panose="020F0502020204030204" pitchFamily="34" charset="0"/>
                <a:cs typeface="Arial" panose="020B0604020202020204" pitchFamily="34" charset="0"/>
              </a:rPr>
              <a:t>), Cellular Shield (Santa Grass Extract), </a:t>
            </a:r>
            <a:r>
              <a:rPr lang="en-US" sz="1600" dirty="0" err="1">
                <a:latin typeface="TT Commons Light" panose="02000506030000020003" pitchFamily="50" charset="0"/>
                <a:ea typeface="Calibri" panose="020F0502020204030204" pitchFamily="34" charset="0"/>
                <a:cs typeface="Arial" panose="020B0604020202020204" pitchFamily="34" charset="0"/>
              </a:rPr>
              <a:t>Vitaheat</a:t>
            </a:r>
            <a:r>
              <a:rPr lang="en-US" sz="1600" dirty="0">
                <a:latin typeface="TT Commons Light" panose="02000506030000020003" pitchFamily="50" charset="0"/>
                <a:ea typeface="Calibri" panose="020F0502020204030204" pitchFamily="34" charset="0"/>
                <a:cs typeface="Arial" panose="020B0604020202020204" pitchFamily="34" charset="0"/>
              </a:rPr>
              <a:t> Anti-Ox (</a:t>
            </a:r>
            <a:r>
              <a:rPr lang="en-US" sz="1600" dirty="0" err="1">
                <a:latin typeface="TT Commons Light" panose="02000506030000020003" pitchFamily="50" charset="0"/>
                <a:ea typeface="Calibri" panose="020F0502020204030204" pitchFamily="34" charset="0"/>
                <a:cs typeface="Arial" panose="020B0604020202020204" pitchFamily="34" charset="0"/>
              </a:rPr>
              <a:t>Thermus</a:t>
            </a:r>
            <a:r>
              <a:rPr lang="en-US" sz="1600" dirty="0">
                <a:latin typeface="TT Commons Light" panose="02000506030000020003" pitchFamily="50" charset="0"/>
                <a:ea typeface="Calibri" panose="020F0502020204030204" pitchFamily="34" charset="0"/>
                <a:cs typeface="Arial" panose="020B0604020202020204" pitchFamily="34" charset="0"/>
              </a:rPr>
              <a:t> </a:t>
            </a:r>
            <a:r>
              <a:rPr lang="en-US" sz="1600" dirty="0" err="1">
                <a:latin typeface="TT Commons Light" panose="02000506030000020003" pitchFamily="50" charset="0"/>
                <a:ea typeface="Calibri" panose="020F0502020204030204" pitchFamily="34" charset="0"/>
                <a:cs typeface="Arial" panose="020B0604020202020204" pitchFamily="34" charset="0"/>
              </a:rPr>
              <a:t>Thermophilus</a:t>
            </a:r>
            <a:r>
              <a:rPr lang="en-US" sz="1600" dirty="0">
                <a:latin typeface="TT Commons Light" panose="02000506030000020003" pitchFamily="50" charset="0"/>
                <a:ea typeface="Calibri" panose="020F0502020204030204" pitchFamily="34" charset="0"/>
                <a:cs typeface="Arial" panose="020B0604020202020204" pitchFamily="34" charset="0"/>
              </a:rPr>
              <a:t>)</a:t>
            </a:r>
          </a:p>
        </p:txBody>
      </p:sp>
      <p:sp>
        <p:nvSpPr>
          <p:cNvPr id="15" name="Título 8"/>
          <p:cNvSpPr>
            <a:spLocks noGrp="1"/>
          </p:cNvSpPr>
          <p:nvPr>
            <p:ph type="title"/>
          </p:nvPr>
        </p:nvSpPr>
        <p:spPr>
          <a:xfrm>
            <a:off x="699718" y="399554"/>
            <a:ext cx="4807673" cy="424614"/>
          </a:xfrm>
        </p:spPr>
        <p:txBody>
          <a:bodyPr/>
          <a:lstStyle/>
          <a:p>
            <a:r>
              <a:rPr lang="es-ES" sz="2399" spc="300" dirty="0"/>
              <a:t>CELLULAR REGENERATION DAY 15 SPF</a:t>
            </a: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r="54626"/>
          <a:stretch/>
        </p:blipFill>
        <p:spPr>
          <a:xfrm>
            <a:off x="699718" y="493193"/>
            <a:ext cx="1201409" cy="4593708"/>
          </a:xfrm>
          <a:prstGeom prst="rect">
            <a:avLst/>
          </a:prstGeom>
        </p:spPr>
      </p:pic>
    </p:spTree>
    <p:extLst>
      <p:ext uri="{BB962C8B-B14F-4D97-AF65-F5344CB8AC3E}">
        <p14:creationId xmlns:p14="http://schemas.microsoft.com/office/powerpoint/2010/main" val="126742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3887283" cy="424732"/>
          </a:xfrm>
        </p:spPr>
        <p:txBody>
          <a:bodyPr/>
          <a:lstStyle/>
          <a:p>
            <a:r>
              <a:rPr lang="es-ES" sz="2400" spc="300" dirty="0"/>
              <a:t>CELLULAR REGENERATION DAY</a:t>
            </a:r>
            <a:endParaRPr lang="es-ES" sz="2400" spc="300" dirty="0">
              <a:latin typeface="Bebas Neue Regular" panose="00000500000000000000" pitchFamily="50" charset="0"/>
            </a:endParaRPr>
          </a:p>
        </p:txBody>
      </p:sp>
      <p:sp>
        <p:nvSpPr>
          <p:cNvPr id="7" name="Rectángulo 6"/>
          <p:cNvSpPr/>
          <p:nvPr/>
        </p:nvSpPr>
        <p:spPr>
          <a:xfrm>
            <a:off x="1373836" y="1429971"/>
            <a:ext cx="660758" cy="323165"/>
          </a:xfrm>
          <a:prstGeom prst="rect">
            <a:avLst/>
          </a:prstGeom>
        </p:spPr>
        <p:txBody>
          <a:bodyPr wrap="none">
            <a:spAutoFit/>
          </a:bodyPr>
          <a:lstStyle/>
          <a:p>
            <a:pPr algn="just"/>
            <a:r>
              <a:rPr lang="es-ES" b="1" dirty="0" smtClean="0">
                <a:latin typeface="TT Commons Light" panose="02000506030000020003" pitchFamily="50" charset="0"/>
              </a:rPr>
              <a:t>BRIEF</a:t>
            </a:r>
            <a:endParaRPr lang="es-ES" b="1" dirty="0">
              <a:latin typeface="TT Commons Light" panose="02000506030000020003" pitchFamily="50"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239936737"/>
              </p:ext>
            </p:extLst>
          </p:nvPr>
        </p:nvGraphicFramePr>
        <p:xfrm>
          <a:off x="3265429" y="2359504"/>
          <a:ext cx="5548065" cy="2006210"/>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smtClean="0">
                          <a:solidFill>
                            <a:srgbClr val="FFFFFF"/>
                          </a:solidFill>
                          <a:effectLst/>
                          <a:latin typeface="TT Commons Light" panose="02000506030000020003" pitchFamily="50" charset="0"/>
                        </a:rPr>
                        <a:t>Ingredients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Properties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Action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algn="ctr" fontAlgn="t"/>
                      <a:r>
                        <a:rPr lang="en-US" sz="1300" b="1" i="0" u="none" strike="noStrike" dirty="0" err="1">
                          <a:solidFill>
                            <a:srgbClr val="3A3838"/>
                          </a:solidFill>
                          <a:effectLst/>
                          <a:latin typeface="TT Commons Light" panose="02000506030000020003" pitchFamily="50" charset="0"/>
                        </a:rPr>
                        <a:t>Scutellaria</a:t>
                      </a:r>
                      <a:r>
                        <a:rPr lang="en-US" sz="1300" b="1" i="0" u="none" strike="noStrike" dirty="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baicalensis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Activates telomerase</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s-ES" sz="1300" b="1" i="0" u="none" strike="noStrike" dirty="0" err="1" smtClean="0">
                          <a:solidFill>
                            <a:srgbClr val="3A3838"/>
                          </a:solidFill>
                          <a:effectLst/>
                          <a:latin typeface="TT Commons Light" panose="02000506030000020003" pitchFamily="50" charset="0"/>
                        </a:rPr>
                        <a:t>Cellular</a:t>
                      </a:r>
                      <a:r>
                        <a:rPr lang="es-ES" sz="1300" b="1" i="0" u="none" strike="noStrike" baseline="0" dirty="0" smtClean="0">
                          <a:solidFill>
                            <a:srgbClr val="3A3838"/>
                          </a:solidFill>
                          <a:effectLst/>
                          <a:latin typeface="TT Commons Light" panose="02000506030000020003" pitchFamily="50" charset="0"/>
                        </a:rPr>
                        <a:t> DNA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algn="ctr" fontAlgn="b"/>
                      <a:r>
                        <a:rPr lang="en-US" sz="1300" b="1" i="0" u="none" strike="noStrike" dirty="0" err="1">
                          <a:solidFill>
                            <a:srgbClr val="3A3838"/>
                          </a:solidFill>
                          <a:effectLst/>
                          <a:latin typeface="TT Commons Light" panose="02000506030000020003" pitchFamily="50" charset="0"/>
                        </a:rPr>
                        <a:t>Extracto</a:t>
                      </a:r>
                      <a:r>
                        <a:rPr lang="en-US" sz="1300" b="1" i="0" u="none" strike="noStrike" dirty="0">
                          <a:solidFill>
                            <a:srgbClr val="3A3838"/>
                          </a:solidFill>
                          <a:effectLst/>
                          <a:latin typeface="TT Commons Light" panose="02000506030000020003" pitchFamily="50" charset="0"/>
                        </a:rPr>
                        <a:t> de </a:t>
                      </a:r>
                      <a:r>
                        <a:rPr lang="en-US" sz="1300" b="1" i="0" u="none" strike="noStrike" dirty="0" err="1">
                          <a:solidFill>
                            <a:srgbClr val="3A3838"/>
                          </a:solidFill>
                          <a:effectLst/>
                          <a:latin typeface="TT Commons Light" panose="02000506030000020003" pitchFamily="50" charset="0"/>
                        </a:rPr>
                        <a:t>Hierba</a:t>
                      </a:r>
                      <a:r>
                        <a:rPr lang="en-US" sz="1300" b="1" i="0" u="none" strike="noStrike" dirty="0">
                          <a:solidFill>
                            <a:srgbClr val="3A3838"/>
                          </a:solidFill>
                          <a:effectLst/>
                          <a:latin typeface="TT Commons Light" panose="02000506030000020003" pitchFamily="50" charset="0"/>
                        </a:rPr>
                        <a:t> Santa</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Activates protein </a:t>
                      </a:r>
                      <a:r>
                        <a:rPr lang="en-US" sz="1300" b="1" i="0" u="none" strike="noStrike" dirty="0">
                          <a:solidFill>
                            <a:srgbClr val="3A3838"/>
                          </a:solidFill>
                          <a:effectLst/>
                          <a:latin typeface="TT Commons Light" panose="02000506030000020003" pitchFamily="50" charset="0"/>
                        </a:rPr>
                        <a:t>p53</a:t>
                      </a:r>
                    </a:p>
                  </a:txBody>
                  <a:tcPr marL="11246" marR="11246" marT="11246" marB="0" anchor="ctr">
                    <a:lnL>
                      <a:noFill/>
                    </a:lnL>
                    <a:lnR>
                      <a:noFill/>
                    </a:lnR>
                    <a:lnT>
                      <a:noFill/>
                    </a:lnT>
                    <a:lnB>
                      <a:noFill/>
                    </a:lnB>
                    <a:solidFill>
                      <a:srgbClr val="FFF2CC">
                        <a:alpha val="52941"/>
                      </a:srgbClr>
                    </a:solidFill>
                  </a:tcPr>
                </a:tc>
                <a:tc>
                  <a:txBody>
                    <a:bodyPr/>
                    <a:lstStyle/>
                    <a:p>
                      <a:pPr algn="ctr" fontAlgn="b"/>
                      <a:r>
                        <a:rPr lang="es-ES" sz="1300" b="1" i="0" u="none" strike="noStrike" dirty="0" err="1" smtClean="0">
                          <a:solidFill>
                            <a:srgbClr val="3A3838"/>
                          </a:solidFill>
                          <a:effectLst/>
                          <a:latin typeface="TT Commons Light" panose="02000506030000020003" pitchFamily="50" charset="0"/>
                        </a:rPr>
                        <a:t>Cellular</a:t>
                      </a:r>
                      <a:r>
                        <a:rPr lang="es-ES" sz="1300" b="1" i="0" u="none" strike="noStrike" baseline="0" dirty="0" smtClean="0">
                          <a:solidFill>
                            <a:srgbClr val="3A3838"/>
                          </a:solidFill>
                          <a:effectLst/>
                          <a:latin typeface="TT Commons Light" panose="02000506030000020003" pitchFamily="50" charset="0"/>
                        </a:rPr>
                        <a:t> DNA</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algn="ctr" fontAlgn="b"/>
                      <a:r>
                        <a:rPr lang="en-US" sz="1300" b="1" i="0" u="none" strike="noStrike" dirty="0" err="1" smtClean="0">
                          <a:solidFill>
                            <a:srgbClr val="3A3838"/>
                          </a:solidFill>
                          <a:effectLst/>
                          <a:latin typeface="TT Commons Light" panose="02000506030000020003" pitchFamily="50" charset="0"/>
                        </a:rPr>
                        <a:t>Thermus</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Thermophillus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Antioxidant</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Epidermis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327472">
                <a:tc>
                  <a:txBody>
                    <a:bodyPr/>
                    <a:lstStyle/>
                    <a:p>
                      <a:pPr algn="ctr" fontAlgn="b"/>
                      <a:r>
                        <a:rPr lang="en-US" sz="1300" b="1" i="0" u="none" strike="noStrike" dirty="0" err="1" smtClean="0">
                          <a:solidFill>
                            <a:srgbClr val="3A3838"/>
                          </a:solidFill>
                          <a:effectLst/>
                          <a:latin typeface="TT Commons Light" panose="02000506030000020003" pitchFamily="50" charset="0"/>
                        </a:rPr>
                        <a:t>Filtros</a:t>
                      </a:r>
                      <a:r>
                        <a:rPr lang="en-US" sz="1300" b="1" i="0" u="none" strike="noStrike" dirty="0" smtClean="0">
                          <a:solidFill>
                            <a:srgbClr val="3A3838"/>
                          </a:solidFill>
                          <a:effectLst/>
                          <a:latin typeface="TT Commons Light" panose="02000506030000020003" pitchFamily="50" charset="0"/>
                        </a:rPr>
                        <a:t> </a:t>
                      </a:r>
                      <a:r>
                        <a:rPr lang="en-US" sz="1300" b="1" i="0" u="none" strike="noStrike" dirty="0" err="1" smtClean="0">
                          <a:solidFill>
                            <a:srgbClr val="3A3838"/>
                          </a:solidFill>
                          <a:effectLst/>
                          <a:latin typeface="TT Commons Light" panose="02000506030000020003" pitchFamily="50" charset="0"/>
                        </a:rPr>
                        <a:t>solares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Sun protection</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tc>
                  <a:txBody>
                    <a:bodyPr/>
                    <a:lstStyle/>
                    <a:p>
                      <a:pPr algn="ctr" fontAlgn="b"/>
                      <a:r>
                        <a:rPr lang="en-US" sz="1300" b="1" i="0" u="none" strike="noStrike" dirty="0" smtClean="0">
                          <a:solidFill>
                            <a:srgbClr val="3A3838"/>
                          </a:solidFill>
                          <a:effectLst/>
                          <a:latin typeface="TT Commons Light" panose="02000506030000020003" pitchFamily="50" charset="0"/>
                        </a:rPr>
                        <a:t>Epidermis</a:t>
                      </a:r>
                      <a:endParaRPr lang="en-US" sz="1300" b="1" i="0" u="none" strike="noStrike" dirty="0">
                        <a:solidFill>
                          <a:srgbClr val="3A3838"/>
                        </a:solidFill>
                        <a:effectLst/>
                        <a:latin typeface="TT Commons Light" panose="02000506030000020003" pitchFamily="50" charset="0"/>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bl>
          </a:graphicData>
        </a:graphic>
      </p:graphicFrame>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r="54310"/>
          <a:stretch/>
        </p:blipFill>
        <p:spPr>
          <a:xfrm>
            <a:off x="1229857" y="1834766"/>
            <a:ext cx="804737" cy="3055685"/>
          </a:xfrm>
          <a:prstGeom prst="rect">
            <a:avLst/>
          </a:prstGeom>
        </p:spPr>
      </p:pic>
    </p:spTree>
    <p:extLst>
      <p:ext uri="{BB962C8B-B14F-4D97-AF65-F5344CB8AC3E}">
        <p14:creationId xmlns:p14="http://schemas.microsoft.com/office/powerpoint/2010/main" val="1415594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323987"/>
          </a:xfrm>
          <a:prstGeom prst="rect">
            <a:avLst/>
          </a:prstGeom>
        </p:spPr>
        <p:txBody>
          <a:bodyPr wrap="square">
            <a:spAutoFit/>
          </a:bodyPr>
          <a:lstStyle/>
          <a:p>
            <a:pPr algn="just"/>
            <a:r>
              <a:rPr lang="en-US" b="1" dirty="0">
                <a:latin typeface="TT Commons Light" panose="02000506030000020003" pitchFamily="50" charset="0"/>
                <a:ea typeface="Calibri" panose="020F0502020204030204" pitchFamily="34" charset="0"/>
                <a:cs typeface="Arial" panose="020B0604020202020204" pitchFamily="34" charset="0"/>
              </a:rPr>
              <a:t>Description: </a:t>
            </a:r>
          </a:p>
          <a:p>
            <a:pPr algn="just"/>
            <a:r>
              <a:rPr lang="en-US" dirty="0">
                <a:latin typeface="TT Commons Light" panose="02000506030000020003" pitchFamily="50" charset="0"/>
                <a:ea typeface="Calibri" panose="020F0502020204030204" pitchFamily="34" charset="0"/>
                <a:cs typeface="Arial" panose="020B0604020202020204" pitchFamily="34" charset="0"/>
              </a:rPr>
              <a:t>Double serum that </a:t>
            </a:r>
            <a:r>
              <a:rPr lang="en-US" dirty="0" smtClean="0">
                <a:latin typeface="TT Commons Light" panose="02000506030000020003" pitchFamily="50" charset="0"/>
                <a:ea typeface="Calibri" panose="020F0502020204030204" pitchFamily="34" charset="0"/>
                <a:cs typeface="Arial" panose="020B0604020202020204" pitchFamily="34" charset="0"/>
              </a:rPr>
              <a:t>fights </a:t>
            </a:r>
            <a:r>
              <a:rPr lang="en-US" dirty="0">
                <a:latin typeface="TT Commons Light" panose="02000506030000020003" pitchFamily="50" charset="0"/>
                <a:ea typeface="Calibri" panose="020F0502020204030204" pitchFamily="34" charset="0"/>
                <a:cs typeface="Arial" panose="020B0604020202020204" pitchFamily="34" charset="0"/>
              </a:rPr>
              <a:t>the signs of the degeneration process of senescent fibroblasts and maintains the vitality of skin cells in optimal condition. It is combined with a formulation of essential </a:t>
            </a:r>
            <a:r>
              <a:rPr lang="en-US" dirty="0" err="1">
                <a:latin typeface="TT Commons Light" panose="02000506030000020003" pitchFamily="50" charset="0"/>
                <a:ea typeface="Calibri" panose="020F0502020204030204" pitchFamily="34" charset="0"/>
                <a:cs typeface="Arial" panose="020B0604020202020204" pitchFamily="34" charset="0"/>
              </a:rPr>
              <a:t>bioelements</a:t>
            </a:r>
            <a:r>
              <a:rPr lang="en-US" dirty="0">
                <a:latin typeface="TT Commons Light" panose="02000506030000020003" pitchFamily="50" charset="0"/>
                <a:ea typeface="Calibri" panose="020F0502020204030204" pitchFamily="34" charset="0"/>
                <a:cs typeface="Arial" panose="020B0604020202020204" pitchFamily="34" charset="0"/>
              </a:rPr>
              <a:t> that activate the biological mechanism of cell regulation and regeneration and delay skin aging. It also acts as an antioxidant, reinforces the lipid barrier and stimulates elasticity and collagen synthesis.</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n-US" b="1" dirty="0">
                <a:latin typeface="TT Commons Light" panose="02000506030000020003" pitchFamily="50" charset="0"/>
                <a:ea typeface="Calibri" panose="020F0502020204030204" pitchFamily="34" charset="0"/>
                <a:cs typeface="Arial" panose="020B0604020202020204" pitchFamily="34" charset="0"/>
              </a:rPr>
              <a:t>Indications: </a:t>
            </a:r>
          </a:p>
          <a:p>
            <a:pPr algn="just"/>
            <a:r>
              <a:rPr lang="en-US" dirty="0">
                <a:latin typeface="TT Commons Light" panose="02000506030000020003" pitchFamily="50" charset="0"/>
                <a:ea typeface="Calibri" panose="020F0502020204030204" pitchFamily="34" charset="0"/>
                <a:cs typeface="Arial" panose="020B0604020202020204" pitchFamily="34" charset="0"/>
              </a:rPr>
              <a:t>For all skin types seeking to delay the signs of aging by slowing the spread of aging cells and minimizes the damage they cause thanks to its combination of active ingredients that maintain cellular metabolism in optimal condition.</a:t>
            </a:r>
          </a:p>
          <a:p>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rPr>
              <a:t>Teloactive</a:t>
            </a:r>
            <a:r>
              <a:rPr lang="es-ES" dirty="0">
                <a:latin typeface="TT Commons Light" panose="02000506030000020003" pitchFamily="50" charset="0"/>
              </a:rPr>
              <a:t> (</a:t>
            </a:r>
            <a:r>
              <a:rPr lang="es-ES" dirty="0" err="1">
                <a:latin typeface="TT Commons Light" panose="02000506030000020003" pitchFamily="50" charset="0"/>
              </a:rPr>
              <a:t>Scutellaria</a:t>
            </a:r>
            <a:r>
              <a:rPr lang="es-ES" dirty="0">
                <a:latin typeface="TT Commons Light" panose="02000506030000020003" pitchFamily="50" charset="0"/>
              </a:rPr>
              <a:t> </a:t>
            </a:r>
            <a:r>
              <a:rPr lang="es-ES" dirty="0" err="1">
                <a:latin typeface="TT Commons Light" panose="02000506030000020003" pitchFamily="50" charset="0"/>
              </a:rPr>
              <a:t>baicalensis</a:t>
            </a:r>
            <a:r>
              <a:rPr lang="es-ES" dirty="0">
                <a:latin typeface="TT Commons Light" panose="02000506030000020003" pitchFamily="50" charset="0"/>
              </a:rPr>
              <a:t>), </a:t>
            </a:r>
            <a:r>
              <a:rPr lang="es-ES" dirty="0" err="1">
                <a:latin typeface="TT Commons Light" panose="02000506030000020003" pitchFamily="50" charset="0"/>
              </a:rPr>
              <a:t>Cellular</a:t>
            </a:r>
            <a:r>
              <a:rPr lang="es-ES" dirty="0">
                <a:latin typeface="TT Commons Light" panose="02000506030000020003" pitchFamily="50" charset="0"/>
              </a:rPr>
              <a:t> </a:t>
            </a:r>
            <a:r>
              <a:rPr lang="es-ES" dirty="0" err="1">
                <a:latin typeface="TT Commons Light" panose="02000506030000020003" pitchFamily="50" charset="0"/>
              </a:rPr>
              <a:t>Shield</a:t>
            </a:r>
            <a:r>
              <a:rPr lang="es-ES" dirty="0">
                <a:latin typeface="TT Commons Light" panose="02000506030000020003" pitchFamily="50" charset="0"/>
              </a:rPr>
              <a:t> </a:t>
            </a:r>
            <a:r>
              <a:rPr lang="es-ES" dirty="0" smtClean="0">
                <a:latin typeface="TT Commons Light" panose="02000506030000020003" pitchFamily="50" charset="0"/>
              </a:rPr>
              <a:t>(Yerba Santa </a:t>
            </a:r>
            <a:r>
              <a:rPr lang="es-ES" dirty="0" err="1" smtClean="0">
                <a:latin typeface="TT Commons Light" panose="02000506030000020003" pitchFamily="50" charset="0"/>
              </a:rPr>
              <a:t>extract</a:t>
            </a:r>
            <a:r>
              <a:rPr lang="es-ES" dirty="0" smtClean="0">
                <a:latin typeface="TT Commons Light" panose="02000506030000020003" pitchFamily="50" charset="0"/>
              </a:rPr>
              <a:t>), Zinc, </a:t>
            </a:r>
            <a:r>
              <a:rPr lang="es-ES" dirty="0" err="1" smtClean="0">
                <a:latin typeface="TT Commons Light" panose="02000506030000020003" pitchFamily="50" charset="0"/>
              </a:rPr>
              <a:t>Calcium</a:t>
            </a:r>
            <a:r>
              <a:rPr lang="es-ES" dirty="0" smtClean="0">
                <a:latin typeface="TT Commons Light" panose="02000506030000020003" pitchFamily="50" charset="0"/>
              </a:rPr>
              <a:t>, </a:t>
            </a:r>
            <a:r>
              <a:rPr lang="es-ES" dirty="0" err="1" smtClean="0">
                <a:latin typeface="TT Commons Light" panose="02000506030000020003" pitchFamily="50" charset="0"/>
              </a:rPr>
              <a:t>Magnesium</a:t>
            </a:r>
            <a:r>
              <a:rPr lang="es-ES" dirty="0" smtClean="0">
                <a:latin typeface="TT Commons Light" panose="02000506030000020003" pitchFamily="50" charset="0"/>
              </a:rPr>
              <a:t> y </a:t>
            </a:r>
            <a:r>
              <a:rPr lang="es-ES" dirty="0" err="1" smtClean="0">
                <a:latin typeface="TT Commons Light" panose="02000506030000020003" pitchFamily="50" charset="0"/>
              </a:rPr>
              <a:t>Pirrolidin</a:t>
            </a:r>
            <a:r>
              <a:rPr lang="es-ES" dirty="0" smtClean="0">
                <a:latin typeface="TT Commons Light" panose="02000506030000020003" pitchFamily="50" charset="0"/>
              </a:rPr>
              <a:t> </a:t>
            </a:r>
            <a:r>
              <a:rPr lang="es-ES" dirty="0" err="1" smtClean="0">
                <a:latin typeface="TT Commons Light" panose="02000506030000020003" pitchFamily="50" charset="0"/>
              </a:rPr>
              <a:t>Carboxílic</a:t>
            </a:r>
            <a:r>
              <a:rPr lang="es-ES" dirty="0" smtClean="0">
                <a:latin typeface="TT Commons Light" panose="02000506030000020003" pitchFamily="50" charset="0"/>
              </a:rPr>
              <a:t> </a:t>
            </a:r>
            <a:r>
              <a:rPr lang="es-ES" dirty="0" err="1" smtClean="0">
                <a:latin typeface="TT Commons Light" panose="02000506030000020003" pitchFamily="50" charset="0"/>
              </a:rPr>
              <a:t>Acid</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
        <p:nvSpPr>
          <p:cNvPr id="15" name="Título 8"/>
          <p:cNvSpPr>
            <a:spLocks noGrp="1"/>
          </p:cNvSpPr>
          <p:nvPr>
            <p:ph type="title"/>
          </p:nvPr>
        </p:nvSpPr>
        <p:spPr>
          <a:xfrm>
            <a:off x="698500" y="398871"/>
            <a:ext cx="4805354" cy="424732"/>
          </a:xfrm>
        </p:spPr>
        <p:txBody>
          <a:bodyPr/>
          <a:lstStyle/>
          <a:p>
            <a:r>
              <a:rPr lang="es-ES" sz="2400" spc="300" dirty="0" smtClean="0">
                <a:latin typeface="Bebas Neue Regular" panose="00000500000000000000" pitchFamily="50" charset="0"/>
              </a:rPr>
              <a:t>CELLULAR BIO-REPAIR DOUBLE SERUM</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smtClean="0">
                <a:latin typeface="TT Commons Light" panose="02000506030000020003" pitchFamily="50" charset="0"/>
              </a:rPr>
              <a:t>Doble </a:t>
            </a:r>
            <a:r>
              <a:rPr lang="es-ES" dirty="0" err="1" smtClean="0">
                <a:latin typeface="TT Commons Light" panose="02000506030000020003" pitchFamily="50" charset="0"/>
              </a:rPr>
              <a:t>Airless</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30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53762"/>
          <a:stretch/>
        </p:blipFill>
        <p:spPr>
          <a:xfrm>
            <a:off x="698500" y="1055176"/>
            <a:ext cx="1298086" cy="3484741"/>
          </a:xfrm>
          <a:prstGeom prst="rect">
            <a:avLst/>
          </a:prstGeom>
        </p:spPr>
      </p:pic>
    </p:spTree>
    <p:extLst>
      <p:ext uri="{BB962C8B-B14F-4D97-AF65-F5344CB8AC3E}">
        <p14:creationId xmlns:p14="http://schemas.microsoft.com/office/powerpoint/2010/main" val="2811789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8500" y="398871"/>
            <a:ext cx="4805354" cy="424732"/>
          </a:xfrm>
        </p:spPr>
        <p:txBody>
          <a:bodyPr/>
          <a:lstStyle/>
          <a:p>
            <a:r>
              <a:rPr lang="es-ES" sz="2400" spc="300" dirty="0"/>
              <a:t>CELLULAR BIO-REPAIR DOUBLE SERUM</a:t>
            </a:r>
            <a:endParaRPr lang="es-ES" sz="2400" spc="300" dirty="0">
              <a:latin typeface="Bebas Neue Regular" panose="00000500000000000000" pitchFamily="50" charset="0"/>
            </a:endParaRPr>
          </a:p>
        </p:txBody>
      </p:sp>
      <p:sp>
        <p:nvSpPr>
          <p:cNvPr id="7" name="Rectángulo 6"/>
          <p:cNvSpPr/>
          <p:nvPr/>
        </p:nvSpPr>
        <p:spPr>
          <a:xfrm>
            <a:off x="698500" y="1268388"/>
            <a:ext cx="2257349" cy="323165"/>
          </a:xfrm>
          <a:prstGeom prst="rect">
            <a:avLst/>
          </a:prstGeom>
        </p:spPr>
        <p:txBody>
          <a:bodyPr wrap="none">
            <a:spAutoFit/>
          </a:bodyPr>
          <a:lstStyle/>
          <a:p>
            <a:pPr algn="just"/>
            <a:r>
              <a:rPr lang="es-ES" b="1" dirty="0" smtClean="0">
                <a:latin typeface="TT Commons Light" panose="02000506030000020003" pitchFamily="50" charset="0"/>
              </a:rPr>
              <a:t>RESUMEN INGREDIENTES</a:t>
            </a:r>
            <a:endParaRPr lang="es-ES" b="1" dirty="0">
              <a:latin typeface="TT Commons Light" panose="02000506030000020003" pitchFamily="50"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00050803"/>
              </p:ext>
            </p:extLst>
          </p:nvPr>
        </p:nvGraphicFramePr>
        <p:xfrm>
          <a:off x="3276446" y="1819677"/>
          <a:ext cx="5548065" cy="3060794"/>
        </p:xfrm>
        <a:graphic>
          <a:graphicData uri="http://schemas.openxmlformats.org/drawingml/2006/table">
            <a:tbl>
              <a:tblPr/>
              <a:tblGrid>
                <a:gridCol w="1919331">
                  <a:extLst>
                    <a:ext uri="{9D8B030D-6E8A-4147-A177-3AD203B41FA5}">
                      <a16:colId xmlns:a16="http://schemas.microsoft.com/office/drawing/2014/main" val="908157750"/>
                    </a:ext>
                  </a:extLst>
                </a:gridCol>
                <a:gridCol w="1814367">
                  <a:extLst>
                    <a:ext uri="{9D8B030D-6E8A-4147-A177-3AD203B41FA5}">
                      <a16:colId xmlns:a16="http://schemas.microsoft.com/office/drawing/2014/main" val="2951171531"/>
                    </a:ext>
                  </a:extLst>
                </a:gridCol>
                <a:gridCol w="1814367">
                  <a:extLst>
                    <a:ext uri="{9D8B030D-6E8A-4147-A177-3AD203B41FA5}">
                      <a16:colId xmlns:a16="http://schemas.microsoft.com/office/drawing/2014/main" val="1987913363"/>
                    </a:ext>
                  </a:extLst>
                </a:gridCol>
              </a:tblGrid>
              <a:tr h="654943">
                <a:tc>
                  <a:txBody>
                    <a:bodyPr/>
                    <a:lstStyle/>
                    <a:p>
                      <a:pPr algn="ctr" fontAlgn="ctr"/>
                      <a:r>
                        <a:rPr lang="en-US" sz="1500" b="1" i="0" u="none" strike="noStrike" dirty="0" smtClean="0">
                          <a:solidFill>
                            <a:srgbClr val="FFFFFF"/>
                          </a:solidFill>
                          <a:effectLst/>
                          <a:latin typeface="TT Commons Light" panose="02000506030000020003" pitchFamily="50" charset="0"/>
                        </a:rPr>
                        <a:t>Ingredients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Properties</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tc>
                  <a:txBody>
                    <a:bodyPr/>
                    <a:lstStyle/>
                    <a:p>
                      <a:pPr algn="ctr" fontAlgn="ctr"/>
                      <a:r>
                        <a:rPr lang="en-US" sz="1500" b="1" i="0" u="none" strike="noStrike" dirty="0" smtClean="0">
                          <a:solidFill>
                            <a:srgbClr val="FFFFFF"/>
                          </a:solidFill>
                          <a:effectLst/>
                          <a:latin typeface="TT Commons Light" panose="02000506030000020003" pitchFamily="50" charset="0"/>
                        </a:rPr>
                        <a:t>Action</a:t>
                      </a:r>
                      <a:endParaRPr lang="en-US" sz="1500" b="1" i="0" u="none" strike="noStrike" dirty="0">
                        <a:solidFill>
                          <a:srgbClr val="FFFFFF"/>
                        </a:solidFill>
                        <a:effectLst/>
                        <a:latin typeface="TT Commons Light" panose="02000506030000020003" pitchFamily="50" charset="0"/>
                      </a:endParaRPr>
                    </a:p>
                  </a:txBody>
                  <a:tcPr marL="11246" marR="11246" marT="11246" marB="0" anchor="ctr">
                    <a:lnL>
                      <a:noFill/>
                    </a:lnL>
                    <a:lnR>
                      <a:noFill/>
                    </a:lnR>
                    <a:lnT>
                      <a:noFill/>
                    </a:lnT>
                    <a:lnB>
                      <a:noFill/>
                    </a:lnB>
                    <a:solidFill>
                      <a:srgbClr val="806000">
                        <a:alpha val="40000"/>
                      </a:srgbClr>
                    </a:solidFill>
                  </a:tcPr>
                </a:tc>
                <a:extLst>
                  <a:ext uri="{0D108BD9-81ED-4DB2-BD59-A6C34878D82A}">
                    <a16:rowId xmlns:a16="http://schemas.microsoft.com/office/drawing/2014/main" val="214991946"/>
                  </a:ext>
                </a:extLst>
              </a:tr>
              <a:tr h="368851">
                <a:tc>
                  <a:txBody>
                    <a:bodyPr/>
                    <a:lstStyle/>
                    <a:p>
                      <a:pPr marL="0" algn="ctr" defTabSz="761741" rtl="0" eaLnBrk="1" fontAlgn="b" latinLnBrk="0" hangingPunct="1"/>
                      <a:r>
                        <a:rPr lang="en-US" sz="1200" b="1" i="0" u="none" strike="noStrike" kern="1200" dirty="0" err="1">
                          <a:solidFill>
                            <a:srgbClr val="3A3838"/>
                          </a:solidFill>
                          <a:effectLst/>
                          <a:latin typeface="Calibri" panose="020F0502020204030204" pitchFamily="34" charset="0"/>
                          <a:ea typeface="+mn-ea"/>
                          <a:cs typeface="+mn-cs"/>
                        </a:rPr>
                        <a:t>Scutellaria</a:t>
                      </a:r>
                      <a:r>
                        <a:rPr lang="en-US" sz="1200" b="1" i="0" u="none" strike="noStrike" kern="1200" dirty="0">
                          <a:solidFill>
                            <a:srgbClr val="3A3838"/>
                          </a:solidFill>
                          <a:effectLst/>
                          <a:latin typeface="Calibri" panose="020F0502020204030204" pitchFamily="34" charset="0"/>
                          <a:ea typeface="+mn-ea"/>
                          <a:cs typeface="+mn-cs"/>
                        </a:rPr>
                        <a:t> </a:t>
                      </a:r>
                      <a:r>
                        <a:rPr lang="en-US" sz="1200" b="1" i="0" u="none" strike="noStrike" kern="1200" dirty="0" err="1" smtClean="0">
                          <a:solidFill>
                            <a:srgbClr val="3A3838"/>
                          </a:solidFill>
                          <a:effectLst/>
                          <a:latin typeface="Calibri" panose="020F0502020204030204" pitchFamily="34" charset="0"/>
                          <a:ea typeface="+mn-ea"/>
                          <a:cs typeface="+mn-cs"/>
                        </a:rPr>
                        <a:t>baicalensis</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F2CC">
                        <a:alpha val="52941"/>
                      </a:srgbClr>
                    </a:solidFill>
                  </a:tcPr>
                </a:tc>
                <a:tc>
                  <a:txBody>
                    <a:bodyPr/>
                    <a:lstStyle/>
                    <a:p>
                      <a:pPr marL="0" algn="ctr" defTabSz="761741" rtl="0" eaLnBrk="1" fontAlgn="b" latinLnBrk="0" hangingPunct="1"/>
                      <a:r>
                        <a:rPr lang="en-US" sz="1200" b="1" i="0" u="none" strike="noStrike" kern="1200" dirty="0" smtClean="0">
                          <a:solidFill>
                            <a:srgbClr val="3A3838"/>
                          </a:solidFill>
                          <a:effectLst/>
                          <a:latin typeface="Calibri" panose="020F0502020204030204" pitchFamily="34" charset="0"/>
                          <a:ea typeface="+mn-ea"/>
                          <a:cs typeface="+mn-cs"/>
                        </a:rPr>
                        <a:t>Activates telomerase</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F2CC">
                        <a:alpha val="52941"/>
                      </a:srgbClr>
                    </a:solidFill>
                  </a:tcPr>
                </a:tc>
                <a:tc>
                  <a:txBody>
                    <a:bodyPr/>
                    <a:lstStyle/>
                    <a:p>
                      <a:pPr marL="0" algn="ctr" defTabSz="761741" rtl="0" eaLnBrk="1" fontAlgn="b" latinLnBrk="0" hangingPunct="1"/>
                      <a:r>
                        <a:rPr lang="es-ES" sz="1200" b="1" i="0" u="none" strike="noStrike" kern="1200" dirty="0" err="1" smtClean="0">
                          <a:solidFill>
                            <a:srgbClr val="3A3838"/>
                          </a:solidFill>
                          <a:effectLst/>
                          <a:latin typeface="Calibri" panose="020F0502020204030204" pitchFamily="34" charset="0"/>
                          <a:ea typeface="+mn-ea"/>
                          <a:cs typeface="+mn-cs"/>
                        </a:rPr>
                        <a:t>Cellular</a:t>
                      </a:r>
                      <a:r>
                        <a:rPr lang="es-ES" sz="1200" b="1" i="0" u="none" strike="noStrike" kern="1200" dirty="0" smtClean="0">
                          <a:solidFill>
                            <a:srgbClr val="3A3838"/>
                          </a:solidFill>
                          <a:effectLst/>
                          <a:latin typeface="Calibri" panose="020F0502020204030204" pitchFamily="34" charset="0"/>
                          <a:ea typeface="+mn-ea"/>
                          <a:cs typeface="+mn-cs"/>
                        </a:rPr>
                        <a:t> DNA</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2126584010"/>
                  </a:ext>
                </a:extLst>
              </a:tr>
              <a:tr h="327472">
                <a:tc>
                  <a:txBody>
                    <a:bodyPr/>
                    <a:lstStyle/>
                    <a:p>
                      <a:pPr marL="0" algn="ctr" defTabSz="761741" rtl="0" eaLnBrk="1" fontAlgn="b" latinLnBrk="0" hangingPunct="1"/>
                      <a:r>
                        <a:rPr lang="en-US" sz="1200" b="1" i="0" u="none" strike="noStrike" kern="1200" dirty="0" err="1">
                          <a:solidFill>
                            <a:srgbClr val="3A3838"/>
                          </a:solidFill>
                          <a:effectLst/>
                          <a:latin typeface="Calibri" panose="020F0502020204030204" pitchFamily="34" charset="0"/>
                          <a:ea typeface="+mn-ea"/>
                          <a:cs typeface="+mn-cs"/>
                        </a:rPr>
                        <a:t>Extracto</a:t>
                      </a:r>
                      <a:r>
                        <a:rPr lang="en-US" sz="1200" b="1" i="0" u="none" strike="noStrike" kern="1200" dirty="0">
                          <a:solidFill>
                            <a:srgbClr val="3A3838"/>
                          </a:solidFill>
                          <a:effectLst/>
                          <a:latin typeface="Calibri" panose="020F0502020204030204" pitchFamily="34" charset="0"/>
                          <a:ea typeface="+mn-ea"/>
                          <a:cs typeface="+mn-cs"/>
                        </a:rPr>
                        <a:t> de </a:t>
                      </a:r>
                      <a:r>
                        <a:rPr lang="en-US" sz="1200" b="1" i="0" u="none" strike="noStrike" kern="1200" dirty="0" err="1">
                          <a:solidFill>
                            <a:srgbClr val="3A3838"/>
                          </a:solidFill>
                          <a:effectLst/>
                          <a:latin typeface="Calibri" panose="020F0502020204030204" pitchFamily="34" charset="0"/>
                          <a:ea typeface="+mn-ea"/>
                          <a:cs typeface="+mn-cs"/>
                        </a:rPr>
                        <a:t>Hierba</a:t>
                      </a:r>
                      <a:r>
                        <a:rPr lang="en-US" sz="1200" b="1" i="0" u="none" strike="noStrike" kern="1200" dirty="0">
                          <a:solidFill>
                            <a:srgbClr val="3A3838"/>
                          </a:solidFill>
                          <a:effectLst/>
                          <a:latin typeface="Calibri" panose="020F0502020204030204" pitchFamily="34" charset="0"/>
                          <a:ea typeface="+mn-ea"/>
                          <a:cs typeface="+mn-cs"/>
                        </a:rPr>
                        <a:t> Santa</a:t>
                      </a:r>
                    </a:p>
                  </a:txBody>
                  <a:tcPr marL="11246" marR="11246" marT="11246" marB="0" anchor="ctr">
                    <a:lnL>
                      <a:noFill/>
                    </a:lnL>
                    <a:lnR>
                      <a:noFill/>
                    </a:lnR>
                    <a:lnT>
                      <a:noFill/>
                    </a:lnT>
                    <a:lnB>
                      <a:noFill/>
                    </a:lnB>
                    <a:solidFill>
                      <a:srgbClr val="FFF2CC">
                        <a:alpha val="52941"/>
                      </a:srgbClr>
                    </a:solidFill>
                  </a:tcPr>
                </a:tc>
                <a:tc>
                  <a:txBody>
                    <a:bodyPr/>
                    <a:lstStyle/>
                    <a:p>
                      <a:pPr marL="0" algn="ctr" defTabSz="761741" rtl="0" eaLnBrk="1" fontAlgn="b" latinLnBrk="0" hangingPunct="1"/>
                      <a:r>
                        <a:rPr lang="en-US" sz="1200" b="1" i="0" u="none" strike="noStrike" kern="1200" dirty="0" smtClean="0">
                          <a:solidFill>
                            <a:srgbClr val="3A3838"/>
                          </a:solidFill>
                          <a:effectLst/>
                          <a:latin typeface="Calibri" panose="020F0502020204030204" pitchFamily="34" charset="0"/>
                          <a:ea typeface="+mn-ea"/>
                          <a:cs typeface="+mn-cs"/>
                        </a:rPr>
                        <a:t>Activates protein </a:t>
                      </a:r>
                      <a:r>
                        <a:rPr lang="en-US" sz="1200" b="1" i="0" u="none" strike="noStrike" kern="1200" dirty="0">
                          <a:solidFill>
                            <a:srgbClr val="3A3838"/>
                          </a:solidFill>
                          <a:effectLst/>
                          <a:latin typeface="Calibri" panose="020F0502020204030204" pitchFamily="34" charset="0"/>
                          <a:ea typeface="+mn-ea"/>
                          <a:cs typeface="+mn-cs"/>
                        </a:rPr>
                        <a:t>p53</a:t>
                      </a:r>
                    </a:p>
                  </a:txBody>
                  <a:tcPr marL="11246" marR="11246" marT="11246" marB="0" anchor="ctr">
                    <a:lnL>
                      <a:noFill/>
                    </a:lnL>
                    <a:lnR>
                      <a:noFill/>
                    </a:lnR>
                    <a:lnT>
                      <a:noFill/>
                    </a:lnT>
                    <a:lnB>
                      <a:noFill/>
                    </a:lnB>
                    <a:solidFill>
                      <a:srgbClr val="FFF2CC">
                        <a:alpha val="52941"/>
                      </a:srgbClr>
                    </a:solidFill>
                  </a:tcPr>
                </a:tc>
                <a:tc>
                  <a:txBody>
                    <a:bodyPr/>
                    <a:lstStyle/>
                    <a:p>
                      <a:pPr marL="0" algn="ctr" defTabSz="761741" rtl="0" eaLnBrk="1" fontAlgn="b" latinLnBrk="0" hangingPunct="1"/>
                      <a:r>
                        <a:rPr lang="es-ES" sz="1200" b="1" i="0" u="none" strike="noStrike" kern="1200" dirty="0" err="1" smtClean="0">
                          <a:solidFill>
                            <a:srgbClr val="3A3838"/>
                          </a:solidFill>
                          <a:effectLst/>
                          <a:latin typeface="Calibri" panose="020F0502020204030204" pitchFamily="34" charset="0"/>
                          <a:ea typeface="+mn-ea"/>
                          <a:cs typeface="+mn-cs"/>
                        </a:rPr>
                        <a:t>Cellular</a:t>
                      </a:r>
                      <a:r>
                        <a:rPr lang="es-ES" sz="1200" b="1" i="0" u="none" strike="noStrike" kern="1200" dirty="0" smtClean="0">
                          <a:solidFill>
                            <a:srgbClr val="3A3838"/>
                          </a:solidFill>
                          <a:effectLst/>
                          <a:latin typeface="Calibri" panose="020F0502020204030204" pitchFamily="34" charset="0"/>
                          <a:ea typeface="+mn-ea"/>
                          <a:cs typeface="+mn-cs"/>
                        </a:rPr>
                        <a:t> DNA</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F2CC">
                        <a:alpha val="52941"/>
                      </a:srgbClr>
                    </a:solidFill>
                  </a:tcPr>
                </a:tc>
                <a:extLst>
                  <a:ext uri="{0D108BD9-81ED-4DB2-BD59-A6C34878D82A}">
                    <a16:rowId xmlns:a16="http://schemas.microsoft.com/office/drawing/2014/main" val="784426234"/>
                  </a:ext>
                </a:extLst>
              </a:tr>
              <a:tr h="327472">
                <a:tc>
                  <a:txBody>
                    <a:bodyPr/>
                    <a:lstStyle/>
                    <a:p>
                      <a:pPr marL="0" algn="ctr" defTabSz="761741" rtl="0" eaLnBrk="1" fontAlgn="b" latinLnBrk="0" hangingPunct="1"/>
                      <a:r>
                        <a:rPr lang="en-US" sz="1200" b="1" i="0" u="none" strike="noStrike" kern="1200" dirty="0" err="1" smtClean="0">
                          <a:solidFill>
                            <a:srgbClr val="3A3838"/>
                          </a:solidFill>
                          <a:effectLst/>
                          <a:latin typeface="Calibri" panose="020F0502020204030204" pitchFamily="34" charset="0"/>
                          <a:ea typeface="+mn-ea"/>
                          <a:cs typeface="+mn-cs"/>
                        </a:rPr>
                        <a:t>Bioelements</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algn="ctr" defTabSz="761741" rtl="0" eaLnBrk="1" fontAlgn="b" latinLnBrk="0" hangingPunct="1"/>
                      <a:r>
                        <a:rPr lang="en-US" sz="1200" b="1" i="0" u="none" strike="noStrike" kern="1200" dirty="0" smtClean="0">
                          <a:solidFill>
                            <a:srgbClr val="3A3838"/>
                          </a:solidFill>
                          <a:effectLst/>
                          <a:latin typeface="Calibri" panose="020F0502020204030204" pitchFamily="34" charset="0"/>
                          <a:ea typeface="+mn-ea"/>
                          <a:cs typeface="+mn-cs"/>
                        </a:rPr>
                        <a:t>Cellular regeneration</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algn="ctr" defTabSz="761741" rtl="0" eaLnBrk="1" fontAlgn="b" latinLnBrk="0" hangingPunct="1"/>
                      <a:r>
                        <a:rPr lang="en-US" sz="1200" b="1" i="0" u="none" strike="noStrike" kern="1200" dirty="0" smtClean="0">
                          <a:solidFill>
                            <a:srgbClr val="3A3838"/>
                          </a:solidFill>
                          <a:effectLst/>
                          <a:latin typeface="Calibri" panose="020F0502020204030204" pitchFamily="34" charset="0"/>
                          <a:ea typeface="+mn-ea"/>
                          <a:cs typeface="+mn-cs"/>
                        </a:rPr>
                        <a:t>Epidermis</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3181069514"/>
                  </a:ext>
                </a:extLst>
              </a:tr>
              <a:tr h="423590">
                <a:tc>
                  <a:txBody>
                    <a:bodyPr/>
                    <a:lstStyle/>
                    <a:p>
                      <a:pPr marL="0" algn="ctr" defTabSz="761741" rtl="0" eaLnBrk="1" fontAlgn="b" latinLnBrk="0" hangingPunct="1"/>
                      <a:r>
                        <a:rPr lang="en-US" sz="1200" b="1" i="0" u="none" strike="noStrike" kern="1200" dirty="0" smtClean="0">
                          <a:solidFill>
                            <a:srgbClr val="3A3838"/>
                          </a:solidFill>
                          <a:effectLst/>
                          <a:latin typeface="Calibri" panose="020F0502020204030204" pitchFamily="34" charset="0"/>
                          <a:ea typeface="+mn-ea"/>
                          <a:cs typeface="+mn-cs"/>
                        </a:rPr>
                        <a:t>Native Collagen</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algn="ctr" defTabSz="761741" rtl="0" eaLnBrk="1" fontAlgn="b" latinLnBrk="0" hangingPunct="1"/>
                      <a:r>
                        <a:rPr lang="es-ES" sz="1200" b="1" i="0" u="none" strike="noStrike" kern="1200" dirty="0" err="1" smtClean="0">
                          <a:solidFill>
                            <a:srgbClr val="3A3838"/>
                          </a:solidFill>
                          <a:effectLst/>
                          <a:latin typeface="Calibri" panose="020F0502020204030204" pitchFamily="34" charset="0"/>
                          <a:ea typeface="+mn-ea"/>
                          <a:cs typeface="+mn-cs"/>
                        </a:rPr>
                        <a:t>Firming</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marR="0" lvl="0" indent="0" algn="ctr" defTabSz="761741" rtl="0" eaLnBrk="1" fontAlgn="b"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3A3838"/>
                          </a:solidFill>
                          <a:effectLst/>
                          <a:latin typeface="Calibri" panose="020F0502020204030204" pitchFamily="34" charset="0"/>
                          <a:ea typeface="+mn-ea"/>
                          <a:cs typeface="+mn-cs"/>
                        </a:rPr>
                        <a:t>Extracellular Matrix</a:t>
                      </a:r>
                      <a:endParaRPr lang="en-US" sz="1200" b="1" i="0" u="none" strike="noStrike" kern="1200" noProof="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530107813"/>
                  </a:ext>
                </a:extLst>
              </a:tr>
              <a:tr h="473725">
                <a:tc>
                  <a:txBody>
                    <a:bodyPr/>
                    <a:lstStyle/>
                    <a:p>
                      <a:pPr marL="0" algn="ctr" defTabSz="761741" rtl="0" eaLnBrk="1" fontAlgn="b" latinLnBrk="0" hangingPunct="1"/>
                      <a:r>
                        <a:rPr lang="es-ES" sz="1200" b="1" i="0" u="none" strike="noStrike" kern="1200" dirty="0" smtClean="0">
                          <a:solidFill>
                            <a:srgbClr val="3A3838"/>
                          </a:solidFill>
                          <a:effectLst/>
                          <a:latin typeface="Calibri" panose="020F0502020204030204" pitchFamily="34" charset="0"/>
                          <a:ea typeface="+mn-ea"/>
                          <a:cs typeface="+mn-cs"/>
                        </a:rPr>
                        <a:t>Marine </a:t>
                      </a:r>
                      <a:r>
                        <a:rPr lang="es-ES" sz="1200" b="1" i="0" u="none" strike="noStrike" kern="1200" dirty="0" err="1" smtClean="0">
                          <a:solidFill>
                            <a:srgbClr val="3A3838"/>
                          </a:solidFill>
                          <a:effectLst/>
                          <a:latin typeface="Calibri" panose="020F0502020204030204" pitchFamily="34" charset="0"/>
                          <a:ea typeface="+mn-ea"/>
                          <a:cs typeface="+mn-cs"/>
                        </a:rPr>
                        <a:t>elastine</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algn="ctr" defTabSz="761741" rtl="0" eaLnBrk="1" fontAlgn="b" latinLnBrk="0" hangingPunct="1"/>
                      <a:r>
                        <a:rPr lang="es-ES" sz="1200" b="1" i="0" u="none" strike="noStrike" kern="1200" dirty="0" err="1" smtClean="0">
                          <a:solidFill>
                            <a:srgbClr val="3A3838"/>
                          </a:solidFill>
                          <a:effectLst/>
                          <a:latin typeface="Calibri" panose="020F0502020204030204" pitchFamily="34" charset="0"/>
                          <a:ea typeface="+mn-ea"/>
                          <a:cs typeface="+mn-cs"/>
                        </a:rPr>
                        <a:t>Reestructuring</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marR="0" lvl="0" indent="0" algn="ctr" defTabSz="761741" rtl="0" eaLnBrk="1" fontAlgn="b"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3A3838"/>
                          </a:solidFill>
                          <a:effectLst/>
                          <a:latin typeface="Calibri" panose="020F0502020204030204" pitchFamily="34" charset="0"/>
                          <a:ea typeface="+mn-ea"/>
                          <a:cs typeface="+mn-cs"/>
                        </a:rPr>
                        <a:t>Extracellular Matrix</a:t>
                      </a:r>
                      <a:endParaRPr lang="en-US" sz="1200" b="1" i="0" u="none" strike="noStrike" kern="1200" noProof="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2778410831"/>
                  </a:ext>
                </a:extLst>
              </a:tr>
              <a:tr h="484741">
                <a:tc>
                  <a:txBody>
                    <a:bodyPr/>
                    <a:lstStyle/>
                    <a:p>
                      <a:pPr marL="0" algn="ctr" defTabSz="761741" rtl="0" eaLnBrk="1" fontAlgn="b" latinLnBrk="0" hangingPunct="1"/>
                      <a:r>
                        <a:rPr lang="es-ES" sz="1200" b="1" i="0" u="none" strike="noStrike" kern="1200" dirty="0" smtClean="0">
                          <a:solidFill>
                            <a:srgbClr val="3A3838"/>
                          </a:solidFill>
                          <a:effectLst/>
                          <a:latin typeface="Calibri" panose="020F0502020204030204" pitchFamily="34" charset="0"/>
                          <a:ea typeface="+mn-ea"/>
                          <a:cs typeface="+mn-cs"/>
                        </a:rPr>
                        <a:t>LMW </a:t>
                      </a:r>
                      <a:r>
                        <a:rPr lang="es-ES" sz="1200" b="1" i="0" u="none" strike="noStrike" kern="1200" dirty="0" err="1" smtClean="0">
                          <a:solidFill>
                            <a:srgbClr val="3A3838"/>
                          </a:solidFill>
                          <a:effectLst/>
                          <a:latin typeface="Calibri" panose="020F0502020204030204" pitchFamily="34" charset="0"/>
                          <a:ea typeface="+mn-ea"/>
                          <a:cs typeface="+mn-cs"/>
                        </a:rPr>
                        <a:t>Hialuronic</a:t>
                      </a:r>
                      <a:r>
                        <a:rPr lang="es-ES" sz="1200" b="1" i="0" u="none" strike="noStrike" kern="1200" dirty="0" smtClean="0">
                          <a:solidFill>
                            <a:srgbClr val="3A3838"/>
                          </a:solidFill>
                          <a:effectLst/>
                          <a:latin typeface="Calibri" panose="020F0502020204030204" pitchFamily="34" charset="0"/>
                          <a:ea typeface="+mn-ea"/>
                          <a:cs typeface="+mn-cs"/>
                        </a:rPr>
                        <a:t> </a:t>
                      </a:r>
                      <a:r>
                        <a:rPr lang="es-ES" sz="1200" b="1" i="0" u="none" strike="noStrike" kern="1200" dirty="0" err="1" smtClean="0">
                          <a:solidFill>
                            <a:srgbClr val="3A3838"/>
                          </a:solidFill>
                          <a:effectLst/>
                          <a:latin typeface="Calibri" panose="020F0502020204030204" pitchFamily="34" charset="0"/>
                          <a:ea typeface="+mn-ea"/>
                          <a:cs typeface="+mn-cs"/>
                        </a:rPr>
                        <a:t>acid</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algn="ctr" defTabSz="761741" rtl="0" eaLnBrk="1" fontAlgn="b" latinLnBrk="0" hangingPunct="1"/>
                      <a:r>
                        <a:rPr lang="es-ES" sz="1200" b="1" i="0" u="none" strike="noStrike" kern="1200" dirty="0" err="1" smtClean="0">
                          <a:solidFill>
                            <a:srgbClr val="3A3838"/>
                          </a:solidFill>
                          <a:effectLst/>
                          <a:latin typeface="Calibri" panose="020F0502020204030204" pitchFamily="34" charset="0"/>
                          <a:ea typeface="+mn-ea"/>
                          <a:cs typeface="+mn-cs"/>
                        </a:rPr>
                        <a:t>Firming</a:t>
                      </a:r>
                      <a:endParaRPr lang="en-US" sz="1200" b="1" i="0" u="none" strike="noStrike" kern="120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tc>
                  <a:txBody>
                    <a:bodyPr/>
                    <a:lstStyle/>
                    <a:p>
                      <a:pPr marL="0" marR="0" lvl="0" indent="0" algn="ctr" defTabSz="761741" rtl="0" eaLnBrk="1" fontAlgn="b"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3A3838"/>
                          </a:solidFill>
                          <a:effectLst/>
                          <a:latin typeface="Calibri" panose="020F0502020204030204" pitchFamily="34" charset="0"/>
                          <a:ea typeface="+mn-ea"/>
                          <a:cs typeface="+mn-cs"/>
                        </a:rPr>
                        <a:t>Extracellular Matrix</a:t>
                      </a:r>
                      <a:endParaRPr lang="en-US" sz="1200" b="1" i="0" u="none" strike="noStrike" kern="1200" noProof="0" dirty="0">
                        <a:solidFill>
                          <a:srgbClr val="3A3838"/>
                        </a:solidFill>
                        <a:effectLst/>
                        <a:latin typeface="Calibri" panose="020F0502020204030204" pitchFamily="34" charset="0"/>
                        <a:ea typeface="+mn-ea"/>
                        <a:cs typeface="+mn-cs"/>
                      </a:endParaRPr>
                    </a:p>
                  </a:txBody>
                  <a:tcPr marL="11246" marR="11246" marT="11246" marB="0" anchor="ctr">
                    <a:lnL>
                      <a:noFill/>
                    </a:lnL>
                    <a:lnR>
                      <a:noFill/>
                    </a:lnR>
                    <a:lnT>
                      <a:noFill/>
                    </a:lnT>
                    <a:lnB>
                      <a:noFill/>
                    </a:lnB>
                    <a:solidFill>
                      <a:srgbClr val="FFE699">
                        <a:alpha val="50196"/>
                      </a:srgbClr>
                    </a:solidFill>
                  </a:tcPr>
                </a:tc>
                <a:extLst>
                  <a:ext uri="{0D108BD9-81ED-4DB2-BD59-A6C34878D82A}">
                    <a16:rowId xmlns:a16="http://schemas.microsoft.com/office/drawing/2014/main" val="1655468973"/>
                  </a:ext>
                </a:extLst>
              </a:tr>
            </a:tbl>
          </a:graphicData>
        </a:graphic>
      </p:graphicFrame>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53762"/>
          <a:stretch/>
        </p:blipFill>
        <p:spPr>
          <a:xfrm>
            <a:off x="830702" y="1591553"/>
            <a:ext cx="1298086" cy="3484741"/>
          </a:xfrm>
          <a:prstGeom prst="rect">
            <a:avLst/>
          </a:prstGeom>
        </p:spPr>
      </p:pic>
    </p:spTree>
    <p:extLst>
      <p:ext uri="{BB962C8B-B14F-4D97-AF65-F5344CB8AC3E}">
        <p14:creationId xmlns:p14="http://schemas.microsoft.com/office/powerpoint/2010/main" val="1026392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323987"/>
          </a:xfrm>
          <a:prstGeom prst="rect">
            <a:avLst/>
          </a:prstGeom>
        </p:spPr>
        <p:txBody>
          <a:bodyPr wrap="square">
            <a:spAutoFit/>
          </a:bodyPr>
          <a:lstStyle/>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Description</a:t>
            </a:r>
            <a:r>
              <a:rPr lang="es-ES" dirty="0" smtClean="0">
                <a:latin typeface="TT Commons Light" panose="02000506030000020003" pitchFamily="50" charset="0"/>
                <a:ea typeface="Calibri" panose="020F0502020204030204" pitchFamily="34" charset="0"/>
                <a:cs typeface="Arial" panose="020B0604020202020204" pitchFamily="34" charset="0"/>
              </a:rPr>
              <a:t>: </a:t>
            </a:r>
            <a:endParaRPr lang="es-ES" dirty="0">
              <a:latin typeface="TT Commons Light" panose="02000506030000020003" pitchFamily="50" charset="0"/>
              <a:ea typeface="Calibri" panose="020F0502020204030204" pitchFamily="34" charset="0"/>
              <a:cs typeface="Arial" panose="020B0604020202020204" pitchFamily="34" charset="0"/>
            </a:endParaRPr>
          </a:p>
          <a:p>
            <a:r>
              <a:rPr lang="en-GB" dirty="0">
                <a:latin typeface="TT Commons Light" panose="02000506030000020003" pitchFamily="50" charset="0"/>
              </a:rPr>
              <a:t>Powerful facial cleansing mousse suitable for all skin types, including sensitive skin. Made with thermal spring water and enriched with cleansing active ingredients and a boosting complex with glycolic acid and lactic acid, it provides a comprehensive, express cleanse and achieves an immediate renewed skin effect.</a:t>
            </a:r>
            <a:endParaRPr lang="en-US" dirty="0">
              <a:latin typeface="TT Commons Light" panose="02000506030000020003" pitchFamily="50" charset="0"/>
            </a:endParaRPr>
          </a:p>
          <a:p>
            <a:r>
              <a:rPr lang="en-GB" dirty="0">
                <a:latin typeface="TT Commons Light" panose="02000506030000020003" pitchFamily="50" charset="0"/>
              </a:rPr>
              <a:t>The result is a mousse that turns cleansing into a pleasant experience and gently yet efficiently cleanses and moisturises the skin.</a:t>
            </a:r>
            <a:endParaRPr lang="en-US" dirty="0">
              <a:latin typeface="TT Commons Light" panose="02000506030000020003" pitchFamily="50"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Indications</a:t>
            </a:r>
            <a:r>
              <a:rPr lang="es-ES" b="1" dirty="0" smtClean="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r>
              <a:rPr lang="en-GB" dirty="0">
                <a:latin typeface="TT Commons Light" panose="02000506030000020003" pitchFamily="50" charset="0"/>
              </a:rPr>
              <a:t>Recommended for all skin types to achieve a gentle, deep cleansing effect, removing all traces of impurities and leaving skin feeling revitalised and hydrated.</a:t>
            </a:r>
            <a:endParaRPr lang="en-US" dirty="0">
              <a:latin typeface="TT Commons Light" panose="02000506030000020003" pitchFamily="50" charset="0"/>
            </a:endParaRPr>
          </a:p>
          <a:p>
            <a:endParaRPr lang="es-ES" dirty="0">
              <a:latin typeface="TT Commons Light" panose="02000506030000020003" pitchFamily="50"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Thermal</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Water</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Surfactants</a:t>
            </a:r>
            <a:r>
              <a:rPr lang="es-ES" dirty="0" smtClean="0">
                <a:latin typeface="TT Commons Light" panose="02000506030000020003" pitchFamily="50" charset="0"/>
                <a:ea typeface="Calibri" panose="020F0502020204030204" pitchFamily="34" charset="0"/>
                <a:cs typeface="Arial" panose="020B0604020202020204" pitchFamily="34" charset="0"/>
              </a:rPr>
              <a:t>,</a:t>
            </a:r>
            <a:r>
              <a:rPr lang="es-ES" dirty="0" smtClean="0">
                <a:latin typeface="TT Commons Light" panose="02000506030000020003" pitchFamily="50" charset="0"/>
              </a:rPr>
              <a:t>, </a:t>
            </a:r>
            <a:r>
              <a:rPr lang="en-GB" dirty="0" smtClean="0">
                <a:latin typeface="TT Commons Light" panose="02000506030000020003" pitchFamily="50" charset="0"/>
              </a:rPr>
              <a:t>Hydrolysed jojoba esters, </a:t>
            </a:r>
            <a:r>
              <a:rPr lang="en-GB" dirty="0">
                <a:latin typeface="TT Commons Light" panose="02000506030000020003" pitchFamily="50" charset="0"/>
              </a:rPr>
              <a:t>glycolic acid, lactic acid. </a:t>
            </a:r>
            <a:endParaRPr lang="es-ES" dirty="0">
              <a:latin typeface="TT Commons Light" panose="02000506030000020003" pitchFamily="50" charset="0"/>
            </a:endParaRPr>
          </a:p>
        </p:txBody>
      </p:sp>
      <p:sp>
        <p:nvSpPr>
          <p:cNvPr id="15" name="Título 8"/>
          <p:cNvSpPr>
            <a:spLocks noGrp="1"/>
          </p:cNvSpPr>
          <p:nvPr>
            <p:ph type="title"/>
          </p:nvPr>
        </p:nvSpPr>
        <p:spPr>
          <a:xfrm>
            <a:off x="698500" y="380469"/>
            <a:ext cx="5625066" cy="461537"/>
          </a:xfrm>
        </p:spPr>
        <p:txBody>
          <a:bodyPr/>
          <a:lstStyle/>
          <a:p>
            <a:r>
              <a:rPr lang="es-ES" dirty="0" smtClean="0"/>
              <a:t>integral </a:t>
            </a:r>
            <a:r>
              <a:rPr lang="es-ES" dirty="0" err="1"/>
              <a:t>cleansing</a:t>
            </a:r>
            <a:r>
              <a:rPr lang="es-ES" dirty="0"/>
              <a:t> &amp; </a:t>
            </a:r>
            <a:r>
              <a:rPr lang="es-ES" dirty="0" err="1"/>
              <a:t>regenerative</a:t>
            </a:r>
            <a:r>
              <a:rPr lang="es-ES" dirty="0"/>
              <a:t> mousse </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err="1" smtClean="0">
                <a:latin typeface="TT Commons Light" panose="02000506030000020003" pitchFamily="50" charset="0"/>
              </a:rPr>
              <a:t>Self-foaming</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200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48840"/>
          <a:stretch/>
        </p:blipFill>
        <p:spPr>
          <a:xfrm>
            <a:off x="336496" y="842006"/>
            <a:ext cx="1403430" cy="3672847"/>
          </a:xfrm>
          <a:prstGeom prst="rect">
            <a:avLst/>
          </a:prstGeom>
        </p:spPr>
      </p:pic>
    </p:spTree>
    <p:extLst>
      <p:ext uri="{BB962C8B-B14F-4D97-AF65-F5344CB8AC3E}">
        <p14:creationId xmlns:p14="http://schemas.microsoft.com/office/powerpoint/2010/main" val="580553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3093154"/>
          </a:xfrm>
          <a:prstGeom prst="rect">
            <a:avLst/>
          </a:prstGeom>
        </p:spPr>
        <p:txBody>
          <a:bodyPr wrap="square">
            <a:spAutoFit/>
          </a:bodyPr>
          <a:lstStyle/>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Description</a:t>
            </a:r>
            <a:r>
              <a:rPr lang="es-ES" dirty="0" smtClean="0">
                <a:latin typeface="TT Commons Light" panose="02000506030000020003" pitchFamily="50" charset="0"/>
                <a:ea typeface="Calibri" panose="020F0502020204030204" pitchFamily="34" charset="0"/>
                <a:cs typeface="Arial" panose="020B0604020202020204" pitchFamily="34" charset="0"/>
              </a:rPr>
              <a:t>: </a:t>
            </a:r>
            <a:endParaRPr lang="es-ES" dirty="0">
              <a:latin typeface="TT Commons Light" panose="02000506030000020003" pitchFamily="50" charset="0"/>
              <a:ea typeface="Calibri" panose="020F0502020204030204" pitchFamily="34" charset="0"/>
              <a:cs typeface="Arial" panose="020B0604020202020204" pitchFamily="34" charset="0"/>
            </a:endParaRPr>
          </a:p>
          <a:p>
            <a:r>
              <a:rPr lang="en-GB" dirty="0">
                <a:latin typeface="TT Commons Light" panose="02000506030000020003" pitchFamily="50" charset="0"/>
              </a:rPr>
              <a:t>Foaming facial toner for all skin types with thermal spring water, </a:t>
            </a:r>
            <a:r>
              <a:rPr lang="en-GB" dirty="0" err="1">
                <a:latin typeface="TT Commons Light" panose="02000506030000020003" pitchFamily="50" charset="0"/>
              </a:rPr>
              <a:t>avenanthramides</a:t>
            </a:r>
            <a:r>
              <a:rPr lang="en-GB" dirty="0">
                <a:latin typeface="TT Commons Light" panose="02000506030000020003" pitchFamily="50" charset="0"/>
              </a:rPr>
              <a:t>, </a:t>
            </a:r>
            <a:r>
              <a:rPr lang="en-GB" dirty="0" err="1">
                <a:latin typeface="TT Commons Light" panose="02000506030000020003" pitchFamily="50" charset="0"/>
              </a:rPr>
              <a:t>allantoin</a:t>
            </a:r>
            <a:r>
              <a:rPr lang="en-GB" dirty="0">
                <a:latin typeface="TT Commons Light" panose="02000506030000020003" pitchFamily="50" charset="0"/>
              </a:rPr>
              <a:t>, </a:t>
            </a:r>
            <a:r>
              <a:rPr lang="en-GB" dirty="0" err="1">
                <a:latin typeface="TT Commons Light" panose="02000506030000020003" pitchFamily="50" charset="0"/>
              </a:rPr>
              <a:t>panthenol</a:t>
            </a:r>
            <a:r>
              <a:rPr lang="en-GB" dirty="0">
                <a:latin typeface="TT Commons Light" panose="02000506030000020003" pitchFamily="50" charset="0"/>
              </a:rPr>
              <a:t> and </a:t>
            </a:r>
            <a:r>
              <a:rPr lang="en-GB" dirty="0" err="1">
                <a:latin typeface="TT Commons Light" panose="02000506030000020003" pitchFamily="50" charset="0"/>
              </a:rPr>
              <a:t>Biocell</a:t>
            </a:r>
            <a:r>
              <a:rPr lang="en-GB" dirty="0">
                <a:latin typeface="TT Commons Light" panose="02000506030000020003" pitchFamily="50" charset="0"/>
              </a:rPr>
              <a:t> Active Complex: an excellent combination of trace elements that activate cell metabolism. Each of these ingredients provides specific benefits that help keep the skin soft, soothed and hydrated. Together, they help cleanse, soothe and tone the skin while keeping it smooth, hydrated and </a:t>
            </a:r>
            <a:r>
              <a:rPr lang="en-GB" dirty="0" smtClean="0">
                <a:latin typeface="TT Commons Light" panose="02000506030000020003" pitchFamily="50" charset="0"/>
              </a:rPr>
              <a:t>rejuvenated.</a:t>
            </a:r>
          </a:p>
          <a:p>
            <a:endParaRPr lang="es-ES" dirty="0">
              <a:latin typeface="TT Commons Light" panose="02000506030000020003" pitchFamily="50"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Indications</a:t>
            </a:r>
            <a:r>
              <a:rPr lang="es-ES" b="1" dirty="0" smtClean="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r>
              <a:rPr lang="en-GB" dirty="0">
                <a:latin typeface="TT Commons Light" panose="02000506030000020003" pitchFamily="50" charset="0"/>
              </a:rPr>
              <a:t>Recommended for all skin types to achieve a gentle, deep cleansing effect, removing all traces of impurities and leaving skin feeling revitalised and hydrated.</a:t>
            </a:r>
            <a:endParaRPr lang="en-US" dirty="0">
              <a:latin typeface="TT Commons Light" panose="02000506030000020003" pitchFamily="50" charset="0"/>
            </a:endParaRPr>
          </a:p>
          <a:p>
            <a:endParaRPr lang="es-ES" dirty="0">
              <a:latin typeface="TT Commons Light" panose="02000506030000020003" pitchFamily="50"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Thermal</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Water</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Avenantramides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Alatoine</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Panthenol</a:t>
            </a:r>
            <a:r>
              <a:rPr lang="es-ES" dirty="0" smtClean="0">
                <a:latin typeface="TT Commons Light" panose="02000506030000020003" pitchFamily="50" charset="0"/>
                <a:ea typeface="Calibri" panose="020F0502020204030204" pitchFamily="34" charset="0"/>
                <a:cs typeface="Arial" panose="020B0604020202020204" pitchFamily="34" charset="0"/>
              </a:rPr>
              <a:t>, Zinc, </a:t>
            </a:r>
            <a:r>
              <a:rPr lang="es-ES" dirty="0" err="1" smtClean="0">
                <a:latin typeface="TT Commons Light" panose="02000506030000020003" pitchFamily="50" charset="0"/>
                <a:ea typeface="Calibri" panose="020F0502020204030204" pitchFamily="34" charset="0"/>
                <a:cs typeface="Arial" panose="020B0604020202020204" pitchFamily="34" charset="0"/>
              </a:rPr>
              <a:t>Calcium</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Magnesium</a:t>
            </a:r>
            <a:r>
              <a:rPr lang="es-ES" dirty="0" smtClean="0">
                <a:latin typeface="TT Commons Light" panose="02000506030000020003" pitchFamily="50" charset="0"/>
                <a:ea typeface="Calibri" panose="020F0502020204030204" pitchFamily="34" charset="0"/>
                <a:cs typeface="Arial" panose="020B0604020202020204" pitchFamily="34" charset="0"/>
              </a:rPr>
              <a:t> </a:t>
            </a:r>
            <a:endParaRPr lang="es-ES" dirty="0">
              <a:latin typeface="TT Commons Light" panose="02000506030000020003" pitchFamily="50" charset="0"/>
            </a:endParaRPr>
          </a:p>
        </p:txBody>
      </p:sp>
      <p:sp>
        <p:nvSpPr>
          <p:cNvPr id="15" name="Título 8"/>
          <p:cNvSpPr>
            <a:spLocks noGrp="1"/>
          </p:cNvSpPr>
          <p:nvPr>
            <p:ph type="title"/>
          </p:nvPr>
        </p:nvSpPr>
        <p:spPr>
          <a:xfrm>
            <a:off x="698500" y="380469"/>
            <a:ext cx="5838458" cy="461537"/>
          </a:xfrm>
        </p:spPr>
        <p:txBody>
          <a:bodyPr/>
          <a:lstStyle/>
          <a:p>
            <a:r>
              <a:rPr lang="es-ES" dirty="0" err="1"/>
              <a:t>ph</a:t>
            </a:r>
            <a:r>
              <a:rPr lang="es-ES" dirty="0"/>
              <a:t> balance &amp; </a:t>
            </a:r>
            <a:r>
              <a:rPr lang="es-ES" dirty="0" err="1"/>
              <a:t>descongestive</a:t>
            </a:r>
            <a:r>
              <a:rPr lang="es-ES" dirty="0"/>
              <a:t> </a:t>
            </a:r>
            <a:r>
              <a:rPr lang="es-ES" dirty="0" err="1"/>
              <a:t>thermal</a:t>
            </a:r>
            <a:r>
              <a:rPr lang="es-ES" dirty="0"/>
              <a:t> </a:t>
            </a:r>
            <a:r>
              <a:rPr lang="es-ES" dirty="0" smtClean="0"/>
              <a:t>mousse</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err="1" smtClean="0">
                <a:latin typeface="TT Commons Light" panose="02000506030000020003" pitchFamily="50" charset="0"/>
              </a:rPr>
              <a:t>Self-foaming</a:t>
            </a:r>
            <a:endParaRPr lang="es-ES" dirty="0" smtClean="0">
              <a:latin typeface="TT Commons Light" panose="02000506030000020003" pitchFamily="50" charset="0"/>
            </a:endParaRPr>
          </a:p>
          <a:p>
            <a:pPr algn="ctr"/>
            <a:r>
              <a:rPr lang="es-ES" dirty="0" smtClean="0">
                <a:latin typeface="TT Commons Light" panose="02000506030000020003" pitchFamily="50" charset="0"/>
              </a:rPr>
              <a:t>200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r="48840"/>
          <a:stretch/>
        </p:blipFill>
        <p:spPr>
          <a:xfrm>
            <a:off x="336496" y="842006"/>
            <a:ext cx="1403430" cy="3672847"/>
          </a:xfrm>
          <a:prstGeom prst="rect">
            <a:avLst/>
          </a:prstGeom>
        </p:spPr>
      </p:pic>
    </p:spTree>
    <p:extLst>
      <p:ext uri="{BB962C8B-B14F-4D97-AF65-F5344CB8AC3E}">
        <p14:creationId xmlns:p14="http://schemas.microsoft.com/office/powerpoint/2010/main" val="351824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8"/>
          <p:cNvSpPr>
            <a:spLocks noGrp="1"/>
          </p:cNvSpPr>
          <p:nvPr>
            <p:ph type="title"/>
          </p:nvPr>
        </p:nvSpPr>
        <p:spPr>
          <a:xfrm>
            <a:off x="698500" y="398871"/>
            <a:ext cx="2340897" cy="424732"/>
          </a:xfrm>
        </p:spPr>
        <p:txBody>
          <a:bodyPr/>
          <a:lstStyle/>
          <a:p>
            <a:r>
              <a:rPr lang="es-ES" sz="2400" spc="300" dirty="0" err="1" smtClean="0">
                <a:latin typeface="Bebas Neue Regular" panose="00000500000000000000" pitchFamily="50" charset="0"/>
              </a:rPr>
              <a:t>Excelle</a:t>
            </a:r>
            <a:r>
              <a:rPr lang="es-ES" sz="2400" spc="300" dirty="0" err="1" smtClean="0"/>
              <a:t>nce</a:t>
            </a:r>
            <a:r>
              <a:rPr lang="es-ES" sz="2400" spc="300" dirty="0" smtClean="0"/>
              <a:t> line</a:t>
            </a:r>
            <a:endParaRPr lang="es-ES" sz="2400" spc="300" dirty="0">
              <a:latin typeface="Bebas Neue Regular" panose="00000500000000000000" pitchFamily="50" charset="0"/>
            </a:endParaRPr>
          </a:p>
        </p:txBody>
      </p:sp>
      <p:sp>
        <p:nvSpPr>
          <p:cNvPr id="7" name="CuadroTexto 6">
            <a:extLst>
              <a:ext uri="{FF2B5EF4-FFF2-40B4-BE49-F238E27FC236}">
                <a16:creationId xmlns:a16="http://schemas.microsoft.com/office/drawing/2014/main" id="{D138F385-7DCE-4E67-ACAB-53E8EC00F2F4}"/>
              </a:ext>
            </a:extLst>
          </p:cNvPr>
          <p:cNvSpPr txBox="1"/>
          <p:nvPr/>
        </p:nvSpPr>
        <p:spPr>
          <a:xfrm>
            <a:off x="4320502" y="1278263"/>
            <a:ext cx="4559094" cy="3887218"/>
          </a:xfrm>
          <a:prstGeom prst="rect">
            <a:avLst/>
          </a:prstGeom>
          <a:noFill/>
        </p:spPr>
        <p:txBody>
          <a:bodyPr wrap="square" rtlCol="0">
            <a:spAutoFit/>
          </a:bodyPr>
          <a:lstStyle/>
          <a:p>
            <a:pPr algn="just"/>
            <a:r>
              <a:rPr lang="en-US" dirty="0">
                <a:latin typeface="TT Commons Light" panose="02000506030000020003" pitchFamily="50" charset="0"/>
              </a:rPr>
              <a:t>The Excellence</a:t>
            </a:r>
            <a:r>
              <a:rPr lang="en-US" i="1" dirty="0">
                <a:latin typeface="TT Commons Light" panose="02000506030000020003" pitchFamily="50" charset="0"/>
              </a:rPr>
              <a:t> line </a:t>
            </a:r>
            <a:r>
              <a:rPr lang="en-US" dirty="0">
                <a:latin typeface="TT Commons Light" panose="02000506030000020003" pitchFamily="50" charset="0"/>
              </a:rPr>
              <a:t>is indicated as a rejuvenating, renovating and restructuring global </a:t>
            </a:r>
            <a:r>
              <a:rPr lang="en-US" b="1" dirty="0">
                <a:latin typeface="TT Commons Light" panose="02000506030000020003" pitchFamily="50" charset="0"/>
              </a:rPr>
              <a:t>anti-aging treatment. </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It is based on the concept of prolonging youth thanks to innovative ingredients that delay skin aging.</a:t>
            </a:r>
          </a:p>
          <a:p>
            <a:pPr algn="just"/>
            <a:endParaRPr lang="en-US" dirty="0">
              <a:latin typeface="TT Commons Light" panose="02000506030000020003" pitchFamily="50" charset="0"/>
            </a:endParaRPr>
          </a:p>
          <a:p>
            <a:pPr algn="just"/>
            <a:r>
              <a:rPr lang="en-US" dirty="0">
                <a:latin typeface="TT Commons Light" panose="02000506030000020003" pitchFamily="50" charset="0"/>
              </a:rPr>
              <a:t>Both products work synergistically creating a Triple Action System of</a:t>
            </a:r>
            <a:r>
              <a:rPr lang="en-US" b="1" dirty="0">
                <a:latin typeface="TT Commons Light" panose="02000506030000020003" pitchFamily="50" charset="0"/>
              </a:rPr>
              <a:t> Global Anti-Aging, acting at the cellular level, improving the extracellular matrix and reinforcing the epidermis</a:t>
            </a:r>
            <a:r>
              <a:rPr lang="en-US" b="1" dirty="0" smtClean="0">
                <a:latin typeface="TT Commons Light" panose="02000506030000020003" pitchFamily="50" charset="0"/>
              </a:rPr>
              <a:t>.</a:t>
            </a:r>
            <a:r>
              <a:rPr lang="en-US" dirty="0">
                <a:latin typeface="TT Commons Light" panose="02000506030000020003" pitchFamily="50" charset="0"/>
              </a:rPr>
              <a:t> </a:t>
            </a:r>
            <a:endParaRPr lang="en-US" dirty="0" smtClean="0">
              <a:latin typeface="TT Commons Light" panose="02000506030000020003" pitchFamily="50" charset="0"/>
            </a:endParaRPr>
          </a:p>
          <a:p>
            <a:pPr algn="just"/>
            <a:endParaRPr lang="en-US" dirty="0" smtClean="0">
              <a:latin typeface="TT Commons Light" panose="02000506030000020003" pitchFamily="50" charset="0"/>
            </a:endParaRPr>
          </a:p>
          <a:p>
            <a:pPr algn="just"/>
            <a:r>
              <a:rPr lang="en-US" dirty="0" smtClean="0">
                <a:latin typeface="TT Commons Light" panose="02000506030000020003" pitchFamily="50" charset="0"/>
              </a:rPr>
              <a:t>Designed </a:t>
            </a:r>
            <a:r>
              <a:rPr lang="en-US" dirty="0">
                <a:latin typeface="TT Commons Light" panose="02000506030000020003" pitchFamily="50" charset="0"/>
              </a:rPr>
              <a:t>to meet the needs of all types of skins. From mature skins, which require a rejuvenating, restructuring and renewing treatment, to younger ones, which seek to prolong and maintain the appearance and health of your </a:t>
            </a:r>
            <a:r>
              <a:rPr lang="en-US" dirty="0" smtClean="0">
                <a:latin typeface="TT Commons Light" panose="02000506030000020003" pitchFamily="50" charset="0"/>
              </a:rPr>
              <a:t>face</a:t>
            </a:r>
            <a:r>
              <a:rPr lang="en-US" sz="2160" dirty="0">
                <a:latin typeface="TT Commons Light" panose="02000506030000020003" pitchFamily="50" charset="0"/>
              </a:rPr>
              <a:t>.</a:t>
            </a:r>
            <a:endParaRPr lang="en-US" dirty="0">
              <a:latin typeface="TT Commons Light" panose="02000506030000020003" pitchFamily="50" charset="0"/>
            </a:endParaRPr>
          </a:p>
        </p:txBody>
      </p:sp>
      <p:grpSp>
        <p:nvGrpSpPr>
          <p:cNvPr id="8" name="Grupo 7"/>
          <p:cNvGrpSpPr/>
          <p:nvPr/>
        </p:nvGrpSpPr>
        <p:grpSpPr>
          <a:xfrm>
            <a:off x="584428" y="1278263"/>
            <a:ext cx="3458764" cy="3772358"/>
            <a:chOff x="505577" y="2213294"/>
            <a:chExt cx="3765451" cy="4106851"/>
          </a:xfrm>
        </p:grpSpPr>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r="54626"/>
            <a:stretch/>
          </p:blipFill>
          <p:spPr>
            <a:xfrm>
              <a:off x="2388071" y="2213294"/>
              <a:ext cx="1074080" cy="4106851"/>
            </a:xfrm>
            <a:prstGeom prst="rect">
              <a:avLst/>
            </a:prstGeom>
          </p:spPr>
        </p:pic>
        <p:pic>
          <p:nvPicPr>
            <p:cNvPr id="10" name="Imagen 9"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364" y="5114886"/>
              <a:ext cx="1448255" cy="1205259"/>
            </a:xfrm>
            <a:prstGeom prst="rect">
              <a:avLst/>
            </a:prstGeom>
          </p:spPr>
        </p:pic>
        <p:pic>
          <p:nvPicPr>
            <p:cNvPr id="11" name="Imagen 10"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2537" y="4167102"/>
              <a:ext cx="968491" cy="2153043"/>
            </a:xfrm>
            <a:prstGeom prst="rect">
              <a:avLst/>
            </a:prstGeom>
          </p:spPr>
        </p:pic>
        <p:pic>
          <p:nvPicPr>
            <p:cNvPr id="13" name="Imagen 12"/>
            <p:cNvPicPr>
              <a:picLocks noChangeAspect="1"/>
            </p:cNvPicPr>
            <p:nvPr/>
          </p:nvPicPr>
          <p:blipFill rotWithShape="1">
            <a:blip r:embed="rId6" cstate="print">
              <a:extLst>
                <a:ext uri="{28A0092B-C50C-407E-A947-70E740481C1C}">
                  <a14:useLocalDpi xmlns:a14="http://schemas.microsoft.com/office/drawing/2010/main" val="0"/>
                </a:ext>
              </a:extLst>
            </a:blip>
            <a:srcRect r="53762"/>
            <a:stretch/>
          </p:blipFill>
          <p:spPr>
            <a:xfrm>
              <a:off x="505577" y="2835404"/>
              <a:ext cx="1298086" cy="3484741"/>
            </a:xfrm>
            <a:prstGeom prst="rect">
              <a:avLst/>
            </a:prstGeom>
          </p:spPr>
        </p:pic>
      </p:grpSp>
    </p:spTree>
    <p:extLst>
      <p:ext uri="{BB962C8B-B14F-4D97-AF65-F5344CB8AC3E}">
        <p14:creationId xmlns:p14="http://schemas.microsoft.com/office/powerpoint/2010/main" val="3486948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CB0CF79-389A-473E-8717-636D0B538712}"/>
              </a:ext>
            </a:extLst>
          </p:cNvPr>
          <p:cNvSpPr/>
          <p:nvPr/>
        </p:nvSpPr>
        <p:spPr>
          <a:xfrm>
            <a:off x="2378091" y="1334824"/>
            <a:ext cx="6603239" cy="4016484"/>
          </a:xfrm>
          <a:prstGeom prst="rect">
            <a:avLst/>
          </a:prstGeom>
        </p:spPr>
        <p:txBody>
          <a:bodyPr wrap="square">
            <a:spAutoFit/>
          </a:bodyPr>
          <a:lstStyle/>
          <a:p>
            <a:pPr algn="just"/>
            <a:r>
              <a:rPr lang="es-ES" b="1" dirty="0" err="1">
                <a:latin typeface="TT Commons Light" panose="02000506030000020003" pitchFamily="50" charset="0"/>
                <a:ea typeface="Calibri" panose="020F0502020204030204" pitchFamily="34" charset="0"/>
                <a:cs typeface="Arial" panose="020B0604020202020204" pitchFamily="34" charset="0"/>
              </a:rPr>
              <a:t>Description</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dirty="0" smtClean="0">
                <a:latin typeface="TT Commons Light" panose="02000506030000020003" pitchFamily="50" charset="0"/>
                <a:ea typeface="Calibri" panose="020F0502020204030204" pitchFamily="34" charset="0"/>
                <a:cs typeface="Arial" panose="020B0604020202020204" pitchFamily="34" charset="0"/>
              </a:rPr>
              <a:t>: </a:t>
            </a:r>
            <a:endParaRPr lang="es-ES" dirty="0">
              <a:latin typeface="TT Commons Light" panose="02000506030000020003" pitchFamily="50" charset="0"/>
              <a:ea typeface="Calibri" panose="020F0502020204030204" pitchFamily="34" charset="0"/>
              <a:cs typeface="Arial" panose="020B0604020202020204" pitchFamily="34" charset="0"/>
            </a:endParaRPr>
          </a:p>
          <a:p>
            <a:r>
              <a:rPr lang="en-GB" dirty="0">
                <a:latin typeface="TT Commons Light" panose="02000506030000020003" pitchFamily="50" charset="0"/>
              </a:rPr>
              <a:t>Applicator brush with an exclusive eyebrow and eyelash lengthening and enhancing formula. dermatological and ophthalmological studies that confirm EXCELLENCE EYELASH GROWTH COMPLEX causes a length enhancing effect on eyelashes and a healthier appearance</a:t>
            </a:r>
            <a:endParaRPr lang="es-ES" dirty="0">
              <a:latin typeface="TT Commons Light" panose="02000506030000020003" pitchFamily="50" charset="0"/>
            </a:endParaRPr>
          </a:p>
          <a:p>
            <a:endParaRPr lang="es-ES" dirty="0">
              <a:latin typeface="TT Commons Light" panose="02000506030000020003" pitchFamily="50" charset="0"/>
            </a:endParaRPr>
          </a:p>
          <a:p>
            <a:r>
              <a:rPr lang="en-GB" b="1" dirty="0">
                <a:latin typeface="TT Commons Light" panose="02000506030000020003" pitchFamily="50" charset="0"/>
              </a:rPr>
              <a:t>- 85% of volunteers surveyed believe THEIR EYELASHES WERE LENGTHENED after continued use of the product. </a:t>
            </a:r>
          </a:p>
          <a:p>
            <a:r>
              <a:rPr lang="en-GB" b="1" dirty="0" smtClean="0">
                <a:latin typeface="TT Commons Light" panose="02000506030000020003" pitchFamily="50" charset="0"/>
              </a:rPr>
              <a:t>- 65</a:t>
            </a:r>
            <a:r>
              <a:rPr lang="en-GB" b="1" dirty="0">
                <a:latin typeface="TT Commons Light" panose="02000506030000020003" pitchFamily="50" charset="0"/>
              </a:rPr>
              <a:t>% of volunteers surveyed believe THEIR EYELASHES LOOKED HEALTHIER after continued use of the product.</a:t>
            </a:r>
          </a:p>
          <a:p>
            <a:pPr marL="285750" indent="-285750">
              <a:buFontTx/>
              <a:buChar char="-"/>
            </a:pPr>
            <a:endParaRPr lang="es-ES" dirty="0" smtClean="0"/>
          </a:p>
          <a:p>
            <a:r>
              <a:rPr lang="es-ES" b="1" dirty="0" err="1" smtClean="0">
                <a:latin typeface="TT Commons Light" panose="02000506030000020003" pitchFamily="50" charset="0"/>
                <a:ea typeface="Calibri" panose="020F0502020204030204" pitchFamily="34" charset="0"/>
                <a:cs typeface="Arial" panose="020B0604020202020204" pitchFamily="34" charset="0"/>
              </a:rPr>
              <a:t>Indications</a:t>
            </a:r>
            <a:r>
              <a:rPr lang="es-ES" b="1" dirty="0" smtClean="0">
                <a:latin typeface="TT Commons Light" panose="02000506030000020003" pitchFamily="50" charset="0"/>
                <a:ea typeface="Calibri" panose="020F0502020204030204" pitchFamily="34" charset="0"/>
                <a:cs typeface="Arial" panose="020B0604020202020204" pitchFamily="34" charset="0"/>
              </a:rPr>
              <a:t>: </a:t>
            </a:r>
            <a:endParaRPr lang="es-ES" b="1" dirty="0">
              <a:latin typeface="TT Commons Light" panose="02000506030000020003" pitchFamily="50" charset="0"/>
              <a:cs typeface="Arial" panose="020B0604020202020204" pitchFamily="34" charset="0"/>
            </a:endParaRPr>
          </a:p>
          <a:p>
            <a:r>
              <a:rPr lang="en-GB" dirty="0">
                <a:latin typeface="TT Commons Light" panose="02000506030000020003" pitchFamily="50" charset="0"/>
              </a:rPr>
              <a:t>Treatment over 28 nights to enhance eyelash growth</a:t>
            </a:r>
            <a:r>
              <a:rPr lang="es-ES" dirty="0">
                <a:latin typeface="TT Commons Light" panose="02000506030000020003" pitchFamily="50" charset="0"/>
              </a:rPr>
              <a:t>. </a:t>
            </a:r>
            <a:r>
              <a:rPr lang="en-GB" dirty="0">
                <a:latin typeface="TT Commons Light" panose="02000506030000020003" pitchFamily="50" charset="0"/>
              </a:rPr>
              <a:t>. It is easily applied to clean, dry eyelids, helping to stimulate the roots of the eyelashes, encourage their growth and strengthen existing lashes.</a:t>
            </a:r>
            <a:endParaRPr lang="en-US" dirty="0">
              <a:latin typeface="TT Commons Light" panose="02000506030000020003" pitchFamily="50" charset="0"/>
            </a:endParaRPr>
          </a:p>
          <a:p>
            <a:endParaRPr lang="es-ES" dirty="0">
              <a:latin typeface="TT Commons Light" panose="02000506030000020003" pitchFamily="50"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Ingredients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n-US" dirty="0" smtClean="0">
                <a:latin typeface="TT Commons Light" panose="02000506030000020003" pitchFamily="50" charset="0"/>
              </a:rPr>
              <a:t>Carrot, Sunflower, Wheat Germ Oils</a:t>
            </a:r>
            <a:r>
              <a:rPr lang="es-ES" dirty="0" smtClean="0">
                <a:latin typeface="TT Commons Light" panose="02000506030000020003" pitchFamily="50" charset="0"/>
              </a:rPr>
              <a:t>. </a:t>
            </a:r>
          </a:p>
        </p:txBody>
      </p:sp>
      <p:sp>
        <p:nvSpPr>
          <p:cNvPr id="15" name="Título 8"/>
          <p:cNvSpPr>
            <a:spLocks noGrp="1"/>
          </p:cNvSpPr>
          <p:nvPr>
            <p:ph type="title"/>
          </p:nvPr>
        </p:nvSpPr>
        <p:spPr>
          <a:xfrm>
            <a:off x="698500" y="380469"/>
            <a:ext cx="4940455" cy="461537"/>
          </a:xfrm>
        </p:spPr>
        <p:txBody>
          <a:bodyPr/>
          <a:lstStyle/>
          <a:p>
            <a:r>
              <a:rPr lang="en-US" dirty="0"/>
              <a:t>EXCELLENCE EYELASH GROWTH COMPLEX </a:t>
            </a:r>
            <a:endParaRPr lang="es-ES" sz="2400" spc="300" dirty="0">
              <a:latin typeface="Bebas Neue Regular" panose="00000500000000000000" pitchFamily="50" charset="0"/>
            </a:endParaRPr>
          </a:p>
        </p:txBody>
      </p:sp>
      <p:sp>
        <p:nvSpPr>
          <p:cNvPr id="2" name="Rectángulo 1"/>
          <p:cNvSpPr/>
          <p:nvPr/>
        </p:nvSpPr>
        <p:spPr>
          <a:xfrm>
            <a:off x="698500" y="4390509"/>
            <a:ext cx="1317587" cy="553998"/>
          </a:xfrm>
          <a:prstGeom prst="rect">
            <a:avLst/>
          </a:prstGeom>
        </p:spPr>
        <p:txBody>
          <a:bodyPr wrap="square">
            <a:spAutoFit/>
          </a:bodyPr>
          <a:lstStyle/>
          <a:p>
            <a:pPr algn="ctr"/>
            <a:r>
              <a:rPr lang="es-ES" dirty="0" smtClean="0">
                <a:latin typeface="TT Commons Light" panose="02000506030000020003" pitchFamily="50" charset="0"/>
              </a:rPr>
              <a:t>Brush</a:t>
            </a:r>
          </a:p>
          <a:p>
            <a:pPr algn="ctr"/>
            <a:r>
              <a:rPr lang="es-ES" dirty="0" smtClean="0">
                <a:latin typeface="TT Commons Light" panose="02000506030000020003" pitchFamily="50" charset="0"/>
              </a:rPr>
              <a:t>5 </a:t>
            </a:r>
            <a:r>
              <a:rPr lang="es-ES" dirty="0" err="1">
                <a:latin typeface="TT Commons Light" panose="02000506030000020003" pitchFamily="50" charset="0"/>
              </a:rPr>
              <a:t>mL</a:t>
            </a:r>
            <a:endParaRPr lang="es-ES" dirty="0">
              <a:solidFill>
                <a:schemeClr val="bg2">
                  <a:lumMod val="25000"/>
                </a:schemeClr>
              </a:solidFill>
              <a:latin typeface="TT Commons Light" panose="02000506030000020003" pitchFamily="50"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48382"/>
          <a:stretch/>
        </p:blipFill>
        <p:spPr>
          <a:xfrm>
            <a:off x="412823" y="842006"/>
            <a:ext cx="1415977" cy="3672847"/>
          </a:xfrm>
          <a:prstGeom prst="rect">
            <a:avLst/>
          </a:prstGeom>
        </p:spPr>
      </p:pic>
    </p:spTree>
    <p:extLst>
      <p:ext uri="{BB962C8B-B14F-4D97-AF65-F5344CB8AC3E}">
        <p14:creationId xmlns:p14="http://schemas.microsoft.com/office/powerpoint/2010/main" val="1923379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201107" y="3288754"/>
            <a:ext cx="3918060"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PROTOCOL OF USE</a:t>
            </a:r>
          </a:p>
        </p:txBody>
      </p:sp>
    </p:spTree>
    <p:extLst>
      <p:ext uri="{BB962C8B-B14F-4D97-AF65-F5344CB8AC3E}">
        <p14:creationId xmlns:p14="http://schemas.microsoft.com/office/powerpoint/2010/main" val="1183019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2355132" cy="424732"/>
          </a:xfrm>
        </p:spPr>
        <p:txBody>
          <a:bodyPr/>
          <a:lstStyle/>
          <a:p>
            <a:r>
              <a:rPr lang="es-ES" sz="2400" spc="300" dirty="0" err="1" smtClean="0">
                <a:latin typeface="Bebas Neue Regular" panose="00000500000000000000" pitchFamily="50" charset="0"/>
              </a:rPr>
              <a:t>Protocol</a:t>
            </a:r>
            <a:r>
              <a:rPr lang="es-ES" sz="2400" spc="300" dirty="0" smtClean="0">
                <a:latin typeface="Bebas Neue Regular" panose="00000500000000000000" pitchFamily="50" charset="0"/>
              </a:rPr>
              <a:t> of use</a:t>
            </a:r>
            <a:endParaRPr lang="es-ES" sz="2400" spc="300" dirty="0">
              <a:latin typeface="Bebas Neue Regular" panose="00000500000000000000" pitchFamily="50" charset="0"/>
            </a:endParaRPr>
          </a:p>
        </p:txBody>
      </p:sp>
      <p:sp>
        <p:nvSpPr>
          <p:cNvPr id="4" name="Rectángulo 3">
            <a:extLst>
              <a:ext uri="{FF2B5EF4-FFF2-40B4-BE49-F238E27FC236}">
                <a16:creationId xmlns:a16="http://schemas.microsoft.com/office/drawing/2014/main" id="{0CB0CF79-389A-473E-8717-636D0B538712}"/>
              </a:ext>
            </a:extLst>
          </p:cNvPr>
          <p:cNvSpPr/>
          <p:nvPr/>
        </p:nvSpPr>
        <p:spPr>
          <a:xfrm>
            <a:off x="1416279" y="1334824"/>
            <a:ext cx="6262478" cy="1938992"/>
          </a:xfrm>
          <a:prstGeom prst="rect">
            <a:avLst/>
          </a:prstGeom>
        </p:spPr>
        <p:txBody>
          <a:bodyPr wrap="square">
            <a:spAutoFit/>
          </a:bodyPr>
          <a:lstStyle/>
          <a:p>
            <a:pPr algn="just"/>
            <a:r>
              <a:rPr lang="en-US" b="1" dirty="0" smtClean="0">
                <a:latin typeface="TT Commons Light" panose="02000506030000020003" pitchFamily="50" charset="0"/>
                <a:ea typeface="Calibri" panose="020F0502020204030204" pitchFamily="34" charset="0"/>
                <a:cs typeface="Arial" panose="020B0604020202020204" pitchFamily="34" charset="0"/>
              </a:rPr>
              <a:t>Day</a:t>
            </a:r>
            <a:r>
              <a:rPr lang="en-US" dirty="0" smtClean="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ea typeface="Calibri" panose="020F0502020204030204" pitchFamily="34" charset="0"/>
                <a:cs typeface="Arial" panose="020B0604020202020204" pitchFamily="34" charset="0"/>
              </a:rPr>
              <a:t>Apply the </a:t>
            </a:r>
            <a:r>
              <a:rPr lang="en-US" dirty="0" smtClean="0">
                <a:latin typeface="TT Commons Light" panose="02000506030000020003" pitchFamily="50" charset="0"/>
                <a:ea typeface="Calibri" panose="020F0502020204030204" pitchFamily="34" charset="0"/>
                <a:cs typeface="Arial" panose="020B0604020202020204" pitchFamily="34" charset="0"/>
              </a:rPr>
              <a:t>CELLULAR REGENERATION DAY 15 SPF in the morning after the double makeup remover system. </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Night</a:t>
            </a:r>
            <a:r>
              <a:rPr lang="es-ES" b="1" dirty="0">
                <a:latin typeface="TT Commons Light" panose="02000506030000020003" pitchFamily="50" charset="0"/>
                <a:ea typeface="Calibri" panose="020F0502020204030204" pitchFamily="34" charset="0"/>
                <a:cs typeface="Arial" panose="020B0604020202020204" pitchFamily="34" charset="0"/>
              </a:rPr>
              <a:t>: CELLULAR BIO-REPAIR DOUBLE </a:t>
            </a:r>
            <a:r>
              <a:rPr lang="es-ES" b="1" dirty="0" smtClean="0">
                <a:latin typeface="TT Commons Light" panose="02000506030000020003" pitchFamily="50" charset="0"/>
                <a:ea typeface="Calibri" panose="020F0502020204030204" pitchFamily="34" charset="0"/>
                <a:cs typeface="Arial" panose="020B0604020202020204" pitchFamily="34" charset="0"/>
              </a:rPr>
              <a:t>SERUM </a:t>
            </a:r>
            <a:r>
              <a:rPr lang="es-ES" dirty="0" smtClean="0">
                <a:latin typeface="TT Commons Light" panose="02000506030000020003" pitchFamily="50" charset="0"/>
                <a:ea typeface="Calibri" panose="020F0502020204030204" pitchFamily="34" charset="0"/>
                <a:cs typeface="Arial" panose="020B0604020202020204" pitchFamily="34" charset="0"/>
              </a:rPr>
              <a:t>T</a:t>
            </a:r>
            <a:r>
              <a:rPr lang="en-US" dirty="0" err="1" smtClean="0">
                <a:latin typeface="TT Commons Light" panose="02000506030000020003" pitchFamily="50" charset="0"/>
              </a:rPr>
              <a:t>ake</a:t>
            </a:r>
            <a:r>
              <a:rPr lang="en-US" dirty="0" smtClean="0">
                <a:latin typeface="TT Commons Light" panose="02000506030000020003" pitchFamily="50" charset="0"/>
              </a:rPr>
              <a:t> </a:t>
            </a:r>
            <a:r>
              <a:rPr lang="en-US" dirty="0">
                <a:latin typeface="TT Commons Light" panose="02000506030000020003" pitchFamily="50" charset="0"/>
              </a:rPr>
              <a:t>a small amount from each of the dispensers and warm the mixture in your hands. Apply with a pleasant massage to the face, neck and </a:t>
            </a:r>
            <a:r>
              <a:rPr lang="en-US" dirty="0" smtClean="0">
                <a:latin typeface="TT Commons Light" panose="02000506030000020003" pitchFamily="50" charset="0"/>
              </a:rPr>
              <a:t>décolletage</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pic>
        <p:nvPicPr>
          <p:cNvPr id="6" name="Imagen 5" descr="Imagen que contiene artículos, taza, loción, tabla&#10;&#10;Descripción generada automáticamente">
            <a:extLst>
              <a:ext uri="{FF2B5EF4-FFF2-40B4-BE49-F238E27FC236}">
                <a16:creationId xmlns:a16="http://schemas.microsoft.com/office/drawing/2014/main" id="{1DB55851-0E4F-406E-A90F-1BDD494F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716" y="4148276"/>
            <a:ext cx="288210" cy="689538"/>
          </a:xfrm>
          <a:prstGeom prst="rect">
            <a:avLst/>
          </a:prstGeom>
        </p:spPr>
      </p:pic>
      <p:pic>
        <p:nvPicPr>
          <p:cNvPr id="7" name="Imagen 6" descr="Texto&#10;&#10;Descripción generada automáticamente">
            <a:extLst>
              <a:ext uri="{FF2B5EF4-FFF2-40B4-BE49-F238E27FC236}">
                <a16:creationId xmlns:a16="http://schemas.microsoft.com/office/drawing/2014/main" id="{FED11FE4-3D2E-468A-A864-4B8471023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482" y="3545948"/>
            <a:ext cx="532581" cy="443222"/>
          </a:xfrm>
          <a:prstGeom prst="rect">
            <a:avLst/>
          </a:prstGeom>
        </p:spPr>
      </p:pic>
      <p:sp>
        <p:nvSpPr>
          <p:cNvPr id="2" name="Rectángulo 1"/>
          <p:cNvSpPr/>
          <p:nvPr/>
        </p:nvSpPr>
        <p:spPr>
          <a:xfrm>
            <a:off x="1416280" y="3463282"/>
            <a:ext cx="6262477" cy="1477328"/>
          </a:xfrm>
          <a:prstGeom prst="rect">
            <a:avLst/>
          </a:prstGeom>
        </p:spPr>
        <p:txBody>
          <a:bodyPr wrap="square">
            <a:spAutoFit/>
          </a:bodyPr>
          <a:lstStyle/>
          <a:p>
            <a:pPr algn="just"/>
            <a:r>
              <a:rPr lang="es-ES" b="1" dirty="0" err="1" smtClean="0">
                <a:latin typeface="TT Commons Light" panose="02000506030000020003" pitchFamily="50" charset="0"/>
                <a:ea typeface="Calibri" panose="020F0502020204030204" pitchFamily="34" charset="0"/>
                <a:cs typeface="Arial" panose="020B0604020202020204" pitchFamily="34" charset="0"/>
              </a:rPr>
              <a:t>Advanced</a:t>
            </a:r>
            <a:r>
              <a:rPr lang="es-ES" b="1" dirty="0" smtClean="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Repair</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Cream</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ea typeface="Calibri" panose="020F0502020204030204" pitchFamily="34" charset="0"/>
                <a:cs typeface="Arial" panose="020B0604020202020204" pitchFamily="34" charset="0"/>
              </a:rPr>
              <a:t>Then apply the cream to the face neck and neckline, performing a gentle massage with the fingertips until completely absorbed</a:t>
            </a:r>
            <a:r>
              <a:rPr lang="es-ES" dirty="0" smtClean="0">
                <a:latin typeface="TT Commons Light" panose="02000506030000020003" pitchFamily="50" charset="0"/>
                <a:ea typeface="Calibri" panose="020F0502020204030204" pitchFamily="34" charset="0"/>
                <a:cs typeface="Arial" panose="020B0604020202020204" pitchFamily="34" charset="0"/>
              </a:rPr>
              <a:t>.</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err="1">
                <a:latin typeface="TT Commons Light" panose="02000506030000020003" pitchFamily="50" charset="0"/>
                <a:ea typeface="Calibri" panose="020F0502020204030204" pitchFamily="34" charset="0"/>
                <a:cs typeface="Arial" panose="020B0604020202020204" pitchFamily="34" charset="0"/>
              </a:rPr>
              <a:t>Glycolic</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s-ES" b="1" dirty="0" err="1">
                <a:latin typeface="TT Commons Light" panose="02000506030000020003" pitchFamily="50" charset="0"/>
                <a:ea typeface="Calibri" panose="020F0502020204030204" pitchFamily="34" charset="0"/>
                <a:cs typeface="Arial" panose="020B0604020202020204" pitchFamily="34" charset="0"/>
              </a:rPr>
              <a:t>serum</a:t>
            </a:r>
            <a:r>
              <a:rPr lang="es-ES" b="1" dirty="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ea typeface="Calibri" panose="020F0502020204030204" pitchFamily="34" charset="0"/>
                <a:cs typeface="Arial" panose="020B0604020202020204" pitchFamily="34" charset="0"/>
              </a:rPr>
              <a:t>Apply a thin layer all over the face and leave for 10 </a:t>
            </a:r>
            <a:r>
              <a:rPr lang="en-US" dirty="0" smtClean="0">
                <a:latin typeface="TT Commons Light" panose="02000506030000020003" pitchFamily="50" charset="0"/>
                <a:ea typeface="Calibri" panose="020F0502020204030204" pitchFamily="34" charset="0"/>
                <a:cs typeface="Arial" panose="020B0604020202020204" pitchFamily="34" charset="0"/>
              </a:rPr>
              <a:t>minutes</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
        <p:nvSpPr>
          <p:cNvPr id="8" name="Elipse 7"/>
          <p:cNvSpPr/>
          <p:nvPr/>
        </p:nvSpPr>
        <p:spPr>
          <a:xfrm>
            <a:off x="720466" y="1392150"/>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1</a:t>
            </a:r>
            <a:endParaRPr lang="en-US" dirty="0"/>
          </a:p>
        </p:txBody>
      </p:sp>
      <p:sp>
        <p:nvSpPr>
          <p:cNvPr id="11" name="Elipse 10"/>
          <p:cNvSpPr/>
          <p:nvPr/>
        </p:nvSpPr>
        <p:spPr>
          <a:xfrm>
            <a:off x="720466" y="3463282"/>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2</a:t>
            </a:r>
            <a:endParaRPr lang="en-US" dirty="0"/>
          </a:p>
        </p:txBody>
      </p:sp>
      <p:sp>
        <p:nvSpPr>
          <p:cNvPr id="13" name="Elipse 12"/>
          <p:cNvSpPr/>
          <p:nvPr/>
        </p:nvSpPr>
        <p:spPr>
          <a:xfrm>
            <a:off x="753680" y="4667053"/>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3</a:t>
            </a:r>
            <a:endParaRPr lang="en-US" dirty="0"/>
          </a:p>
        </p:txBody>
      </p:sp>
      <p:sp>
        <p:nvSpPr>
          <p:cNvPr id="12" name="Elipse 11"/>
          <p:cNvSpPr/>
          <p:nvPr/>
        </p:nvSpPr>
        <p:spPr>
          <a:xfrm>
            <a:off x="725263" y="2425159"/>
            <a:ext cx="341523" cy="341523"/>
          </a:xfrm>
          <a:prstGeom prst="ellipse">
            <a:avLst/>
          </a:prstGeom>
          <a:solidFill>
            <a:srgbClr val="806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smtClean="0"/>
              <a:t>2</a:t>
            </a:r>
            <a:endParaRPr lang="en-US" dirty="0"/>
          </a:p>
        </p:txBody>
      </p:sp>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r="53762"/>
          <a:stretch/>
        </p:blipFill>
        <p:spPr>
          <a:xfrm>
            <a:off x="8167482" y="2269475"/>
            <a:ext cx="416226" cy="1117367"/>
          </a:xfrm>
          <a:prstGeom prst="rect">
            <a:avLst/>
          </a:prstGeom>
        </p:spPr>
      </p:pic>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r="54310"/>
          <a:stretch/>
        </p:blipFill>
        <p:spPr>
          <a:xfrm>
            <a:off x="8245170" y="1278995"/>
            <a:ext cx="260850" cy="990480"/>
          </a:xfrm>
          <a:prstGeom prst="rect">
            <a:avLst/>
          </a:prstGeom>
        </p:spPr>
      </p:pic>
    </p:spTree>
    <p:extLst>
      <p:ext uri="{BB962C8B-B14F-4D97-AF65-F5344CB8AC3E}">
        <p14:creationId xmlns:p14="http://schemas.microsoft.com/office/powerpoint/2010/main" val="848008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196228" y="3288754"/>
            <a:ext cx="5927841"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PROFESSIONAL PROGRAMME</a:t>
            </a:r>
          </a:p>
        </p:txBody>
      </p:sp>
    </p:spTree>
    <p:extLst>
      <p:ext uri="{BB962C8B-B14F-4D97-AF65-F5344CB8AC3E}">
        <p14:creationId xmlns:p14="http://schemas.microsoft.com/office/powerpoint/2010/main" val="1931589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4405175" cy="424614"/>
          </a:xfrm>
        </p:spPr>
        <p:txBody>
          <a:bodyPr/>
          <a:lstStyle/>
          <a:p>
            <a:r>
              <a:rPr lang="es-ES" sz="2399" spc="300" dirty="0"/>
              <a:t>EXCELLENCE BIO REPAIR PROGRAM</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91" y="1561667"/>
            <a:ext cx="8455851" cy="3248254"/>
          </a:xfrm>
          <a:prstGeom prst="rect">
            <a:avLst/>
          </a:prstGeom>
        </p:spPr>
      </p:pic>
    </p:spTree>
    <p:extLst>
      <p:ext uri="{BB962C8B-B14F-4D97-AF65-F5344CB8AC3E}">
        <p14:creationId xmlns:p14="http://schemas.microsoft.com/office/powerpoint/2010/main" val="3533458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4405175" cy="424614"/>
          </a:xfrm>
        </p:spPr>
        <p:txBody>
          <a:bodyPr/>
          <a:lstStyle/>
          <a:p>
            <a:r>
              <a:rPr lang="es-ES" sz="2399" spc="300" dirty="0"/>
              <a:t>EXCELLENCE BIO REPAIR PROGRAM</a:t>
            </a:r>
          </a:p>
        </p:txBody>
      </p:sp>
      <p:sp>
        <p:nvSpPr>
          <p:cNvPr id="4" name="Rectángulo 3">
            <a:extLst>
              <a:ext uri="{FF2B5EF4-FFF2-40B4-BE49-F238E27FC236}">
                <a16:creationId xmlns:a16="http://schemas.microsoft.com/office/drawing/2014/main" id="{0CB0CF79-389A-473E-8717-636D0B538712}"/>
              </a:ext>
            </a:extLst>
          </p:cNvPr>
          <p:cNvSpPr/>
          <p:nvPr/>
        </p:nvSpPr>
        <p:spPr>
          <a:xfrm>
            <a:off x="699718" y="1335247"/>
            <a:ext cx="8280530" cy="3554819"/>
          </a:xfrm>
          <a:prstGeom prst="rect">
            <a:avLst/>
          </a:prstGeom>
        </p:spPr>
        <p:txBody>
          <a:bodyPr wrap="square">
            <a:spAutoFit/>
          </a:bodyPr>
          <a:lstStyle/>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PROFFESIONAL TREATMENT</a:t>
            </a:r>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r>
              <a:rPr lang="en-US" dirty="0">
                <a:latin typeface="TT Commons Light" panose="02000506030000020003" pitchFamily="50" charset="0"/>
              </a:rPr>
              <a:t>EXCELLENCE global anti-aging treatment has been conceived to meet the most demanding needs of mature skin. Its powerful formula is based on high concentrations of new ingredients, which work together and fight the skin’s aging process by means of diverse mechanisms</a:t>
            </a:r>
            <a:r>
              <a:rPr lang="en-US" dirty="0" smtClean="0">
                <a:latin typeface="TT Commons Light" panose="02000506030000020003" pitchFamily="50" charset="0"/>
              </a:rPr>
              <a:t>.</a:t>
            </a:r>
          </a:p>
          <a:p>
            <a:endParaRPr lang="en-US" dirty="0">
              <a:latin typeface="TT Commons Light" panose="02000506030000020003" pitchFamily="50" charset="0"/>
            </a:endParaRPr>
          </a:p>
          <a:p>
            <a:r>
              <a:rPr lang="en-US" dirty="0">
                <a:latin typeface="TT Commons Light" panose="02000506030000020003" pitchFamily="50" charset="0"/>
              </a:rPr>
              <a:t>At a deeper level, acts delaying skin cell aging, and leading to the recovery of better fibroblast function.</a:t>
            </a:r>
          </a:p>
          <a:p>
            <a:r>
              <a:rPr lang="en-US" dirty="0">
                <a:latin typeface="TT Commons Light" panose="02000506030000020003" pitchFamily="50" charset="0"/>
              </a:rPr>
              <a:t>It protects and repairs the DNA, improving cell function, by ensuring the perfect transmission of hereditary qualities during cell division. In this way it prolongs better skin cell function. </a:t>
            </a:r>
            <a:endParaRPr lang="en-US" dirty="0" smtClean="0">
              <a:latin typeface="TT Commons Light" panose="02000506030000020003" pitchFamily="50" charset="0"/>
            </a:endParaRPr>
          </a:p>
          <a:p>
            <a:endParaRPr lang="en-US" dirty="0">
              <a:latin typeface="TT Commons Light" panose="02000506030000020003" pitchFamily="50" charset="0"/>
            </a:endParaRPr>
          </a:p>
          <a:p>
            <a:r>
              <a:rPr lang="en-US" dirty="0">
                <a:latin typeface="TT Commons Light" panose="02000506030000020003" pitchFamily="50" charset="0"/>
              </a:rPr>
              <a:t>Outside the cells, it reinforces the matrix, making the skin smooth, full, supple, </a:t>
            </a:r>
            <a:r>
              <a:rPr lang="en-US" dirty="0" err="1">
                <a:latin typeface="TT Commons Light" panose="02000506030000020003" pitchFamily="50" charset="0"/>
              </a:rPr>
              <a:t>moisturised</a:t>
            </a:r>
            <a:r>
              <a:rPr lang="en-US" dirty="0">
                <a:latin typeface="TT Commons Light" panose="02000506030000020003" pitchFamily="50" charset="0"/>
              </a:rPr>
              <a:t> and bright, qualities which are lost over </a:t>
            </a:r>
            <a:r>
              <a:rPr lang="en-US" dirty="0" smtClean="0">
                <a:latin typeface="TT Commons Light" panose="02000506030000020003" pitchFamily="50" charset="0"/>
              </a:rPr>
              <a:t>time</a:t>
            </a:r>
          </a:p>
          <a:p>
            <a:endParaRPr lang="en-US" dirty="0">
              <a:latin typeface="TT Commons Light" panose="02000506030000020003" pitchFamily="50" charset="0"/>
            </a:endParaRPr>
          </a:p>
          <a:p>
            <a:r>
              <a:rPr lang="en-US" dirty="0">
                <a:latin typeface="TT Commons Light" panose="02000506030000020003" pitchFamily="50" charset="0"/>
              </a:rPr>
              <a:t>On the epidermis, it helps maintain perfect </a:t>
            </a:r>
            <a:r>
              <a:rPr lang="en-US" dirty="0" err="1">
                <a:latin typeface="TT Commons Light" panose="02000506030000020003" pitchFamily="50" charset="0"/>
              </a:rPr>
              <a:t>moisturisation</a:t>
            </a:r>
            <a:r>
              <a:rPr lang="en-US" dirty="0">
                <a:latin typeface="TT Commons Light" panose="02000506030000020003" pitchFamily="50" charset="0"/>
              </a:rPr>
              <a:t> and the nourishment, bot so important for healthy, balanced </a:t>
            </a:r>
            <a:r>
              <a:rPr lang="en-US" dirty="0" smtClean="0">
                <a:latin typeface="TT Commons Light" panose="02000506030000020003" pitchFamily="50" charset="0"/>
              </a:rPr>
              <a:t>skin.</a:t>
            </a:r>
            <a:endParaRPr lang="en-US" dirty="0">
              <a:latin typeface="TT Commons Light" panose="02000506030000020003" pitchFamily="50" charset="0"/>
            </a:endParaRPr>
          </a:p>
        </p:txBody>
      </p:sp>
    </p:spTree>
    <p:extLst>
      <p:ext uri="{BB962C8B-B14F-4D97-AF65-F5344CB8AC3E}">
        <p14:creationId xmlns:p14="http://schemas.microsoft.com/office/powerpoint/2010/main" val="2851429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7" y="399554"/>
            <a:ext cx="2760245" cy="424614"/>
          </a:xfrm>
        </p:spPr>
        <p:txBody>
          <a:bodyPr/>
          <a:lstStyle/>
          <a:p>
            <a:r>
              <a:rPr lang="es-ES" sz="2399" spc="300" dirty="0"/>
              <a:t>COMPLEX ACTIVATOR</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55" y="1942560"/>
            <a:ext cx="3398663" cy="2244988"/>
          </a:xfrm>
          <a:prstGeom prst="rect">
            <a:avLst/>
          </a:prstGeom>
        </p:spPr>
      </p:pic>
      <p:sp>
        <p:nvSpPr>
          <p:cNvPr id="8" name="Rectángulo 7">
            <a:extLst>
              <a:ext uri="{FF2B5EF4-FFF2-40B4-BE49-F238E27FC236}">
                <a16:creationId xmlns:a16="http://schemas.microsoft.com/office/drawing/2014/main" id="{A297FD03-BC01-4A80-9886-5F59A936CDA1}"/>
              </a:ext>
            </a:extLst>
          </p:cNvPr>
          <p:cNvSpPr/>
          <p:nvPr/>
        </p:nvSpPr>
        <p:spPr>
          <a:xfrm>
            <a:off x="3603218" y="1542263"/>
            <a:ext cx="5343132" cy="3323987"/>
          </a:xfrm>
          <a:prstGeom prst="rect">
            <a:avLst/>
          </a:prstGeom>
        </p:spPr>
        <p:txBody>
          <a:bodyPr wrap="square">
            <a:spAutoFit/>
          </a:bodyPr>
          <a:lstStyle/>
          <a:p>
            <a:pPr algn="just"/>
            <a:r>
              <a:rPr lang="es-ES" b="1" dirty="0" smtClean="0">
                <a:latin typeface="TT Commons Light" panose="02000506030000020003" pitchFamily="50" charset="0"/>
              </a:rPr>
              <a:t>DESCRIPTION</a:t>
            </a:r>
            <a:endParaRPr lang="es-ES" b="1" dirty="0">
              <a:latin typeface="TT Commons Light" panose="02000506030000020003" pitchFamily="50" charset="0"/>
            </a:endParaRPr>
          </a:p>
          <a:p>
            <a:pPr algn="just"/>
            <a:r>
              <a:rPr lang="en-US" dirty="0">
                <a:latin typeface="TT Commons Light" panose="02000506030000020003" pitchFamily="50" charset="0"/>
              </a:rPr>
              <a:t>An efficient combination of essential </a:t>
            </a:r>
            <a:r>
              <a:rPr lang="en-US" dirty="0" err="1">
                <a:latin typeface="TT Commons Light" panose="02000506030000020003" pitchFamily="50" charset="0"/>
              </a:rPr>
              <a:t>oligoelements</a:t>
            </a:r>
            <a:r>
              <a:rPr lang="en-US" dirty="0">
                <a:latin typeface="TT Commons Light" panose="02000506030000020003" pitchFamily="50" charset="0"/>
              </a:rPr>
              <a:t> for cell regulation and regeneration, which delays skin aging. Its Zinc, Calcium and Magnesium content provides a powerful anti-oxidant </a:t>
            </a:r>
            <a:r>
              <a:rPr lang="en-US" dirty="0" err="1">
                <a:latin typeface="TT Commons Light" panose="02000506030000020003" pitchFamily="50" charset="0"/>
              </a:rPr>
              <a:t>defence</a:t>
            </a:r>
            <a:r>
              <a:rPr lang="en-US" dirty="0">
                <a:latin typeface="TT Commons Light" panose="02000506030000020003" pitchFamily="50" charset="0"/>
              </a:rPr>
              <a:t> to the skin, improving elasticity and providing excellent </a:t>
            </a:r>
            <a:r>
              <a:rPr lang="en-US" dirty="0" err="1">
                <a:latin typeface="TT Commons Light" panose="02000506030000020003" pitchFamily="50" charset="0"/>
              </a:rPr>
              <a:t>moisturisation</a:t>
            </a:r>
            <a:r>
              <a:rPr lang="es-ES" dirty="0" smtClean="0">
                <a:latin typeface="TT Commons Light" panose="02000506030000020003" pitchFamily="50" charset="0"/>
              </a:rPr>
              <a:t>. </a:t>
            </a:r>
            <a:endParaRPr lang="es-ES"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INGREDIENTS</a:t>
            </a:r>
            <a:r>
              <a:rPr lang="es-ES" b="1" dirty="0">
                <a:latin typeface="TT Commons Light" panose="02000506030000020003" pitchFamily="50" charset="0"/>
              </a:rPr>
              <a:t>:</a:t>
            </a:r>
          </a:p>
          <a:p>
            <a:pPr algn="just"/>
            <a:r>
              <a:rPr lang="en-US" dirty="0">
                <a:latin typeface="TT Commons Light" panose="02000506030000020003" pitchFamily="50" charset="0"/>
              </a:rPr>
              <a:t>Calcium, Magnesium, Zinc and </a:t>
            </a:r>
            <a:r>
              <a:rPr lang="en-US" dirty="0" err="1">
                <a:latin typeface="TT Commons Light" panose="02000506030000020003" pitchFamily="50" charset="0"/>
              </a:rPr>
              <a:t>Pyrrolidine</a:t>
            </a:r>
            <a:r>
              <a:rPr lang="en-US" dirty="0">
                <a:latin typeface="TT Commons Light" panose="02000506030000020003" pitchFamily="50" charset="0"/>
              </a:rPr>
              <a:t> Carboxylic </a:t>
            </a:r>
            <a:r>
              <a:rPr lang="en-US" dirty="0" smtClean="0">
                <a:latin typeface="TT Commons Light" panose="02000506030000020003" pitchFamily="50" charset="0"/>
              </a:rPr>
              <a:t>Acid</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PRESENTATION:</a:t>
            </a:r>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dirty="0">
                <a:latin typeface="TT Commons Light" panose="02000506030000020003" pitchFamily="50" charset="0"/>
                <a:ea typeface="Calibri" panose="020F0502020204030204" pitchFamily="34" charset="0"/>
                <a:cs typeface="Arial" panose="020B0604020202020204" pitchFamily="34" charset="0"/>
              </a:rPr>
              <a:t>5 </a:t>
            </a:r>
            <a:r>
              <a:rPr lang="es-ES" dirty="0" err="1" smtClean="0">
                <a:latin typeface="TT Commons Light" panose="02000506030000020003" pitchFamily="50" charset="0"/>
                <a:ea typeface="Calibri" panose="020F0502020204030204" pitchFamily="34" charset="0"/>
                <a:cs typeface="Arial" panose="020B0604020202020204" pitchFamily="34" charset="0"/>
              </a:rPr>
              <a:t>vials</a:t>
            </a:r>
            <a:r>
              <a:rPr lang="es-ES" dirty="0" smtClean="0">
                <a:latin typeface="TT Commons Light" panose="02000506030000020003" pitchFamily="50" charset="0"/>
                <a:ea typeface="Calibri" panose="020F0502020204030204" pitchFamily="34" charset="0"/>
                <a:cs typeface="Arial" panose="020B0604020202020204" pitchFamily="34" charset="0"/>
              </a:rPr>
              <a:t> x 5 </a:t>
            </a:r>
            <a:r>
              <a:rPr lang="es-ES" dirty="0" err="1" smtClean="0">
                <a:latin typeface="TT Commons Light" panose="02000506030000020003" pitchFamily="50" charset="0"/>
                <a:ea typeface="Calibri" panose="020F0502020204030204" pitchFamily="34" charset="0"/>
                <a:cs typeface="Arial" panose="020B0604020202020204" pitchFamily="34" charset="0"/>
              </a:rPr>
              <a:t>mL</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HOW TO USE: A</a:t>
            </a:r>
            <a:r>
              <a:rPr lang="en-US" dirty="0" err="1" smtClean="0">
                <a:latin typeface="TT Commons Light" panose="02000506030000020003" pitchFamily="50" charset="0"/>
              </a:rPr>
              <a:t>pply</a:t>
            </a:r>
            <a:r>
              <a:rPr lang="en-US" dirty="0" smtClean="0">
                <a:latin typeface="TT Commons Light" panose="02000506030000020003" pitchFamily="50" charset="0"/>
              </a:rPr>
              <a:t> one vial </a:t>
            </a:r>
            <a:r>
              <a:rPr lang="en-US" dirty="0">
                <a:latin typeface="TT Commons Light" panose="02000506030000020003" pitchFamily="50" charset="0"/>
              </a:rPr>
              <a:t>using different optional techniques: manual, virtual </a:t>
            </a:r>
            <a:r>
              <a:rPr lang="en-US" dirty="0" err="1">
                <a:latin typeface="TT Commons Light" panose="02000506030000020003" pitchFamily="50" charset="0"/>
              </a:rPr>
              <a:t>mesotherapy</a:t>
            </a:r>
            <a:r>
              <a:rPr lang="en-US" dirty="0">
                <a:latin typeface="TT Commons Light" panose="02000506030000020003" pitchFamily="50" charset="0"/>
              </a:rPr>
              <a:t>, radiofrequency or </a:t>
            </a:r>
            <a:r>
              <a:rPr lang="en-US" dirty="0" err="1">
                <a:latin typeface="TT Commons Light" panose="02000506030000020003" pitchFamily="50" charset="0"/>
              </a:rPr>
              <a:t>lonization</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4954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2979027" cy="424614"/>
          </a:xfrm>
        </p:spPr>
        <p:txBody>
          <a:bodyPr/>
          <a:lstStyle/>
          <a:p>
            <a:r>
              <a:rPr lang="es-ES" sz="2399" spc="300" dirty="0"/>
              <a:t>REVITALIZING SUBLIME</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44798"/>
          <a:stretch/>
        </p:blipFill>
        <p:spPr>
          <a:xfrm>
            <a:off x="1271058" y="824168"/>
            <a:ext cx="1158212" cy="4540081"/>
          </a:xfrm>
          <a:prstGeom prst="rect">
            <a:avLst/>
          </a:prstGeom>
        </p:spPr>
      </p:pic>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554819"/>
          </a:xfrm>
          <a:prstGeom prst="rect">
            <a:avLst/>
          </a:prstGeom>
        </p:spPr>
        <p:txBody>
          <a:bodyPr wrap="square">
            <a:spAutoFit/>
          </a:bodyPr>
          <a:lstStyle/>
          <a:p>
            <a:pPr algn="just"/>
            <a:r>
              <a:rPr lang="es-ES" b="1" dirty="0" smtClean="0">
                <a:latin typeface="TT Commons Light" panose="02000506030000020003" pitchFamily="50" charset="0"/>
              </a:rPr>
              <a:t>DESCRIPTION</a:t>
            </a:r>
            <a:endParaRPr lang="es-ES" b="1" dirty="0">
              <a:latin typeface="TT Commons Light" panose="02000506030000020003" pitchFamily="50" charset="0"/>
            </a:endParaRPr>
          </a:p>
          <a:p>
            <a:pPr algn="just"/>
            <a:r>
              <a:rPr lang="en-US" dirty="0">
                <a:latin typeface="TT Commons Light" panose="02000506030000020003" pitchFamily="50" charset="0"/>
              </a:rPr>
              <a:t>An exceptional brand new formula anti-aging serum, which acts by delaying skin cell aging. Thanks to its restructuring properties, the face becomes visibly younger after the very first application. This delicate, silky-texture emulsion brings back all the skin’s elasticity and beauty</a:t>
            </a:r>
            <a:r>
              <a:rPr lang="en-US" dirty="0" smtClean="0">
                <a:latin typeface="TT Commons Light" panose="02000506030000020003" pitchFamily="50" charset="0"/>
              </a:rPr>
              <a:t>.</a:t>
            </a:r>
            <a:r>
              <a:rPr lang="es-ES" dirty="0" smtClean="0">
                <a:latin typeface="TT Commons Light" panose="02000506030000020003" pitchFamily="50" charset="0"/>
              </a:rPr>
              <a:t> </a:t>
            </a:r>
            <a:endParaRPr lang="es-ES"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INGREDIENTS</a:t>
            </a:r>
            <a:r>
              <a:rPr lang="es-ES" b="1" dirty="0">
                <a:latin typeface="TT Commons Light" panose="02000506030000020003" pitchFamily="50" charset="0"/>
              </a:rPr>
              <a:t>:</a:t>
            </a:r>
          </a:p>
          <a:p>
            <a:pPr algn="just"/>
            <a:r>
              <a:rPr lang="es-ES" dirty="0" err="1">
                <a:latin typeface="TT Commons Light" panose="02000506030000020003" pitchFamily="50" charset="0"/>
                <a:ea typeface="Calibri" panose="020F0502020204030204" pitchFamily="34" charset="0"/>
                <a:cs typeface="Arial" panose="020B0604020202020204" pitchFamily="34" charset="0"/>
              </a:rPr>
              <a:t>Scutellaria</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baicalensis</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Holy</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Herb</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extract</a:t>
            </a:r>
            <a:r>
              <a:rPr lang="en-US" dirty="0" smtClean="0">
                <a:latin typeface="TT Commons Light" panose="02000506030000020003" pitchFamily="50" charset="0"/>
              </a:rPr>
              <a:t>, </a:t>
            </a:r>
            <a:r>
              <a:rPr lang="en-US" dirty="0">
                <a:latin typeface="TT Commons Light" panose="02000506030000020003" pitchFamily="50" charset="0"/>
              </a:rPr>
              <a:t>Native Soluble Collagen, Marina Elastin and Low Molecular Weight Hyaluronic Acid</a:t>
            </a:r>
            <a:r>
              <a:rPr lang="en-US" dirty="0" smtClean="0">
                <a:latin typeface="TT Commons Light" panose="02000506030000020003" pitchFamily="50" charset="0"/>
              </a:rPr>
              <a:t>.</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PRESENTATION:</a:t>
            </a:r>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dirty="0" err="1">
                <a:latin typeface="TT Commons Light" panose="02000506030000020003" pitchFamily="50" charset="0"/>
                <a:ea typeface="Calibri" panose="020F0502020204030204" pitchFamily="34" charset="0"/>
                <a:cs typeface="Arial" panose="020B0604020202020204" pitchFamily="34" charset="0"/>
              </a:rPr>
              <a:t>Airless</a:t>
            </a:r>
            <a:r>
              <a:rPr lang="es-ES" dirty="0">
                <a:latin typeface="TT Commons Light" panose="02000506030000020003" pitchFamily="50" charset="0"/>
                <a:ea typeface="Calibri" panose="020F0502020204030204" pitchFamily="34" charset="0"/>
                <a:cs typeface="Arial" panose="020B0604020202020204" pitchFamily="34" charset="0"/>
              </a:rPr>
              <a:t> 30 </a:t>
            </a:r>
            <a:r>
              <a:rPr lang="es-ES" dirty="0" err="1" smtClean="0">
                <a:latin typeface="TT Commons Light" panose="02000506030000020003" pitchFamily="50" charset="0"/>
                <a:ea typeface="Calibri" panose="020F0502020204030204" pitchFamily="34" charset="0"/>
                <a:cs typeface="Arial" panose="020B0604020202020204" pitchFamily="34" charset="0"/>
              </a:rPr>
              <a:t>mL</a:t>
            </a:r>
            <a:endParaRPr lang="es-ES"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HOW TO USE: </a:t>
            </a:r>
            <a:r>
              <a:rPr lang="es-ES" dirty="0" err="1" smtClean="0">
                <a:latin typeface="TT Commons Light" panose="02000506030000020003" pitchFamily="50" charset="0"/>
                <a:ea typeface="Calibri" panose="020F0502020204030204" pitchFamily="34" charset="0"/>
                <a:cs typeface="Arial" panose="020B0604020202020204" pitchFamily="34" charset="0"/>
              </a:rPr>
              <a:t>Apply</a:t>
            </a:r>
            <a:r>
              <a:rPr lang="es-ES" dirty="0" smtClean="0">
                <a:latin typeface="TT Commons Light" panose="02000506030000020003" pitchFamily="50" charset="0"/>
                <a:ea typeface="Calibri" panose="020F0502020204030204" pitchFamily="34" charset="0"/>
                <a:cs typeface="Arial" panose="020B0604020202020204" pitchFamily="34" charset="0"/>
              </a:rPr>
              <a:t> 20 doses-</a:t>
            </a:r>
            <a:r>
              <a:rPr lang="es-ES" dirty="0" err="1" smtClean="0">
                <a:latin typeface="TT Commons Light" panose="02000506030000020003" pitchFamily="50" charset="0"/>
                <a:ea typeface="Calibri" panose="020F0502020204030204" pitchFamily="34" charset="0"/>
                <a:cs typeface="Arial" panose="020B0604020202020204" pitchFamily="34" charset="0"/>
              </a:rPr>
              <a:t>pulsation</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performing</a:t>
            </a:r>
            <a:r>
              <a:rPr lang="es-ES" dirty="0" smtClean="0">
                <a:latin typeface="TT Commons Light" panose="02000506030000020003" pitchFamily="50" charset="0"/>
                <a:ea typeface="Calibri" panose="020F0502020204030204" pitchFamily="34" charset="0"/>
                <a:cs typeface="Arial" panose="020B0604020202020204" pitchFamily="34" charset="0"/>
              </a:rPr>
              <a:t> EXCELLENCE MASSAGE</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4059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4"/>
            <a:ext cx="3220180" cy="424614"/>
          </a:xfrm>
        </p:spPr>
        <p:txBody>
          <a:bodyPr/>
          <a:lstStyle/>
          <a:p>
            <a:r>
              <a:rPr lang="es-ES" sz="2399" spc="300" dirty="0"/>
              <a:t>CAVIAR NUTRITION MASK</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64" y="2018739"/>
            <a:ext cx="2695120" cy="2097348"/>
          </a:xfrm>
          <a:prstGeom prst="rect">
            <a:avLst/>
          </a:prstGeom>
        </p:spPr>
      </p:pic>
      <p:sp>
        <p:nvSpPr>
          <p:cNvPr id="9" name="Rectángulo 8">
            <a:extLst>
              <a:ext uri="{FF2B5EF4-FFF2-40B4-BE49-F238E27FC236}">
                <a16:creationId xmlns:a16="http://schemas.microsoft.com/office/drawing/2014/main" id="{A297FD03-BC01-4A80-9886-5F59A936CDA1}"/>
              </a:ext>
            </a:extLst>
          </p:cNvPr>
          <p:cNvSpPr/>
          <p:nvPr/>
        </p:nvSpPr>
        <p:spPr>
          <a:xfrm>
            <a:off x="3535330" y="1156672"/>
            <a:ext cx="5343132" cy="3785652"/>
          </a:xfrm>
          <a:prstGeom prst="rect">
            <a:avLst/>
          </a:prstGeom>
        </p:spPr>
        <p:txBody>
          <a:bodyPr wrap="square">
            <a:spAutoFit/>
          </a:bodyPr>
          <a:lstStyle/>
          <a:p>
            <a:pPr algn="just"/>
            <a:r>
              <a:rPr lang="es-ES" b="1" dirty="0" smtClean="0">
                <a:latin typeface="TT Commons Light" panose="02000506030000020003" pitchFamily="50" charset="0"/>
              </a:rPr>
              <a:t>DESCRIPTION</a:t>
            </a:r>
            <a:endParaRPr lang="es-ES" b="1" dirty="0">
              <a:latin typeface="TT Commons Light" panose="02000506030000020003" pitchFamily="50" charset="0"/>
            </a:endParaRPr>
          </a:p>
          <a:p>
            <a:pPr algn="just"/>
            <a:r>
              <a:rPr lang="en-US" dirty="0">
                <a:latin typeface="TT Commons Light" panose="02000506030000020003" pitchFamily="50" charset="0"/>
              </a:rPr>
              <a:t>An innovative two-step alginate mask with Caviar Extract, for optimum combination. Thanks to its Caviar content, it stimulates cell regeneration, helping toning, firming and elasticity of the skin. Its occlusive effect enhances the penetration of the ingredients provided during EXCELLENCE professional </a:t>
            </a:r>
            <a:r>
              <a:rPr lang="en-US" dirty="0" smtClean="0">
                <a:latin typeface="TT Commons Light" panose="02000506030000020003" pitchFamily="50" charset="0"/>
              </a:rPr>
              <a:t>treatment.</a:t>
            </a: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INGREDIENTS</a:t>
            </a:r>
            <a:r>
              <a:rPr lang="es-ES" b="1" dirty="0">
                <a:latin typeface="TT Commons Light" panose="02000506030000020003" pitchFamily="50" charset="0"/>
              </a:rPr>
              <a:t>:</a:t>
            </a:r>
          </a:p>
          <a:p>
            <a:pPr algn="just"/>
            <a:r>
              <a:rPr lang="en-US" dirty="0" smtClean="0">
                <a:latin typeface="TT Commons Light" panose="02000506030000020003" pitchFamily="50" charset="0"/>
              </a:rPr>
              <a:t>Caviar </a:t>
            </a:r>
            <a:r>
              <a:rPr lang="en-US" dirty="0">
                <a:latin typeface="TT Commons Light" panose="02000506030000020003" pitchFamily="50" charset="0"/>
              </a:rPr>
              <a:t>Extract, Calcium and Magnesium. </a:t>
            </a:r>
            <a:endParaRPr lang="en-US" dirty="0" smtClean="0">
              <a:latin typeface="TT Commons Light" panose="02000506030000020003" pitchFamily="50"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PRESENTATION:</a:t>
            </a:r>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n-US" dirty="0" smtClean="0">
                <a:latin typeface="TT Commons Light" panose="02000506030000020003" pitchFamily="50" charset="0"/>
              </a:rPr>
              <a:t>POWDER</a:t>
            </a:r>
            <a:r>
              <a:rPr lang="en-US" dirty="0">
                <a:latin typeface="TT Commons Light" panose="02000506030000020003" pitchFamily="50" charset="0"/>
              </a:rPr>
              <a:t>: 5 sachets x 25 gr. </a:t>
            </a:r>
            <a:r>
              <a:rPr lang="en-US" dirty="0" smtClean="0">
                <a:latin typeface="TT Commons Light" panose="02000506030000020003" pitchFamily="50" charset="0"/>
              </a:rPr>
              <a:t>+ GEL</a:t>
            </a:r>
            <a:r>
              <a:rPr lang="en-US" dirty="0">
                <a:latin typeface="TT Commons Light" panose="02000506030000020003" pitchFamily="50" charset="0"/>
              </a:rPr>
              <a:t>: 5 sachets x 100 </a:t>
            </a:r>
            <a:r>
              <a:rPr lang="en-US" dirty="0" smtClean="0">
                <a:latin typeface="TT Commons Light" panose="02000506030000020003" pitchFamily="50" charset="0"/>
              </a:rPr>
              <a:t>ml</a:t>
            </a:r>
          </a:p>
          <a:p>
            <a:pPr algn="just"/>
            <a:endParaRPr lang="es-ES" b="1"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HOW TO USE</a:t>
            </a:r>
            <a:r>
              <a:rPr lang="es-ES" dirty="0" smtClean="0">
                <a:latin typeface="TT Commons Light" panose="02000506030000020003" pitchFamily="50" charset="0"/>
                <a:ea typeface="Calibri" panose="020F0502020204030204" pitchFamily="34" charset="0"/>
                <a:cs typeface="Arial" panose="020B0604020202020204" pitchFamily="34" charset="0"/>
              </a:rPr>
              <a:t>: M</a:t>
            </a:r>
            <a:r>
              <a:rPr lang="en-US" dirty="0" smtClean="0">
                <a:latin typeface="TT Commons Light" panose="02000506030000020003" pitchFamily="50" charset="0"/>
              </a:rPr>
              <a:t>ix </a:t>
            </a:r>
            <a:r>
              <a:rPr lang="en-US" dirty="0">
                <a:latin typeface="TT Commons Light" panose="02000506030000020003" pitchFamily="50" charset="0"/>
              </a:rPr>
              <a:t>the contents of </a:t>
            </a:r>
            <a:r>
              <a:rPr lang="en-US" dirty="0" smtClean="0">
                <a:latin typeface="TT Commons Light" panose="02000506030000020003" pitchFamily="50" charset="0"/>
              </a:rPr>
              <a:t>both sachets and beat </a:t>
            </a:r>
            <a:r>
              <a:rPr lang="en-US" dirty="0">
                <a:latin typeface="TT Commons Light" panose="02000506030000020003" pitchFamily="50" charset="0"/>
              </a:rPr>
              <a:t>the mixture until it becomes a smooth paste. Then apply the mixture to the face, neck and d </a:t>
            </a:r>
            <a:r>
              <a:rPr lang="en-US" dirty="0" err="1">
                <a:latin typeface="TT Commons Light" panose="02000506030000020003" pitchFamily="50" charset="0"/>
              </a:rPr>
              <a:t>colletage</a:t>
            </a:r>
            <a:r>
              <a:rPr lang="en-US" dirty="0">
                <a:latin typeface="TT Commons Light" panose="02000506030000020003" pitchFamily="50" charset="0"/>
              </a:rPr>
              <a:t> and let it dry for 10 minutes</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7657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7" y="399554"/>
            <a:ext cx="3348897" cy="424614"/>
          </a:xfrm>
        </p:spPr>
        <p:txBody>
          <a:bodyPr/>
          <a:lstStyle/>
          <a:p>
            <a:r>
              <a:rPr lang="es-ES" sz="2399" spc="300" dirty="0"/>
              <a:t>ADVANCED REPAIR CREAM</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51593"/>
          <a:stretch/>
        </p:blipFill>
        <p:spPr>
          <a:xfrm>
            <a:off x="1271059" y="399554"/>
            <a:ext cx="1021815" cy="4889244"/>
          </a:xfrm>
          <a:prstGeom prst="rect">
            <a:avLst/>
          </a:prstGeom>
        </p:spPr>
      </p:pic>
      <p:sp>
        <p:nvSpPr>
          <p:cNvPr id="5" name="Rectángulo 4">
            <a:extLst>
              <a:ext uri="{FF2B5EF4-FFF2-40B4-BE49-F238E27FC236}">
                <a16:creationId xmlns:a16="http://schemas.microsoft.com/office/drawing/2014/main" id="{A297FD03-BC01-4A80-9886-5F59A936CDA1}"/>
              </a:ext>
            </a:extLst>
          </p:cNvPr>
          <p:cNvSpPr/>
          <p:nvPr/>
        </p:nvSpPr>
        <p:spPr>
          <a:xfrm>
            <a:off x="3480245" y="1163657"/>
            <a:ext cx="5343132" cy="3785652"/>
          </a:xfrm>
          <a:prstGeom prst="rect">
            <a:avLst/>
          </a:prstGeom>
        </p:spPr>
        <p:txBody>
          <a:bodyPr wrap="square">
            <a:spAutoFit/>
          </a:bodyPr>
          <a:lstStyle/>
          <a:p>
            <a:pPr algn="just"/>
            <a:r>
              <a:rPr lang="es-ES" b="1" dirty="0" smtClean="0">
                <a:latin typeface="TT Commons Light" panose="02000506030000020003" pitchFamily="50" charset="0"/>
              </a:rPr>
              <a:t>DESCRIPTION</a:t>
            </a:r>
            <a:endParaRPr lang="es-ES" b="1" dirty="0">
              <a:latin typeface="TT Commons Light" panose="02000506030000020003" pitchFamily="50" charset="0"/>
            </a:endParaRPr>
          </a:p>
          <a:p>
            <a:pPr algn="just"/>
            <a:r>
              <a:rPr lang="en-US" dirty="0">
                <a:latin typeface="TT Commons Light" panose="02000506030000020003" pitchFamily="50" charset="0"/>
              </a:rPr>
              <a:t>An exceptional all round anti-aging treatment for thorough regeneration through its intensive action. Its exclusive formula works by delaying skin cell aging. The face becomes firm and smooth, like younger skin. Its enveloping texture leaves you with a unique sensation, as the final touch of the treatment</a:t>
            </a:r>
            <a:r>
              <a:rPr lang="en-US" dirty="0" smtClean="0">
                <a:latin typeface="TT Commons Light" panose="02000506030000020003" pitchFamily="50" charset="0"/>
              </a:rPr>
              <a:t>.</a:t>
            </a:r>
            <a:endParaRPr lang="es-ES" dirty="0">
              <a:latin typeface="TT Commons Light" panose="02000506030000020003" pitchFamily="50" charset="0"/>
            </a:endParaRPr>
          </a:p>
          <a:p>
            <a:pPr algn="just"/>
            <a:endParaRPr lang="es-ES" dirty="0">
              <a:latin typeface="TT Commons Light" panose="02000506030000020003" pitchFamily="50" charset="0"/>
            </a:endParaRPr>
          </a:p>
          <a:p>
            <a:pPr algn="just"/>
            <a:r>
              <a:rPr lang="es-ES" b="1" dirty="0" smtClean="0">
                <a:latin typeface="TT Commons Light" panose="02000506030000020003" pitchFamily="50" charset="0"/>
              </a:rPr>
              <a:t>INGREDIENTS</a:t>
            </a:r>
            <a:r>
              <a:rPr lang="es-ES" b="1" dirty="0">
                <a:latin typeface="TT Commons Light" panose="02000506030000020003" pitchFamily="50" charset="0"/>
              </a:rPr>
              <a:t>:</a:t>
            </a:r>
          </a:p>
          <a:p>
            <a:pPr algn="just"/>
            <a:r>
              <a:rPr lang="es-ES" dirty="0" err="1">
                <a:latin typeface="TT Commons Light" panose="02000506030000020003" pitchFamily="50" charset="0"/>
                <a:ea typeface="Calibri" panose="020F0502020204030204" pitchFamily="34" charset="0"/>
                <a:cs typeface="Arial" panose="020B0604020202020204" pitchFamily="34" charset="0"/>
              </a:rPr>
              <a:t>Scutellaria</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a:latin typeface="TT Commons Light" panose="02000506030000020003" pitchFamily="50" charset="0"/>
                <a:ea typeface="Calibri" panose="020F0502020204030204" pitchFamily="34" charset="0"/>
                <a:cs typeface="Arial" panose="020B0604020202020204" pitchFamily="34" charset="0"/>
              </a:rPr>
              <a:t>baicalensis</a:t>
            </a:r>
            <a:r>
              <a:rPr lang="es-ES" dirty="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Holy</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Herb</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extract</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n-US" dirty="0">
                <a:latin typeface="TT Commons Light" panose="02000506030000020003" pitchFamily="50" charset="0"/>
              </a:rPr>
              <a:t>Ceramide Complex, Soya </a:t>
            </a:r>
            <a:r>
              <a:rPr lang="en-US" dirty="0" err="1">
                <a:latin typeface="TT Commons Light" panose="02000506030000020003" pitchFamily="50" charset="0"/>
              </a:rPr>
              <a:t>Glycopeptides</a:t>
            </a:r>
            <a:r>
              <a:rPr lang="en-US" dirty="0">
                <a:latin typeface="TT Commons Light" panose="02000506030000020003" pitchFamily="50" charset="0"/>
              </a:rPr>
              <a:t> and High Molecular Weight Hyaluronic Acid</a:t>
            </a:r>
            <a:r>
              <a:rPr lang="en-US" dirty="0" smtClean="0">
                <a:latin typeface="TT Commons Light" panose="02000506030000020003" pitchFamily="50" charset="0"/>
              </a:rPr>
              <a:t>.</a:t>
            </a: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PRESENTATION</a:t>
            </a:r>
            <a:r>
              <a:rPr lang="es-ES" b="1" dirty="0">
                <a:latin typeface="TT Commons Light" panose="02000506030000020003" pitchFamily="50" charset="0"/>
                <a:ea typeface="Calibri" panose="020F0502020204030204" pitchFamily="34" charset="0"/>
                <a:cs typeface="Arial" panose="020B0604020202020204" pitchFamily="34" charset="0"/>
              </a:rPr>
              <a:t>:</a:t>
            </a:r>
          </a:p>
          <a:p>
            <a:pPr algn="just"/>
            <a:r>
              <a:rPr lang="es-ES" dirty="0" err="1">
                <a:latin typeface="TT Commons Light" panose="02000506030000020003" pitchFamily="50" charset="0"/>
              </a:rPr>
              <a:t>Airless</a:t>
            </a:r>
            <a:r>
              <a:rPr lang="es-ES" dirty="0">
                <a:latin typeface="TT Commons Light" panose="02000506030000020003" pitchFamily="50" charset="0"/>
              </a:rPr>
              <a:t> 15 </a:t>
            </a:r>
            <a:r>
              <a:rPr lang="es-ES" dirty="0" err="1" smtClean="0">
                <a:latin typeface="TT Commons Light" panose="02000506030000020003" pitchFamily="50" charset="0"/>
              </a:rPr>
              <a:t>mL</a:t>
            </a:r>
            <a:endParaRPr lang="es-ES" dirty="0" smtClean="0">
              <a:latin typeface="TT Commons Light" panose="02000506030000020003" pitchFamily="50" charset="0"/>
            </a:endParaRPr>
          </a:p>
          <a:p>
            <a:pPr algn="just"/>
            <a:endParaRPr lang="es-ES" dirty="0">
              <a:latin typeface="TT Commons Light" panose="02000506030000020003" pitchFamily="50" charset="0"/>
              <a:ea typeface="Calibri" panose="020F0502020204030204" pitchFamily="34" charset="0"/>
              <a:cs typeface="Arial" panose="020B0604020202020204" pitchFamily="34" charset="0"/>
            </a:endParaRPr>
          </a:p>
          <a:p>
            <a:pPr algn="just"/>
            <a:r>
              <a:rPr lang="es-ES" b="1" dirty="0" smtClean="0">
                <a:latin typeface="TT Commons Light" panose="02000506030000020003" pitchFamily="50" charset="0"/>
                <a:ea typeface="Calibri" panose="020F0502020204030204" pitchFamily="34" charset="0"/>
                <a:cs typeface="Arial" panose="020B0604020202020204" pitchFamily="34" charset="0"/>
              </a:rPr>
              <a:t>HOW TO USE</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n-US" dirty="0" smtClean="0">
                <a:latin typeface="TT Commons Light" panose="02000506030000020003" pitchFamily="50" charset="0"/>
              </a:rPr>
              <a:t>Apply </a:t>
            </a:r>
            <a:r>
              <a:rPr lang="en-US" dirty="0">
                <a:latin typeface="TT Commons Light" panose="02000506030000020003" pitchFamily="50" charset="0"/>
              </a:rPr>
              <a:t>10 doses-pulsation</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performing</a:t>
            </a:r>
            <a:r>
              <a:rPr lang="es-ES" dirty="0" smtClean="0">
                <a:latin typeface="TT Commons Light" panose="02000506030000020003" pitchFamily="50" charset="0"/>
                <a:ea typeface="Calibri" panose="020F0502020204030204" pitchFamily="34" charset="0"/>
                <a:cs typeface="Arial" panose="020B0604020202020204" pitchFamily="34" charset="0"/>
              </a:rPr>
              <a:t> GEISHA ANMA </a:t>
            </a:r>
            <a:r>
              <a:rPr lang="es-ES" dirty="0" err="1" smtClean="0">
                <a:latin typeface="TT Commons Light" panose="02000506030000020003" pitchFamily="50" charset="0"/>
                <a:ea typeface="Calibri" panose="020F0502020204030204" pitchFamily="34" charset="0"/>
                <a:cs typeface="Arial" panose="020B0604020202020204" pitchFamily="34" charset="0"/>
              </a:rPr>
              <a:t>massage</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until</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it</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is</a:t>
            </a:r>
            <a:r>
              <a:rPr lang="es-ES" dirty="0" smtClean="0">
                <a:latin typeface="TT Commons Light" panose="02000506030000020003" pitchFamily="50" charset="0"/>
                <a:ea typeface="Calibri" panose="020F0502020204030204" pitchFamily="34" charset="0"/>
                <a:cs typeface="Arial" panose="020B0604020202020204" pitchFamily="34" charset="0"/>
              </a:rPr>
              <a:t> </a:t>
            </a:r>
            <a:r>
              <a:rPr lang="es-ES" dirty="0" err="1" smtClean="0">
                <a:latin typeface="TT Commons Light" panose="02000506030000020003" pitchFamily="50" charset="0"/>
                <a:ea typeface="Calibri" panose="020F0502020204030204" pitchFamily="34" charset="0"/>
                <a:cs typeface="Arial" panose="020B0604020202020204" pitchFamily="34" charset="0"/>
              </a:rPr>
              <a:t>fully</a:t>
            </a:r>
            <a:r>
              <a:rPr lang="es-ES" dirty="0" smtClean="0">
                <a:latin typeface="TT Commons Light" panose="02000506030000020003" pitchFamily="50" charset="0"/>
                <a:ea typeface="Calibri" panose="020F0502020204030204" pitchFamily="34" charset="0"/>
                <a:cs typeface="Arial" panose="020B0604020202020204" pitchFamily="34" charset="0"/>
              </a:rPr>
              <a:t> absorbed.</a:t>
            </a:r>
            <a:endParaRPr lang="es-ES" dirty="0">
              <a:latin typeface="TT Commons Light" panose="02000506030000020003"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001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701378" y="3288754"/>
            <a:ext cx="4917501"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MECHANISM OF ACTION</a:t>
            </a:r>
          </a:p>
        </p:txBody>
      </p:sp>
    </p:spTree>
    <p:extLst>
      <p:ext uri="{BB962C8B-B14F-4D97-AF65-F5344CB8AC3E}">
        <p14:creationId xmlns:p14="http://schemas.microsoft.com/office/powerpoint/2010/main" val="132604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3989072" cy="3323987"/>
          </a:xfrm>
          <a:prstGeom prst="rect">
            <a:avLst/>
          </a:prstGeom>
          <a:noFill/>
        </p:spPr>
        <p:txBody>
          <a:bodyPr wrap="square" rtlCol="0">
            <a:spAutoFit/>
          </a:bodyPr>
          <a:lstStyle/>
          <a:p>
            <a:pPr algn="l" rtl="0"/>
            <a:r>
              <a:rPr lang="es-ES" dirty="0">
                <a:latin typeface="TT Commons Light" panose="02000506030000020003" pitchFamily="50" charset="0"/>
              </a:rPr>
              <a:t>The skin is made up of an outer layer of continually renewing </a:t>
            </a:r>
            <a:r>
              <a:rPr lang="es-ES" dirty="0" err="1">
                <a:latin typeface="TT Commons Light" panose="02000506030000020003" pitchFamily="50" charset="0"/>
              </a:rPr>
              <a:t>epithelial</a:t>
            </a:r>
            <a:r>
              <a:rPr lang="es-ES" dirty="0">
                <a:latin typeface="TT Commons Light" panose="02000506030000020003" pitchFamily="50" charset="0"/>
              </a:rPr>
              <a:t> </a:t>
            </a:r>
            <a:r>
              <a:rPr lang="es-ES" dirty="0" err="1" smtClean="0">
                <a:latin typeface="TT Commons Light" panose="02000506030000020003" pitchFamily="50" charset="0"/>
              </a:rPr>
              <a:t>cells</a:t>
            </a:r>
            <a:r>
              <a:rPr lang="es-ES" dirty="0" smtClean="0">
                <a:latin typeface="TT Commons Light" panose="02000506030000020003" pitchFamily="50" charset="0"/>
              </a:rPr>
              <a:t>, </a:t>
            </a:r>
            <a:r>
              <a:rPr lang="es-ES" dirty="0" err="1" smtClean="0">
                <a:latin typeface="TT Commons Light" panose="02000506030000020003" pitchFamily="50" charset="0"/>
              </a:rPr>
              <a:t>called</a:t>
            </a:r>
            <a:r>
              <a:rPr lang="es-ES" dirty="0" smtClean="0">
                <a:latin typeface="TT Commons Light" panose="02000506030000020003" pitchFamily="50" charset="0"/>
              </a:rPr>
              <a:t> </a:t>
            </a:r>
            <a:r>
              <a:rPr lang="es-ES" b="1" dirty="0" smtClean="0">
                <a:latin typeface="TT Commons Light" panose="02000506030000020003" pitchFamily="50" charset="0"/>
              </a:rPr>
              <a:t>epidermis </a:t>
            </a:r>
            <a:r>
              <a:rPr lang="es-ES" dirty="0" smtClean="0">
                <a:latin typeface="TT Commons Light" panose="02000506030000020003" pitchFamily="50" charset="0"/>
              </a:rPr>
              <a:t>and </a:t>
            </a:r>
            <a:r>
              <a:rPr lang="es-ES" dirty="0">
                <a:latin typeface="TT Commons Light" panose="02000506030000020003" pitchFamily="50" charset="0"/>
              </a:rPr>
              <a:t>by an inner layer of connective tissue, called the dermis.</a:t>
            </a:r>
            <a:endParaRPr lang="es-ES" dirty="0" smtClean="0">
              <a:latin typeface="TT Commons Light" panose="02000506030000020003" pitchFamily="50" charset="0"/>
            </a:endParaRPr>
          </a:p>
          <a:p>
            <a:pPr algn="l" rtl="0"/>
            <a:endParaRPr lang="es-ES" dirty="0">
              <a:latin typeface="TT Commons Light" panose="02000506030000020003" pitchFamily="50" charset="0"/>
            </a:endParaRPr>
          </a:p>
          <a:p>
            <a:pPr algn="l" rtl="0"/>
            <a:r>
              <a:rPr lang="es-ES" dirty="0" err="1" smtClean="0">
                <a:latin typeface="TT Commons Light" panose="02000506030000020003" pitchFamily="50" charset="0"/>
              </a:rPr>
              <a:t>The</a:t>
            </a:r>
            <a:r>
              <a:rPr lang="es-ES" dirty="0" smtClean="0">
                <a:latin typeface="TT Commons Light" panose="02000506030000020003" pitchFamily="50" charset="0"/>
              </a:rPr>
              <a:t> </a:t>
            </a:r>
            <a:r>
              <a:rPr lang="es-ES" dirty="0">
                <a:latin typeface="TT Commons Light" panose="02000506030000020003" pitchFamily="50" charset="0"/>
              </a:rPr>
              <a:t>main cell type in the dermis is the </a:t>
            </a:r>
            <a:r>
              <a:rPr lang="es-ES" dirty="0" err="1">
                <a:latin typeface="TT Commons Light" panose="02000506030000020003" pitchFamily="50" charset="0"/>
              </a:rPr>
              <a:t>fibroblast</a:t>
            </a:r>
            <a:r>
              <a:rPr lang="es-ES" dirty="0" smtClean="0">
                <a:latin typeface="TT Commons Light" panose="02000506030000020003" pitchFamily="50" charset="0"/>
              </a:rPr>
              <a:t>., </a:t>
            </a:r>
            <a:r>
              <a:rPr lang="es-ES" b="1" dirty="0" err="1" smtClean="0">
                <a:latin typeface="TT Commons Light" panose="02000506030000020003" pitchFamily="50" charset="0"/>
              </a:rPr>
              <a:t>cell</a:t>
            </a:r>
            <a:r>
              <a:rPr lang="es-ES" b="1" dirty="0" smtClean="0">
                <a:latin typeface="TT Commons Light" panose="02000506030000020003" pitchFamily="50" charset="0"/>
              </a:rPr>
              <a:t> </a:t>
            </a:r>
            <a:r>
              <a:rPr lang="es-ES" dirty="0" err="1" smtClean="0">
                <a:latin typeface="TT Commons Light" panose="02000506030000020003" pitchFamily="50" charset="0"/>
              </a:rPr>
              <a:t>that</a:t>
            </a:r>
            <a:r>
              <a:rPr lang="es-ES" dirty="0" smtClean="0">
                <a:latin typeface="TT Commons Light" panose="02000506030000020003" pitchFamily="50" charset="0"/>
              </a:rPr>
              <a:t> </a:t>
            </a:r>
            <a:r>
              <a:rPr lang="es-ES" dirty="0">
                <a:latin typeface="TT Commons Light" panose="02000506030000020003" pitchFamily="50" charset="0"/>
              </a:rPr>
              <a:t>synthesizes protein products </a:t>
            </a:r>
            <a:r>
              <a:rPr lang="es-ES" dirty="0" err="1">
                <a:latin typeface="TT Commons Light" panose="02000506030000020003" pitchFamily="50" charset="0"/>
              </a:rPr>
              <a:t>such</a:t>
            </a:r>
            <a:r>
              <a:rPr lang="es-ES" dirty="0">
                <a:latin typeface="TT Commons Light" panose="02000506030000020003" pitchFamily="50" charset="0"/>
              </a:rPr>
              <a:t> </a:t>
            </a:r>
            <a:r>
              <a:rPr lang="es-ES" dirty="0" smtClean="0">
                <a:latin typeface="TT Commons Light" panose="02000506030000020003" pitchFamily="50" charset="0"/>
              </a:rPr>
              <a:t>as </a:t>
            </a:r>
            <a:r>
              <a:rPr lang="es-ES" b="1" dirty="0" err="1" smtClean="0">
                <a:latin typeface="TT Commons Light" panose="02000506030000020003" pitchFamily="50" charset="0"/>
              </a:rPr>
              <a:t>extracellular</a:t>
            </a:r>
            <a:r>
              <a:rPr lang="es-ES" b="1" dirty="0" smtClean="0">
                <a:latin typeface="TT Commons Light" panose="02000506030000020003" pitchFamily="50" charset="0"/>
              </a:rPr>
              <a:t> </a:t>
            </a:r>
            <a:r>
              <a:rPr lang="es-ES" b="1" dirty="0" err="1" smtClean="0">
                <a:latin typeface="TT Commons Light" panose="02000506030000020003" pitchFamily="50" charset="0"/>
              </a:rPr>
              <a:t>matrix</a:t>
            </a:r>
            <a:r>
              <a:rPr lang="es-ES" b="1" dirty="0" smtClean="0">
                <a:latin typeface="TT Commons Light" panose="02000506030000020003" pitchFamily="50" charset="0"/>
              </a:rPr>
              <a:t> </a:t>
            </a:r>
            <a:r>
              <a:rPr lang="es-ES" dirty="0" smtClean="0">
                <a:latin typeface="TT Commons Light" panose="02000506030000020003" pitchFamily="50" charset="0"/>
              </a:rPr>
              <a:t>and </a:t>
            </a:r>
            <a:r>
              <a:rPr lang="es-ES" dirty="0">
                <a:latin typeface="TT Commons Light" panose="02000506030000020003" pitchFamily="50" charset="0"/>
              </a:rPr>
              <a:t>the fibers of the connective tissue such as collagen, </a:t>
            </a:r>
            <a:r>
              <a:rPr lang="es-ES" dirty="0" err="1">
                <a:latin typeface="TT Commons Light" panose="02000506030000020003" pitchFamily="50" charset="0"/>
              </a:rPr>
              <a:t>elastin</a:t>
            </a:r>
            <a:r>
              <a:rPr lang="es-ES" dirty="0">
                <a:latin typeface="TT Commons Light" panose="02000506030000020003" pitchFamily="50" charset="0"/>
              </a:rPr>
              <a:t> </a:t>
            </a:r>
            <a:r>
              <a:rPr lang="es-ES" dirty="0" smtClean="0">
                <a:latin typeface="TT Commons Light" panose="02000506030000020003" pitchFamily="50" charset="0"/>
              </a:rPr>
              <a:t>and </a:t>
            </a:r>
            <a:r>
              <a:rPr lang="es-ES" dirty="0" err="1" smtClean="0">
                <a:latin typeface="TT Commons Light" panose="02000506030000020003" pitchFamily="50" charset="0"/>
              </a:rPr>
              <a:t>reticulin</a:t>
            </a:r>
            <a:r>
              <a:rPr lang="es-ES" dirty="0" smtClean="0">
                <a:latin typeface="TT Commons Light" panose="02000506030000020003" pitchFamily="50" charset="0"/>
              </a:rPr>
              <a:t>.</a:t>
            </a:r>
          </a:p>
          <a:p>
            <a:pPr algn="l" rtl="0"/>
            <a:endParaRPr lang="en-US" dirty="0">
              <a:latin typeface="TT Commons Light" panose="02000506030000020003" pitchFamily="50" charset="0"/>
            </a:endParaRPr>
          </a:p>
          <a:p>
            <a:r>
              <a:rPr lang="es-ES" dirty="0">
                <a:latin typeface="TT Commons Light" panose="02000506030000020003" pitchFamily="50" charset="0"/>
              </a:rPr>
              <a:t>When we </a:t>
            </a:r>
            <a:r>
              <a:rPr lang="es-ES" dirty="0" err="1">
                <a:latin typeface="TT Commons Light" panose="02000506030000020003" pitchFamily="50" charset="0"/>
              </a:rPr>
              <a:t>talk</a:t>
            </a:r>
            <a:r>
              <a:rPr lang="es-ES" dirty="0">
                <a:latin typeface="TT Commons Light" panose="02000506030000020003" pitchFamily="50" charset="0"/>
              </a:rPr>
              <a:t> </a:t>
            </a:r>
            <a:r>
              <a:rPr lang="es-ES" dirty="0" err="1" smtClean="0">
                <a:latin typeface="TT Commons Light" panose="02000506030000020003" pitchFamily="50" charset="0"/>
              </a:rPr>
              <a:t>about</a:t>
            </a:r>
            <a:r>
              <a:rPr lang="es-ES" dirty="0" smtClean="0">
                <a:latin typeface="TT Commons Light" panose="02000506030000020003" pitchFamily="50" charset="0"/>
              </a:rPr>
              <a:t> </a:t>
            </a:r>
            <a:r>
              <a:rPr lang="es-ES" b="1" dirty="0">
                <a:latin typeface="TT Commons Light" panose="02000506030000020003" pitchFamily="50" charset="0"/>
              </a:rPr>
              <a:t>triple anti-</a:t>
            </a:r>
            <a:r>
              <a:rPr lang="es-ES" b="1" dirty="0" err="1">
                <a:latin typeface="TT Commons Light" panose="02000506030000020003" pitchFamily="50" charset="0"/>
              </a:rPr>
              <a:t>aging</a:t>
            </a:r>
            <a:r>
              <a:rPr lang="es-ES" b="1" dirty="0">
                <a:latin typeface="TT Commons Light" panose="02000506030000020003" pitchFamily="50" charset="0"/>
              </a:rPr>
              <a:t> </a:t>
            </a:r>
            <a:r>
              <a:rPr lang="es-ES" b="1" dirty="0" err="1" smtClean="0">
                <a:latin typeface="TT Commons Light" panose="02000506030000020003" pitchFamily="50" charset="0"/>
              </a:rPr>
              <a:t>action</a:t>
            </a:r>
            <a:r>
              <a:rPr lang="es-ES" b="1" dirty="0" smtClean="0">
                <a:latin typeface="TT Commons Light" panose="02000506030000020003" pitchFamily="50" charset="0"/>
              </a:rPr>
              <a:t> </a:t>
            </a:r>
            <a:r>
              <a:rPr lang="es-ES" dirty="0" err="1" smtClean="0">
                <a:latin typeface="TT Commons Light" panose="02000506030000020003" pitchFamily="50" charset="0"/>
              </a:rPr>
              <a:t>overall</a:t>
            </a:r>
            <a:r>
              <a:rPr lang="es-ES" dirty="0">
                <a:latin typeface="TT Commons Light" panose="02000506030000020003" pitchFamily="50" charset="0"/>
              </a:rPr>
              <a:t> </a:t>
            </a:r>
            <a:r>
              <a:rPr lang="es-ES" dirty="0" err="1">
                <a:latin typeface="TT Commons Light" panose="02000506030000020003" pitchFamily="50" charset="0"/>
              </a:rPr>
              <a:t>excellence</a:t>
            </a:r>
            <a:r>
              <a:rPr lang="es-ES" dirty="0">
                <a:latin typeface="TT Commons Light" panose="02000506030000020003" pitchFamily="50" charset="0"/>
              </a:rPr>
              <a:t> line, we mean that its active ingredients </a:t>
            </a:r>
            <a:r>
              <a:rPr lang="es-ES" dirty="0" err="1">
                <a:latin typeface="TT Commons Light" panose="02000506030000020003" pitchFamily="50" charset="0"/>
              </a:rPr>
              <a:t>work</a:t>
            </a:r>
            <a:r>
              <a:rPr lang="es-ES" dirty="0">
                <a:latin typeface="TT Commons Light" panose="02000506030000020003" pitchFamily="50" charset="0"/>
              </a:rPr>
              <a:t> </a:t>
            </a:r>
            <a:r>
              <a:rPr lang="es-ES" dirty="0" smtClean="0">
                <a:latin typeface="TT Commons Light" panose="02000506030000020003" pitchFamily="50" charset="0"/>
              </a:rPr>
              <a:t>in </a:t>
            </a:r>
            <a:r>
              <a:rPr lang="es-ES" b="1" dirty="0" err="1" smtClean="0">
                <a:latin typeface="TT Commons Light" panose="02000506030000020003" pitchFamily="50" charset="0"/>
              </a:rPr>
              <a:t>three</a:t>
            </a:r>
            <a:r>
              <a:rPr lang="es-ES" b="1" dirty="0" smtClean="0">
                <a:latin typeface="TT Commons Light" panose="02000506030000020003" pitchFamily="50" charset="0"/>
              </a:rPr>
              <a:t> </a:t>
            </a:r>
            <a:r>
              <a:rPr lang="es-ES" b="1" dirty="0">
                <a:latin typeface="TT Commons Light" panose="02000506030000020003" pitchFamily="50" charset="0"/>
              </a:rPr>
              <a:t>levels</a:t>
            </a:r>
            <a:r>
              <a:rPr lang="es-ES" dirty="0" smtClean="0">
                <a:latin typeface="TT Commons Light" panose="02000506030000020003" pitchFamily="50" charset="0"/>
              </a:rPr>
              <a:t>:</a:t>
            </a:r>
            <a:endParaRPr lang="en-US" dirty="0">
              <a:latin typeface="TT Commons Light" panose="02000506030000020003" pitchFamily="50" charset="0"/>
            </a:endParaRPr>
          </a:p>
        </p:txBody>
      </p:sp>
      <p:pic>
        <p:nvPicPr>
          <p:cNvPr id="13" name="Picture 6" descr=" - ">
            <a:extLst>
              <a:ext uri="{FF2B5EF4-FFF2-40B4-BE49-F238E27FC236}">
                <a16:creationId xmlns:a16="http://schemas.microsoft.com/office/drawing/2014/main" id="{57CD8A5C-3970-4BBD-9954-CF064E3FE99B}"/>
              </a:ext>
            </a:extLst>
          </p:cNvPr>
          <p:cNvPicPr>
            <a:picLocks noChangeAspect="1" noChangeArrowheads="1"/>
          </p:cNvPicPr>
          <p:nvPr/>
        </p:nvPicPr>
        <p:blipFill rotWithShape="1">
          <a:blip r:embed="rId3" cstate="print"/>
          <a:srcRect t="7725" b="11456"/>
          <a:stretch/>
        </p:blipFill>
        <p:spPr bwMode="auto">
          <a:xfrm>
            <a:off x="5194134" y="1015932"/>
            <a:ext cx="3674979" cy="2376042"/>
          </a:xfrm>
          <a:prstGeom prst="rect">
            <a:avLst/>
          </a:prstGeom>
          <a:noFill/>
          <a:ln w="9525">
            <a:noFill/>
            <a:miter lim="800000"/>
            <a:headEnd/>
            <a:tailEnd/>
          </a:ln>
        </p:spPr>
      </p:pic>
      <p:sp>
        <p:nvSpPr>
          <p:cNvPr id="17" name="Título 8"/>
          <p:cNvSpPr>
            <a:spLocks noGrp="1"/>
          </p:cNvSpPr>
          <p:nvPr>
            <p:ph type="title"/>
          </p:nvPr>
        </p:nvSpPr>
        <p:spPr>
          <a:xfrm>
            <a:off x="698500" y="398871"/>
            <a:ext cx="3298980" cy="424732"/>
          </a:xfrm>
        </p:spPr>
        <p:txBody>
          <a:bodyPr/>
          <a:lstStyle/>
          <a:p>
            <a:pPr algn="l" rtl="0"/>
            <a:r>
              <a:rPr lang="es-ES" sz="2400" spc="300" dirty="0" smtClean="0"/>
              <a:t>TRIPLE ANTI-AGING ACTION</a:t>
            </a:r>
            <a:endParaRPr lang="es-ES" sz="2400" spc="300" dirty="0">
              <a:latin typeface="Bebas Neue Regular" panose="00000500000000000000" pitchFamily="50" charset="0"/>
            </a:endParaRPr>
          </a:p>
        </p:txBody>
      </p:sp>
      <p:sp>
        <p:nvSpPr>
          <p:cNvPr id="4" name="Rectángulo 3"/>
          <p:cNvSpPr/>
          <p:nvPr/>
        </p:nvSpPr>
        <p:spPr>
          <a:xfrm>
            <a:off x="5080000" y="3920556"/>
            <a:ext cx="3789113" cy="784830"/>
          </a:xfrm>
          <a:prstGeom prst="rect">
            <a:avLst/>
          </a:prstGeom>
        </p:spPr>
        <p:txBody>
          <a:bodyPr wrap="square">
            <a:spAutoFit/>
          </a:bodyPr>
          <a:lstStyle/>
          <a:p>
            <a:pPr marL="285750" lvl="0" indent="-285750" algn="l" rtl="0">
              <a:buFont typeface="Arial" panose="020B0604020202020204" pitchFamily="34" charset="0"/>
              <a:buChar char="•"/>
            </a:pPr>
            <a:r>
              <a:rPr lang="es-ES" b="1" dirty="0">
                <a:latin typeface="TT Commons Light" panose="02000506030000020003" pitchFamily="50" charset="0"/>
              </a:rPr>
              <a:t>Acts at the cellular level</a:t>
            </a:r>
            <a:endParaRPr lang="en-US" b="1" dirty="0">
              <a:latin typeface="TT Commons Light" panose="02000506030000020003" pitchFamily="50" charset="0"/>
            </a:endParaRPr>
          </a:p>
          <a:p>
            <a:pPr marL="285750" lvl="0" indent="-285750" algn="l" rtl="0">
              <a:buFont typeface="Arial" panose="020B0604020202020204" pitchFamily="34" charset="0"/>
              <a:buChar char="•"/>
            </a:pPr>
            <a:r>
              <a:rPr lang="es-ES" b="1" dirty="0">
                <a:latin typeface="TT Commons Light" panose="02000506030000020003" pitchFamily="50" charset="0"/>
              </a:rPr>
              <a:t>Improves the extracellular matrix</a:t>
            </a:r>
            <a:endParaRPr lang="en-US" b="1" dirty="0">
              <a:latin typeface="TT Commons Light" panose="02000506030000020003" pitchFamily="50" charset="0"/>
            </a:endParaRPr>
          </a:p>
          <a:p>
            <a:pPr marL="285750" lvl="0" indent="-285750" algn="l" rtl="0">
              <a:buFont typeface="Arial" panose="020B0604020202020204" pitchFamily="34" charset="0"/>
              <a:buChar char="•"/>
            </a:pPr>
            <a:r>
              <a:rPr lang="es-ES" b="1" dirty="0">
                <a:latin typeface="TT Commons Light" panose="02000506030000020003" pitchFamily="50" charset="0"/>
              </a:rPr>
              <a:t>Strengthens the epidermis</a:t>
            </a:r>
            <a:endParaRPr lang="en-US" b="1" dirty="0">
              <a:latin typeface="TT Commons Light" panose="02000506030000020003" pitchFamily="50" charset="0"/>
            </a:endParaRPr>
          </a:p>
        </p:txBody>
      </p:sp>
    </p:spTree>
    <p:extLst>
      <p:ext uri="{BB962C8B-B14F-4D97-AF65-F5344CB8AC3E}">
        <p14:creationId xmlns:p14="http://schemas.microsoft.com/office/powerpoint/2010/main" val="186100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9D3D80F4-EE79-41FB-BD0A-1E093AC4F588}"/>
              </a:ext>
            </a:extLst>
          </p:cNvPr>
          <p:cNvSpPr txBox="1"/>
          <p:nvPr/>
        </p:nvSpPr>
        <p:spPr>
          <a:xfrm>
            <a:off x="595161" y="1234605"/>
            <a:ext cx="4755771" cy="3554819"/>
          </a:xfrm>
          <a:prstGeom prst="rect">
            <a:avLst/>
          </a:prstGeom>
          <a:noFill/>
        </p:spPr>
        <p:txBody>
          <a:bodyPr wrap="square">
            <a:spAutoFit/>
          </a:bodyPr>
          <a:lstStyle/>
          <a:p>
            <a:pPr algn="l" rtl="0"/>
            <a:r>
              <a:rPr lang="es-ES" b="1" dirty="0" smtClean="0">
                <a:latin typeface="TT Commons Light" panose="02000506020000020004"/>
              </a:rPr>
              <a:t>FIBROBLASTS</a:t>
            </a:r>
            <a:endParaRPr lang="es-ES" b="1" dirty="0">
              <a:latin typeface="TT Commons Light" panose="02000506020000020004"/>
            </a:endParaRPr>
          </a:p>
          <a:p>
            <a:pPr algn="l" rtl="0"/>
            <a:endParaRPr lang="es-ES" b="1" dirty="0">
              <a:latin typeface="TT Commons Light" panose="02000506020000020004"/>
            </a:endParaRPr>
          </a:p>
          <a:p>
            <a:r>
              <a:rPr lang="es-ES" dirty="0" err="1" smtClean="0">
                <a:latin typeface="TT Commons Light" panose="02000506020000020004"/>
              </a:rPr>
              <a:t>They</a:t>
            </a:r>
            <a:r>
              <a:rPr lang="es-ES" dirty="0" smtClean="0">
                <a:latin typeface="TT Commons Light" panose="02000506020000020004"/>
              </a:rPr>
              <a:t> are </a:t>
            </a:r>
            <a:r>
              <a:rPr lang="es-ES" dirty="0" err="1" smtClean="0">
                <a:latin typeface="TT Commons Light" panose="02000506020000020004"/>
              </a:rPr>
              <a:t>the</a:t>
            </a:r>
            <a:r>
              <a:rPr lang="es-ES" dirty="0" smtClean="0">
                <a:latin typeface="TT Commons Light" panose="02000506020000020004"/>
              </a:rPr>
              <a:t> </a:t>
            </a:r>
            <a:r>
              <a:rPr lang="es-ES" b="1" dirty="0" smtClean="0">
                <a:latin typeface="TT Commons Light" panose="02000506020000020004"/>
              </a:rPr>
              <a:t>principal </a:t>
            </a:r>
            <a:r>
              <a:rPr lang="es-ES" b="1" dirty="0" err="1" smtClean="0">
                <a:latin typeface="TT Commons Light" panose="02000506020000020004"/>
              </a:rPr>
              <a:t>cells</a:t>
            </a:r>
            <a:r>
              <a:rPr lang="es-ES" b="1" dirty="0" smtClean="0">
                <a:latin typeface="TT Commons Light" panose="02000506020000020004"/>
              </a:rPr>
              <a:t> </a:t>
            </a:r>
            <a:r>
              <a:rPr lang="es-ES" dirty="0" smtClean="0">
                <a:latin typeface="TT Commons Light" panose="02000506020000020004"/>
              </a:rPr>
              <a:t>of </a:t>
            </a:r>
            <a:r>
              <a:rPr lang="es-ES" dirty="0">
                <a:latin typeface="TT Commons Light" panose="02000506020000020004"/>
              </a:rPr>
              <a:t>the dermis, synthesize the structural components of the extracellular matrix such as collagen, </a:t>
            </a:r>
            <a:r>
              <a:rPr lang="es-ES" dirty="0" err="1" smtClean="0">
                <a:latin typeface="TT Commons Light" panose="02000506020000020004"/>
              </a:rPr>
              <a:t>elastin</a:t>
            </a:r>
            <a:r>
              <a:rPr lang="es-ES" dirty="0" smtClean="0">
                <a:latin typeface="TT Commons Light" panose="02000506020000020004"/>
              </a:rPr>
              <a:t>, </a:t>
            </a:r>
            <a:r>
              <a:rPr lang="es-ES" dirty="0" err="1" smtClean="0">
                <a:latin typeface="TT Commons Light" panose="02000506020000020004"/>
              </a:rPr>
              <a:t>reticulin</a:t>
            </a:r>
            <a:r>
              <a:rPr lang="es-ES" dirty="0" smtClean="0">
                <a:latin typeface="TT Commons Light" panose="02000506020000020004"/>
              </a:rPr>
              <a:t> and </a:t>
            </a:r>
            <a:r>
              <a:rPr lang="es-ES" dirty="0" err="1" smtClean="0">
                <a:latin typeface="TT Commons Light" panose="02000506020000020004"/>
              </a:rPr>
              <a:t>glucosaminoclucanes</a:t>
            </a:r>
            <a:r>
              <a:rPr lang="es-ES" dirty="0" smtClean="0">
                <a:latin typeface="TT Commons Light" panose="02000506020000020004"/>
              </a:rPr>
              <a:t> (</a:t>
            </a:r>
            <a:r>
              <a:rPr lang="es-ES" dirty="0" err="1" smtClean="0">
                <a:latin typeface="TT Commons Light" panose="02000506020000020004"/>
              </a:rPr>
              <a:t>hyaluronic</a:t>
            </a:r>
            <a:r>
              <a:rPr lang="es-ES" dirty="0">
                <a:latin typeface="TT Commons Light" panose="02000506020000020004"/>
              </a:rPr>
              <a:t> </a:t>
            </a:r>
            <a:r>
              <a:rPr lang="es-ES" dirty="0" err="1">
                <a:latin typeface="TT Commons Light" panose="02000506020000020004"/>
              </a:rPr>
              <a:t>acid</a:t>
            </a:r>
            <a:r>
              <a:rPr lang="es-ES" dirty="0">
                <a:latin typeface="TT Commons Light" panose="02000506020000020004"/>
              </a:rPr>
              <a:t>).</a:t>
            </a:r>
          </a:p>
          <a:p>
            <a:pPr algn="l" rtl="0"/>
            <a:endParaRPr lang="es-ES" dirty="0">
              <a:latin typeface="TT Commons Light" panose="02000506020000020004"/>
            </a:endParaRPr>
          </a:p>
          <a:p>
            <a:r>
              <a:rPr lang="es-ES" sz="1600" dirty="0" err="1">
                <a:latin typeface="TT Commons Light" panose="02000506020000020004"/>
              </a:rPr>
              <a:t>These</a:t>
            </a:r>
            <a:r>
              <a:rPr lang="es-ES" sz="1600" dirty="0">
                <a:latin typeface="TT Commons Light" panose="02000506020000020004"/>
              </a:rPr>
              <a:t> </a:t>
            </a:r>
            <a:r>
              <a:rPr lang="es-ES" sz="1600" dirty="0" err="1">
                <a:latin typeface="TT Commons Light" panose="02000506020000020004"/>
              </a:rPr>
              <a:t>proteins</a:t>
            </a:r>
            <a:r>
              <a:rPr lang="es-ES" sz="1600" dirty="0">
                <a:latin typeface="TT Commons Light" panose="02000506020000020004"/>
              </a:rPr>
              <a:t> are </a:t>
            </a:r>
            <a:r>
              <a:rPr lang="es-ES" sz="1600" dirty="0" err="1">
                <a:latin typeface="TT Commons Light" panose="02000506020000020004"/>
              </a:rPr>
              <a:t>primarily</a:t>
            </a:r>
            <a:r>
              <a:rPr lang="es-ES" sz="1600" dirty="0">
                <a:latin typeface="TT Commons Light" panose="02000506020000020004"/>
              </a:rPr>
              <a:t> </a:t>
            </a:r>
            <a:r>
              <a:rPr lang="es-ES" sz="1600" dirty="0" err="1">
                <a:latin typeface="TT Commons Light" panose="02000506020000020004"/>
              </a:rPr>
              <a:t>responsible</a:t>
            </a:r>
            <a:r>
              <a:rPr lang="es-ES" sz="1600" dirty="0">
                <a:latin typeface="TT Commons Light" panose="02000506020000020004"/>
              </a:rPr>
              <a:t> </a:t>
            </a:r>
            <a:r>
              <a:rPr lang="es-ES" sz="1600" dirty="0" err="1">
                <a:latin typeface="TT Commons Light" panose="02000506020000020004"/>
              </a:rPr>
              <a:t>for</a:t>
            </a:r>
            <a:r>
              <a:rPr lang="es-ES" sz="1600" dirty="0">
                <a:latin typeface="TT Commons Light" panose="02000506020000020004"/>
              </a:rPr>
              <a:t> </a:t>
            </a:r>
            <a:r>
              <a:rPr lang="es-ES" sz="1600" dirty="0" err="1">
                <a:latin typeface="TT Commons Light" panose="02000506020000020004"/>
              </a:rPr>
              <a:t>the</a:t>
            </a:r>
            <a:r>
              <a:rPr lang="es-ES" sz="1600" dirty="0">
                <a:latin typeface="TT Commons Light" panose="02000506020000020004"/>
              </a:rPr>
              <a:t> </a:t>
            </a:r>
            <a:r>
              <a:rPr lang="es-ES" sz="1600" dirty="0" err="1">
                <a:latin typeface="TT Commons Light" panose="02000506020000020004"/>
              </a:rPr>
              <a:t>integrity</a:t>
            </a:r>
            <a:r>
              <a:rPr lang="es-ES" sz="1600" dirty="0">
                <a:latin typeface="TT Commons Light" panose="02000506020000020004"/>
              </a:rPr>
              <a:t>, </a:t>
            </a:r>
            <a:r>
              <a:rPr lang="es-ES" sz="1600" dirty="0" err="1">
                <a:latin typeface="TT Commons Light" panose="02000506020000020004"/>
              </a:rPr>
              <a:t>elasticity</a:t>
            </a:r>
            <a:r>
              <a:rPr lang="es-ES" sz="1600" dirty="0">
                <a:latin typeface="TT Commons Light" panose="02000506020000020004"/>
              </a:rPr>
              <a:t>, </a:t>
            </a:r>
            <a:r>
              <a:rPr lang="es-ES" sz="1600" dirty="0" err="1">
                <a:latin typeface="TT Commons Light" panose="02000506020000020004"/>
              </a:rPr>
              <a:t>firmness</a:t>
            </a:r>
            <a:r>
              <a:rPr lang="es-ES" sz="1600" dirty="0">
                <a:latin typeface="TT Commons Light" panose="02000506020000020004"/>
              </a:rPr>
              <a:t>, </a:t>
            </a:r>
            <a:r>
              <a:rPr lang="es-ES" sz="1600" dirty="0" err="1">
                <a:latin typeface="TT Commons Light" panose="02000506020000020004"/>
              </a:rPr>
              <a:t>smoothness</a:t>
            </a:r>
            <a:r>
              <a:rPr lang="es-ES" sz="1600" dirty="0">
                <a:latin typeface="TT Commons Light" panose="02000506020000020004"/>
              </a:rPr>
              <a:t> and </a:t>
            </a:r>
            <a:r>
              <a:rPr lang="es-ES" sz="1600" dirty="0" err="1">
                <a:latin typeface="TT Commons Light" panose="02000506020000020004"/>
              </a:rPr>
              <a:t>volume</a:t>
            </a:r>
            <a:r>
              <a:rPr lang="es-ES" sz="1600" dirty="0">
                <a:latin typeface="TT Commons Light" panose="02000506020000020004"/>
              </a:rPr>
              <a:t> of </a:t>
            </a:r>
            <a:r>
              <a:rPr lang="es-ES" sz="1600" dirty="0" err="1">
                <a:latin typeface="TT Commons Light" panose="02000506020000020004"/>
              </a:rPr>
              <a:t>the</a:t>
            </a:r>
            <a:r>
              <a:rPr lang="es-ES" sz="1600" dirty="0">
                <a:latin typeface="TT Commons Light" panose="02000506020000020004"/>
              </a:rPr>
              <a:t> skin.</a:t>
            </a:r>
          </a:p>
          <a:p>
            <a:pPr algn="l" rtl="0"/>
            <a:endParaRPr lang="es-ES" dirty="0">
              <a:latin typeface="TT Commons Light" panose="02000506020000020004"/>
            </a:endParaRPr>
          </a:p>
          <a:p>
            <a:pPr algn="l" rtl="0"/>
            <a:r>
              <a:rPr lang="es-ES" dirty="0" err="1" smtClean="0">
                <a:latin typeface="TT Commons Light" panose="02000506020000020004"/>
              </a:rPr>
              <a:t>The</a:t>
            </a:r>
            <a:r>
              <a:rPr lang="es-ES" dirty="0" smtClean="0">
                <a:latin typeface="TT Commons Light" panose="02000506020000020004"/>
              </a:rPr>
              <a:t> </a:t>
            </a:r>
            <a:r>
              <a:rPr lang="es-ES" dirty="0" err="1" smtClean="0">
                <a:latin typeface="TT Commons Light" panose="02000506020000020004"/>
              </a:rPr>
              <a:t>Fibroblast</a:t>
            </a:r>
            <a:r>
              <a:rPr lang="es-ES" dirty="0" smtClean="0">
                <a:latin typeface="TT Commons Light" panose="02000506020000020004"/>
              </a:rPr>
              <a:t> </a:t>
            </a:r>
            <a:r>
              <a:rPr lang="es-ES" dirty="0">
                <a:latin typeface="TT Commons Light" panose="02000506020000020004"/>
              </a:rPr>
              <a:t>senescence is linked to aging, since it involves alteration in the synthesis of the structural components of the extracellular matrix and therefore the loss of turgor, volume, elasticity and firmness of the skin.</a:t>
            </a:r>
          </a:p>
          <a:p>
            <a:pPr algn="l" rtl="0"/>
            <a:endParaRPr lang="es-ES" dirty="0">
              <a:latin typeface="TT Commons Light" panose="02000506020000020004"/>
            </a:endParaRPr>
          </a:p>
        </p:txBody>
      </p:sp>
      <p:sp>
        <p:nvSpPr>
          <p:cNvPr id="18" name="Título 8"/>
          <p:cNvSpPr>
            <a:spLocks noGrp="1"/>
          </p:cNvSpPr>
          <p:nvPr>
            <p:ph type="title"/>
          </p:nvPr>
        </p:nvSpPr>
        <p:spPr>
          <a:xfrm>
            <a:off x="698500" y="398871"/>
            <a:ext cx="1252266" cy="424732"/>
          </a:xfrm>
        </p:spPr>
        <p:txBody>
          <a:bodyPr/>
          <a:lstStyle/>
          <a:p>
            <a:pPr algn="l" rtl="0"/>
            <a:r>
              <a:rPr lang="es-ES" sz="2400" spc="300" dirty="0" smtClean="0">
                <a:latin typeface="Bebas Neue Regular" panose="00000500000000000000" pitchFamily="50" charset="0"/>
              </a:rPr>
              <a:t>CELLS</a:t>
            </a:r>
            <a:endParaRPr lang="es-ES" sz="2400" spc="300" dirty="0">
              <a:latin typeface="Bebas Neue Regular" panose="00000500000000000000" pitchFamily="50" charset="0"/>
            </a:endParaRPr>
          </a:p>
        </p:txBody>
      </p:sp>
      <p:pic>
        <p:nvPicPr>
          <p:cNvPr id="3" name="Imagen 2"/>
          <p:cNvPicPr>
            <a:picLocks noChangeAspect="1"/>
          </p:cNvPicPr>
          <p:nvPr/>
        </p:nvPicPr>
        <p:blipFill>
          <a:blip r:embed="rId3"/>
          <a:stretch>
            <a:fillRect/>
          </a:stretch>
        </p:blipFill>
        <p:spPr>
          <a:xfrm>
            <a:off x="5428050" y="1685581"/>
            <a:ext cx="3831363" cy="2726914"/>
          </a:xfrm>
          <a:prstGeom prst="rect">
            <a:avLst/>
          </a:prstGeom>
        </p:spPr>
      </p:pic>
    </p:spTree>
    <p:extLst>
      <p:ext uri="{BB962C8B-B14F-4D97-AF65-F5344CB8AC3E}">
        <p14:creationId xmlns:p14="http://schemas.microsoft.com/office/powerpoint/2010/main" val="355063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4449056" cy="2169825"/>
          </a:xfrm>
          <a:prstGeom prst="rect">
            <a:avLst/>
          </a:prstGeom>
          <a:noFill/>
        </p:spPr>
        <p:txBody>
          <a:bodyPr wrap="square" rtlCol="0">
            <a:spAutoFit/>
          </a:bodyPr>
          <a:lstStyle/>
          <a:p>
            <a:pPr algn="l" rtl="0"/>
            <a:r>
              <a:rPr lang="es-ES" dirty="0">
                <a:latin typeface="TT Commons Light" panose="02000506030000020003" pitchFamily="50" charset="0"/>
              </a:rPr>
              <a:t>The extracellular </a:t>
            </a:r>
            <a:r>
              <a:rPr lang="es-ES" dirty="0" err="1">
                <a:latin typeface="TT Commons Light" panose="02000506030000020003" pitchFamily="50" charset="0"/>
              </a:rPr>
              <a:t>matrix</a:t>
            </a:r>
            <a:r>
              <a:rPr lang="es-ES" dirty="0">
                <a:latin typeface="TT Commons Light" panose="02000506030000020003" pitchFamily="50" charset="0"/>
              </a:rPr>
              <a:t> </a:t>
            </a:r>
            <a:r>
              <a:rPr lang="es-ES" dirty="0" err="1" smtClean="0">
                <a:latin typeface="TT Commons Light" panose="02000506030000020003" pitchFamily="50" charset="0"/>
              </a:rPr>
              <a:t>is</a:t>
            </a:r>
            <a:r>
              <a:rPr lang="es-ES" dirty="0" smtClean="0">
                <a:latin typeface="TT Commons Light" panose="02000506030000020003" pitchFamily="50" charset="0"/>
              </a:rPr>
              <a:t> </a:t>
            </a:r>
            <a:r>
              <a:rPr lang="es-ES" b="1" dirty="0" smtClean="0">
                <a:latin typeface="TT Commons Light" panose="02000506030000020003" pitchFamily="50" charset="0"/>
              </a:rPr>
              <a:t>a </a:t>
            </a:r>
            <a:r>
              <a:rPr lang="es-ES" b="1" dirty="0">
                <a:latin typeface="TT Commons Light" panose="02000506030000020003" pitchFamily="50" charset="0"/>
              </a:rPr>
              <a:t>kind of network that connects cells</a:t>
            </a:r>
            <a:r>
              <a:rPr lang="es-ES" dirty="0">
                <a:latin typeface="TT Commons Light" panose="02000506030000020003" pitchFamily="50" charset="0"/>
              </a:rPr>
              <a:t>, providing support and allowing interaction between them</a:t>
            </a:r>
            <a:r>
              <a:rPr lang="es-ES" dirty="0" smtClean="0">
                <a:latin typeface="TT Commons Light" panose="02000506030000020003" pitchFamily="50" charset="0"/>
              </a:rPr>
              <a:t>.</a:t>
            </a:r>
          </a:p>
          <a:p>
            <a:pPr algn="l" rtl="0"/>
            <a:endParaRPr lang="en-US" dirty="0">
              <a:latin typeface="TT Commons Light" panose="02000506030000020003" pitchFamily="50" charset="0"/>
            </a:endParaRPr>
          </a:p>
          <a:p>
            <a:pPr algn="l" rtl="0"/>
            <a:r>
              <a:rPr lang="es-ES" dirty="0">
                <a:latin typeface="TT Commons Light" panose="02000506030000020003" pitchFamily="50" charset="0"/>
              </a:rPr>
              <a:t>The extracellular matrix is ​​made up of:</a:t>
            </a:r>
            <a:endParaRPr lang="en-US" dirty="0">
              <a:latin typeface="TT Commons Light" panose="02000506030000020003" pitchFamily="50" charset="0"/>
            </a:endParaRPr>
          </a:p>
          <a:p>
            <a:pPr lvl="0" algn="l" rtl="0"/>
            <a:r>
              <a:rPr lang="es-ES" b="1" dirty="0" err="1">
                <a:latin typeface="TT Commons Light" panose="02000506030000020003" pitchFamily="50" charset="0"/>
              </a:rPr>
              <a:t>F</a:t>
            </a:r>
            <a:r>
              <a:rPr lang="es-ES" b="1" dirty="0" err="1" smtClean="0">
                <a:latin typeface="TT Commons Light" panose="02000506030000020003" pitchFamily="50" charset="0"/>
              </a:rPr>
              <a:t>ibrous</a:t>
            </a:r>
            <a:r>
              <a:rPr lang="es-ES" b="1" dirty="0" smtClean="0">
                <a:latin typeface="TT Commons Light" panose="02000506030000020003" pitchFamily="50" charset="0"/>
              </a:rPr>
              <a:t> </a:t>
            </a:r>
            <a:r>
              <a:rPr lang="es-ES" b="1" dirty="0">
                <a:latin typeface="TT Commons Light" panose="02000506030000020003" pitchFamily="50" charset="0"/>
              </a:rPr>
              <a:t>proteins</a:t>
            </a:r>
            <a:r>
              <a:rPr lang="es-ES" dirty="0">
                <a:latin typeface="TT Commons Light" panose="02000506030000020003" pitchFamily="50" charset="0"/>
              </a:rPr>
              <a:t>: </a:t>
            </a:r>
            <a:r>
              <a:rPr lang="es-ES" dirty="0" err="1">
                <a:latin typeface="TT Commons Light" panose="02000506030000020003" pitchFamily="50" charset="0"/>
              </a:rPr>
              <a:t>collagen</a:t>
            </a:r>
            <a:r>
              <a:rPr lang="es-ES" dirty="0" smtClean="0">
                <a:latin typeface="TT Commons Light" panose="02000506030000020003" pitchFamily="50" charset="0"/>
              </a:rPr>
              <a:t>, </a:t>
            </a:r>
            <a:r>
              <a:rPr lang="es-ES" dirty="0" err="1" smtClean="0">
                <a:latin typeface="TT Commons Light" panose="02000506030000020003" pitchFamily="50" charset="0"/>
              </a:rPr>
              <a:t>elastin</a:t>
            </a:r>
            <a:r>
              <a:rPr lang="es-ES" dirty="0" smtClean="0">
                <a:latin typeface="TT Commons Light" panose="02000506030000020003" pitchFamily="50" charset="0"/>
              </a:rPr>
              <a:t> and </a:t>
            </a:r>
            <a:r>
              <a:rPr lang="es-ES" dirty="0" err="1" smtClean="0">
                <a:latin typeface="TT Commons Light" panose="02000506030000020003" pitchFamily="50" charset="0"/>
              </a:rPr>
              <a:t>fibronectin</a:t>
            </a:r>
            <a:r>
              <a:rPr lang="es-ES" dirty="0" smtClean="0">
                <a:latin typeface="TT Commons Light" panose="02000506030000020003" pitchFamily="50" charset="0"/>
              </a:rPr>
              <a:t>;</a:t>
            </a:r>
            <a:endParaRPr lang="en-US" dirty="0">
              <a:latin typeface="TT Commons Light" panose="02000506030000020003" pitchFamily="50" charset="0"/>
            </a:endParaRPr>
          </a:p>
          <a:p>
            <a:pPr lvl="0"/>
            <a:r>
              <a:rPr lang="es-ES" b="1" dirty="0" smtClean="0">
                <a:latin typeface="TT Commons Light" panose="02000506030000020003" pitchFamily="50" charset="0"/>
              </a:rPr>
              <a:t>Fundamental </a:t>
            </a:r>
            <a:r>
              <a:rPr lang="es-ES" b="1" dirty="0" err="1" smtClean="0">
                <a:latin typeface="TT Commons Light" panose="02000506030000020003" pitchFamily="50" charset="0"/>
              </a:rPr>
              <a:t>substance</a:t>
            </a:r>
            <a:r>
              <a:rPr lang="es-ES" b="1" dirty="0" smtClean="0">
                <a:latin typeface="TT Commons Light" panose="02000506030000020003" pitchFamily="50" charset="0"/>
              </a:rPr>
              <a:t> </a:t>
            </a:r>
            <a:r>
              <a:rPr lang="es-ES" dirty="0" smtClean="0">
                <a:latin typeface="TT Commons Light" panose="02000506030000020003" pitchFamily="50" charset="0"/>
              </a:rPr>
              <a:t>: </a:t>
            </a:r>
            <a:r>
              <a:rPr lang="es-ES" dirty="0" err="1" smtClean="0">
                <a:latin typeface="TT Commons Light" panose="02000506030000020003" pitchFamily="50" charset="0"/>
              </a:rPr>
              <a:t>gelatinous</a:t>
            </a:r>
            <a:r>
              <a:rPr lang="es-ES" dirty="0" smtClean="0">
                <a:latin typeface="TT Commons Light" panose="02000506030000020003" pitchFamily="50" charset="0"/>
              </a:rPr>
              <a:t> </a:t>
            </a:r>
            <a:r>
              <a:rPr lang="es-ES" dirty="0">
                <a:latin typeface="TT Commons Light" panose="02000506030000020003" pitchFamily="50" charset="0"/>
              </a:rPr>
              <a:t>in appearance, includes </a:t>
            </a:r>
            <a:r>
              <a:rPr lang="es-ES" dirty="0" err="1">
                <a:latin typeface="TT Commons Light" panose="02000506030000020003" pitchFamily="50" charset="0"/>
              </a:rPr>
              <a:t>macromolecules</a:t>
            </a:r>
            <a:r>
              <a:rPr lang="es-ES" dirty="0">
                <a:latin typeface="TT Commons Light" panose="02000506030000020003" pitchFamily="50" charset="0"/>
              </a:rPr>
              <a:t> </a:t>
            </a:r>
            <a:r>
              <a:rPr lang="es-ES" dirty="0" err="1" smtClean="0">
                <a:latin typeface="TT Commons Light" panose="02000506030000020003" pitchFamily="50" charset="0"/>
              </a:rPr>
              <a:t>called</a:t>
            </a:r>
            <a:r>
              <a:rPr lang="es-ES" dirty="0" smtClean="0">
                <a:latin typeface="TT Commons Light" panose="02000506030000020003" pitchFamily="50" charset="0"/>
              </a:rPr>
              <a:t> </a:t>
            </a:r>
            <a:r>
              <a:rPr lang="es-ES" dirty="0" err="1" smtClean="0">
                <a:latin typeface="TT Commons Light" panose="02000506030000020003" pitchFamily="50" charset="0"/>
              </a:rPr>
              <a:t>proteoglycans</a:t>
            </a:r>
            <a:r>
              <a:rPr lang="es-ES" dirty="0" smtClean="0">
                <a:latin typeface="TT Commons Light" panose="02000506030000020003" pitchFamily="50" charset="0"/>
              </a:rPr>
              <a:t>, </a:t>
            </a:r>
            <a:r>
              <a:rPr lang="es-ES" dirty="0" err="1" smtClean="0">
                <a:latin typeface="TT Commons Light" panose="02000506030000020003" pitchFamily="50" charset="0"/>
              </a:rPr>
              <a:t>associated</a:t>
            </a:r>
            <a:r>
              <a:rPr lang="es-ES" dirty="0" smtClean="0">
                <a:latin typeface="TT Commons Light" panose="02000506030000020003" pitchFamily="50" charset="0"/>
              </a:rPr>
              <a:t> </a:t>
            </a:r>
            <a:r>
              <a:rPr lang="es-ES" dirty="0">
                <a:latin typeface="TT Commons Light" panose="02000506030000020003" pitchFamily="50" charset="0"/>
              </a:rPr>
              <a:t>with long </a:t>
            </a:r>
            <a:r>
              <a:rPr lang="es-ES" dirty="0" err="1">
                <a:latin typeface="TT Commons Light" panose="02000506030000020003" pitchFamily="50" charset="0"/>
              </a:rPr>
              <a:t>chains</a:t>
            </a:r>
            <a:r>
              <a:rPr lang="es-ES" dirty="0">
                <a:latin typeface="TT Commons Light" panose="02000506030000020003" pitchFamily="50" charset="0"/>
              </a:rPr>
              <a:t> </a:t>
            </a:r>
            <a:r>
              <a:rPr lang="es-ES" dirty="0" smtClean="0">
                <a:latin typeface="TT Commons Light" panose="02000506030000020003" pitchFamily="50" charset="0"/>
              </a:rPr>
              <a:t>of </a:t>
            </a:r>
            <a:r>
              <a:rPr lang="es-ES" b="1" dirty="0" err="1" smtClean="0">
                <a:latin typeface="TT Commons Light" panose="02000506030000020003" pitchFamily="50" charset="0"/>
              </a:rPr>
              <a:t>hyaluronic</a:t>
            </a:r>
            <a:r>
              <a:rPr lang="es-ES" b="1" dirty="0" smtClean="0">
                <a:latin typeface="TT Commons Light" panose="02000506030000020003" pitchFamily="50" charset="0"/>
              </a:rPr>
              <a:t> </a:t>
            </a:r>
            <a:r>
              <a:rPr lang="es-ES" b="1" dirty="0">
                <a:latin typeface="TT Commons Light" panose="02000506030000020003" pitchFamily="50" charset="0"/>
              </a:rPr>
              <a:t>acid</a:t>
            </a:r>
            <a:r>
              <a:rPr lang="es-ES" dirty="0" smtClean="0">
                <a:latin typeface="TT Commons Light" panose="02000506030000020003" pitchFamily="50" charset="0"/>
              </a:rPr>
              <a:t>.</a:t>
            </a:r>
            <a:endParaRPr lang="en-US" dirty="0"/>
          </a:p>
        </p:txBody>
      </p:sp>
      <p:sp>
        <p:nvSpPr>
          <p:cNvPr id="17" name="Título 8"/>
          <p:cNvSpPr>
            <a:spLocks noGrp="1"/>
          </p:cNvSpPr>
          <p:nvPr>
            <p:ph type="title"/>
          </p:nvPr>
        </p:nvSpPr>
        <p:spPr>
          <a:xfrm>
            <a:off x="698500" y="398871"/>
            <a:ext cx="3068469" cy="424732"/>
          </a:xfrm>
        </p:spPr>
        <p:txBody>
          <a:bodyPr/>
          <a:lstStyle/>
          <a:p>
            <a:pPr algn="l" rtl="0"/>
            <a:r>
              <a:rPr lang="es-ES" sz="2400" spc="300" dirty="0" smtClean="0">
                <a:latin typeface="Bebas Neue Regular" panose="00000500000000000000" pitchFamily="50" charset="0"/>
              </a:rPr>
              <a:t>EXTRACELLULAR MATRIX</a:t>
            </a:r>
            <a:endParaRPr lang="es-ES" sz="2400" spc="300" dirty="0">
              <a:latin typeface="Bebas Neue Regular" panose="00000500000000000000" pitchFamily="50" charset="0"/>
            </a:endParaRPr>
          </a:p>
        </p:txBody>
      </p:sp>
      <p:pic>
        <p:nvPicPr>
          <p:cNvPr id="5" name="Picture 7" descr="matriz">
            <a:extLst>
              <a:ext uri="{FF2B5EF4-FFF2-40B4-BE49-F238E27FC236}">
                <a16:creationId xmlns:a16="http://schemas.microsoft.com/office/drawing/2014/main" id="{3B90878A-D227-4D6C-912F-E38CE888AB30}"/>
              </a:ext>
            </a:extLst>
          </p:cNvPr>
          <p:cNvPicPr>
            <a:picLocks noChangeAspect="1" noChangeArrowheads="1"/>
          </p:cNvPicPr>
          <p:nvPr/>
        </p:nvPicPr>
        <p:blipFill>
          <a:blip r:embed="rId3"/>
          <a:srcRect/>
          <a:stretch>
            <a:fillRect/>
          </a:stretch>
        </p:blipFill>
        <p:spPr bwMode="auto">
          <a:xfrm>
            <a:off x="5359871" y="1546460"/>
            <a:ext cx="3455744" cy="1825508"/>
          </a:xfrm>
          <a:prstGeom prst="rect">
            <a:avLst/>
          </a:prstGeom>
          <a:noFill/>
          <a:ln w="9525">
            <a:noFill/>
            <a:miter lim="800000"/>
            <a:headEnd/>
            <a:tailEnd/>
          </a:ln>
        </p:spPr>
      </p:pic>
      <p:sp>
        <p:nvSpPr>
          <p:cNvPr id="2" name="Rectángulo 1"/>
          <p:cNvSpPr/>
          <p:nvPr/>
        </p:nvSpPr>
        <p:spPr>
          <a:xfrm>
            <a:off x="651754" y="3957800"/>
            <a:ext cx="8163861" cy="784830"/>
          </a:xfrm>
          <a:prstGeom prst="rect">
            <a:avLst/>
          </a:prstGeom>
        </p:spPr>
        <p:txBody>
          <a:bodyPr wrap="square">
            <a:spAutoFit/>
          </a:bodyPr>
          <a:lstStyle/>
          <a:p>
            <a:pPr lvl="0" algn="l" rtl="0"/>
            <a:r>
              <a:rPr lang="es-ES" dirty="0" err="1" smtClean="0">
                <a:latin typeface="TT Commons Light" panose="02000506030000020003" pitchFamily="50" charset="0"/>
              </a:rPr>
              <a:t>The</a:t>
            </a:r>
            <a:r>
              <a:rPr lang="es-ES" dirty="0" smtClean="0">
                <a:latin typeface="TT Commons Light" panose="02000506030000020003" pitchFamily="50" charset="0"/>
              </a:rPr>
              <a:t> </a:t>
            </a:r>
            <a:r>
              <a:rPr lang="es-ES" b="1" dirty="0" err="1" smtClean="0">
                <a:latin typeface="TT Commons Light" panose="02000506030000020003" pitchFamily="50" charset="0"/>
              </a:rPr>
              <a:t>extracellular</a:t>
            </a:r>
            <a:r>
              <a:rPr lang="es-ES" b="1" dirty="0" smtClean="0">
                <a:latin typeface="TT Commons Light" panose="02000506030000020003" pitchFamily="50" charset="0"/>
              </a:rPr>
              <a:t> </a:t>
            </a:r>
            <a:r>
              <a:rPr lang="es-ES" b="1" dirty="0" err="1" smtClean="0">
                <a:latin typeface="TT Commons Light" panose="02000506030000020003" pitchFamily="50" charset="0"/>
              </a:rPr>
              <a:t>matrix</a:t>
            </a:r>
            <a:r>
              <a:rPr lang="es-ES" b="1" dirty="0" smtClean="0">
                <a:latin typeface="TT Commons Light" panose="02000506030000020003" pitchFamily="50" charset="0"/>
              </a:rPr>
              <a:t> </a:t>
            </a:r>
            <a:r>
              <a:rPr lang="es-ES" dirty="0" err="1" smtClean="0">
                <a:latin typeface="TT Commons Light" panose="02000506030000020003" pitchFamily="50" charset="0"/>
              </a:rPr>
              <a:t>helps</a:t>
            </a:r>
            <a:r>
              <a:rPr lang="es-ES" dirty="0" smtClean="0">
                <a:latin typeface="TT Commons Light" panose="02000506030000020003" pitchFamily="50" charset="0"/>
              </a:rPr>
              <a:t> </a:t>
            </a:r>
            <a:r>
              <a:rPr lang="es-ES" dirty="0">
                <a:latin typeface="TT Commons Light" panose="02000506030000020003" pitchFamily="50" charset="0"/>
              </a:rPr>
              <a:t>cells attach and communicate with nearby cells, and </a:t>
            </a:r>
            <a:r>
              <a:rPr lang="es-ES" dirty="0" err="1">
                <a:latin typeface="TT Commons Light" panose="02000506030000020003" pitchFamily="50" charset="0"/>
              </a:rPr>
              <a:t>plays</a:t>
            </a:r>
            <a:r>
              <a:rPr lang="es-ES" dirty="0">
                <a:latin typeface="TT Commons Light" panose="02000506030000020003" pitchFamily="50" charset="0"/>
              </a:rPr>
              <a:t> </a:t>
            </a:r>
            <a:r>
              <a:rPr lang="es-ES" dirty="0" err="1" smtClean="0">
                <a:latin typeface="TT Commons Light" panose="02000506030000020003" pitchFamily="50" charset="0"/>
              </a:rPr>
              <a:t>an</a:t>
            </a:r>
            <a:r>
              <a:rPr lang="es-ES" dirty="0" smtClean="0">
                <a:latin typeface="TT Commons Light" panose="02000506030000020003" pitchFamily="50" charset="0"/>
              </a:rPr>
              <a:t> </a:t>
            </a:r>
            <a:r>
              <a:rPr lang="es-ES" dirty="0" err="1" smtClean="0">
                <a:latin typeface="TT Commons Light" panose="02000506030000020003" pitchFamily="50" charset="0"/>
              </a:rPr>
              <a:t>important</a:t>
            </a:r>
            <a:r>
              <a:rPr lang="es-ES" dirty="0" smtClean="0">
                <a:latin typeface="TT Commons Light" panose="02000506030000020003" pitchFamily="50" charset="0"/>
              </a:rPr>
              <a:t> </a:t>
            </a:r>
            <a:r>
              <a:rPr lang="es-ES" dirty="0">
                <a:latin typeface="TT Commons Light" panose="02000506030000020003" pitchFamily="50" charset="0"/>
              </a:rPr>
              <a:t>role </a:t>
            </a:r>
            <a:r>
              <a:rPr lang="es-ES" dirty="0" smtClean="0">
                <a:latin typeface="TT Commons Light" panose="02000506030000020003" pitchFamily="50" charset="0"/>
              </a:rPr>
              <a:t>in </a:t>
            </a:r>
            <a:r>
              <a:rPr lang="es-ES" dirty="0" err="1" smtClean="0">
                <a:latin typeface="TT Commons Light" panose="02000506030000020003" pitchFamily="50" charset="0"/>
              </a:rPr>
              <a:t>the</a:t>
            </a:r>
            <a:r>
              <a:rPr lang="es-ES" dirty="0" smtClean="0">
                <a:latin typeface="TT Commons Light" panose="02000506030000020003" pitchFamily="50" charset="0"/>
              </a:rPr>
              <a:t> </a:t>
            </a:r>
            <a:r>
              <a:rPr lang="es-ES" b="1" dirty="0" err="1" smtClean="0">
                <a:latin typeface="TT Commons Light" panose="02000506030000020003" pitchFamily="50" charset="0"/>
              </a:rPr>
              <a:t>cell</a:t>
            </a:r>
            <a:r>
              <a:rPr lang="es-ES" b="1" dirty="0" smtClean="0">
                <a:latin typeface="TT Commons Light" panose="02000506030000020003" pitchFamily="50" charset="0"/>
              </a:rPr>
              <a:t> </a:t>
            </a:r>
            <a:r>
              <a:rPr lang="es-ES" b="1" dirty="0" err="1" smtClean="0">
                <a:latin typeface="TT Commons Light" panose="02000506030000020003" pitchFamily="50" charset="0"/>
              </a:rPr>
              <a:t>multiplication</a:t>
            </a:r>
            <a:r>
              <a:rPr lang="es-ES" b="1" dirty="0" smtClean="0">
                <a:latin typeface="TT Commons Light" panose="02000506030000020003" pitchFamily="50" charset="0"/>
              </a:rPr>
              <a:t> </a:t>
            </a:r>
            <a:r>
              <a:rPr lang="es-ES" b="1" dirty="0" err="1" smtClean="0">
                <a:latin typeface="TT Commons Light" panose="02000506030000020003" pitchFamily="50" charset="0"/>
              </a:rPr>
              <a:t>function</a:t>
            </a:r>
            <a:r>
              <a:rPr lang="es-ES" dirty="0" smtClean="0">
                <a:latin typeface="TT Commons Light" panose="02000506030000020003" pitchFamily="50" charset="0"/>
              </a:rPr>
              <a:t>, </a:t>
            </a:r>
            <a:r>
              <a:rPr lang="es-ES" dirty="0">
                <a:latin typeface="TT Commons Light" panose="02000506030000020003" pitchFamily="50" charset="0"/>
              </a:rPr>
              <a:t>cell movement and other cellular functions. It also participates in the repair of damaged tissue.</a:t>
            </a:r>
            <a:endParaRPr lang="en-US" dirty="0">
              <a:latin typeface="TT Commons Light" panose="02000506030000020003" pitchFamily="50" charset="0"/>
            </a:endParaRPr>
          </a:p>
        </p:txBody>
      </p:sp>
      <p:sp>
        <p:nvSpPr>
          <p:cNvPr id="6" name="Rectángulo 5"/>
          <p:cNvSpPr/>
          <p:nvPr/>
        </p:nvSpPr>
        <p:spPr>
          <a:xfrm>
            <a:off x="6652388" y="3447747"/>
            <a:ext cx="1098378" cy="246221"/>
          </a:xfrm>
          <a:prstGeom prst="rect">
            <a:avLst/>
          </a:prstGeom>
        </p:spPr>
        <p:txBody>
          <a:bodyPr wrap="none">
            <a:spAutoFit/>
          </a:bodyPr>
          <a:lstStyle/>
          <a:p>
            <a:pPr algn="l" rtl="0"/>
            <a:r>
              <a:rPr lang="es-ES" sz="1000" i="1" dirty="0" smtClean="0">
                <a:latin typeface="TT Commons Light" panose="02000506030000020003" pitchFamily="50" charset="0"/>
              </a:rPr>
              <a:t>Extracellular matrix</a:t>
            </a:r>
            <a:endParaRPr lang="en-US" sz="1000" i="1" dirty="0"/>
          </a:p>
        </p:txBody>
      </p:sp>
    </p:spTree>
    <p:extLst>
      <p:ext uri="{BB962C8B-B14F-4D97-AF65-F5344CB8AC3E}">
        <p14:creationId xmlns:p14="http://schemas.microsoft.com/office/powerpoint/2010/main" val="77436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6FAA5-437A-4822-BF98-1CBEB7229203}"/>
              </a:ext>
            </a:extLst>
          </p:cNvPr>
          <p:cNvSpPr txBox="1"/>
          <p:nvPr/>
        </p:nvSpPr>
        <p:spPr>
          <a:xfrm>
            <a:off x="651754" y="1391825"/>
            <a:ext cx="3989072" cy="2400657"/>
          </a:xfrm>
          <a:prstGeom prst="rect">
            <a:avLst/>
          </a:prstGeom>
          <a:noFill/>
        </p:spPr>
        <p:txBody>
          <a:bodyPr wrap="square" rtlCol="0">
            <a:spAutoFit/>
          </a:bodyPr>
          <a:lstStyle/>
          <a:p>
            <a:pPr algn="l" rtl="0" fontAlgn="base"/>
            <a:r>
              <a:rPr lang="es-ES" b="1" dirty="0" err="1" smtClean="0">
                <a:latin typeface="TT Commons Light" panose="02000506030000020003" pitchFamily="50" charset="0"/>
              </a:rPr>
              <a:t>The</a:t>
            </a:r>
            <a:r>
              <a:rPr lang="es-ES" b="1" dirty="0" smtClean="0">
                <a:latin typeface="TT Commons Light" panose="02000506030000020003" pitchFamily="50" charset="0"/>
              </a:rPr>
              <a:t> epidermis </a:t>
            </a:r>
            <a:r>
              <a:rPr lang="es-ES" dirty="0" err="1" smtClean="0">
                <a:latin typeface="TT Commons Light" panose="02000506030000020003" pitchFamily="50" charset="0"/>
              </a:rPr>
              <a:t>consists</a:t>
            </a:r>
            <a:r>
              <a:rPr lang="es-ES" dirty="0" smtClean="0">
                <a:latin typeface="TT Commons Light" panose="02000506030000020003" pitchFamily="50" charset="0"/>
              </a:rPr>
              <a:t> </a:t>
            </a:r>
            <a:r>
              <a:rPr lang="es-ES" dirty="0">
                <a:latin typeface="TT Commons Light" panose="02000506030000020003" pitchFamily="50" charset="0"/>
              </a:rPr>
              <a:t>of different cell layers that form a protective barrier of epithelial cells</a:t>
            </a:r>
            <a:r>
              <a:rPr lang="es-ES" dirty="0" smtClean="0">
                <a:latin typeface="TT Commons Light" panose="02000506030000020003" pitchFamily="50" charset="0"/>
              </a:rPr>
              <a:t>.</a:t>
            </a:r>
          </a:p>
          <a:p>
            <a:pPr algn="l" rtl="0" fontAlgn="base"/>
            <a:endParaRPr lang="en-US" dirty="0">
              <a:latin typeface="TT Commons Light" panose="02000506030000020003" pitchFamily="50" charset="0"/>
            </a:endParaRPr>
          </a:p>
          <a:p>
            <a:pPr algn="l" rtl="0" fontAlgn="base"/>
            <a:r>
              <a:rPr lang="es-ES" dirty="0">
                <a:latin typeface="TT Commons Light" panose="02000506030000020003" pitchFamily="50" charset="0"/>
              </a:rPr>
              <a:t>The epidermis also contains a matrix of fatty </a:t>
            </a:r>
            <a:r>
              <a:rPr lang="es-ES" dirty="0" err="1">
                <a:latin typeface="TT Commons Light" panose="02000506030000020003" pitchFamily="50" charset="0"/>
              </a:rPr>
              <a:t>substances</a:t>
            </a:r>
            <a:r>
              <a:rPr lang="es-ES" dirty="0" smtClean="0">
                <a:latin typeface="TT Commons Light" panose="02000506030000020003" pitchFamily="50" charset="0"/>
              </a:rPr>
              <a:t>, </a:t>
            </a:r>
            <a:r>
              <a:rPr lang="es-ES" b="1" dirty="0" err="1" smtClean="0">
                <a:latin typeface="TT Commons Light" panose="02000506030000020003" pitchFamily="50" charset="0"/>
              </a:rPr>
              <a:t>made</a:t>
            </a:r>
            <a:r>
              <a:rPr lang="es-ES" b="1" dirty="0" smtClean="0">
                <a:latin typeface="TT Commons Light" panose="02000506030000020003" pitchFamily="50" charset="0"/>
              </a:rPr>
              <a:t> </a:t>
            </a:r>
            <a:r>
              <a:rPr lang="es-ES" b="1" dirty="0">
                <a:latin typeface="TT Commons Light" panose="02000506030000020003" pitchFamily="50" charset="0"/>
              </a:rPr>
              <a:t>up of 50</a:t>
            </a:r>
            <a:r>
              <a:rPr lang="es-ES" b="1" dirty="0" smtClean="0">
                <a:latin typeface="TT Commons Light" panose="02000506030000020003" pitchFamily="50" charset="0"/>
              </a:rPr>
              <a:t>% </a:t>
            </a:r>
            <a:r>
              <a:rPr lang="es-ES" dirty="0" err="1" smtClean="0">
                <a:latin typeface="TT Commons Light" panose="02000506030000020003" pitchFamily="50" charset="0"/>
              </a:rPr>
              <a:t>by</a:t>
            </a:r>
            <a:r>
              <a:rPr lang="es-ES" dirty="0" smtClean="0">
                <a:latin typeface="TT Commons Light" panose="02000506030000020003" pitchFamily="50" charset="0"/>
              </a:rPr>
              <a:t> </a:t>
            </a:r>
            <a:r>
              <a:rPr lang="es-ES" b="1" dirty="0" err="1" smtClean="0">
                <a:latin typeface="TT Commons Light" panose="02000506030000020003" pitchFamily="50" charset="0"/>
              </a:rPr>
              <a:t>ceramides</a:t>
            </a:r>
            <a:r>
              <a:rPr lang="es-ES" dirty="0">
                <a:latin typeface="TT Commons Light" panose="02000506030000020003" pitchFamily="50" charset="0"/>
              </a:rPr>
              <a:t>, which protect the skin from water loss</a:t>
            </a:r>
            <a:endParaRPr lang="en-US" dirty="0">
              <a:latin typeface="TT Commons Light" panose="02000506030000020003" pitchFamily="50" charset="0"/>
            </a:endParaRPr>
          </a:p>
          <a:p>
            <a:pPr algn="l" rtl="0"/>
            <a:endParaRPr lang="es-ES" dirty="0">
              <a:latin typeface="TT Commons Light" panose="02000506030000020003" pitchFamily="50" charset="0"/>
            </a:endParaRPr>
          </a:p>
          <a:p>
            <a:r>
              <a:rPr lang="es-ES" dirty="0" smtClean="0">
                <a:latin typeface="TT Commons Light" panose="02000506030000020003" pitchFamily="50" charset="0"/>
              </a:rPr>
              <a:t>In </a:t>
            </a:r>
            <a:r>
              <a:rPr lang="es-ES" dirty="0" err="1">
                <a:latin typeface="TT Commons Light" panose="02000506030000020003" pitchFamily="50" charset="0"/>
              </a:rPr>
              <a:t>order</a:t>
            </a:r>
            <a:r>
              <a:rPr lang="es-ES" dirty="0">
                <a:latin typeface="TT Commons Light" panose="02000506030000020003" pitchFamily="50" charset="0"/>
              </a:rPr>
              <a:t> </a:t>
            </a:r>
            <a:r>
              <a:rPr lang="es-ES" dirty="0" smtClean="0">
                <a:latin typeface="TT Commons Light" panose="02000506030000020003" pitchFamily="50" charset="0"/>
              </a:rPr>
              <a:t>to </a:t>
            </a:r>
            <a:r>
              <a:rPr lang="es-ES" dirty="0">
                <a:latin typeface="TT Commons Light" panose="02000506030000020003" pitchFamily="50" charset="0"/>
              </a:rPr>
              <a:t>stimulate the activity and proliferation of fibroblasts, </a:t>
            </a:r>
            <a:r>
              <a:rPr lang="es-ES" dirty="0" err="1" smtClean="0">
                <a:latin typeface="TT Commons Light" panose="02000506030000020003" pitchFamily="50" charset="0"/>
              </a:rPr>
              <a:t>an</a:t>
            </a:r>
            <a:r>
              <a:rPr lang="es-ES" dirty="0" smtClean="0">
                <a:latin typeface="TT Commons Light" panose="02000506030000020003" pitchFamily="50" charset="0"/>
              </a:rPr>
              <a:t> </a:t>
            </a:r>
            <a:r>
              <a:rPr lang="es-ES" dirty="0">
                <a:latin typeface="TT Commons Light" panose="02000506030000020003" pitchFamily="50" charset="0"/>
              </a:rPr>
              <a:t>active </a:t>
            </a:r>
            <a:r>
              <a:rPr lang="es-ES" dirty="0" err="1" smtClean="0">
                <a:latin typeface="TT Commons Light" panose="02000506030000020003" pitchFamily="50" charset="0"/>
              </a:rPr>
              <a:t>ingredient</a:t>
            </a:r>
            <a:r>
              <a:rPr lang="es-ES" dirty="0" smtClean="0">
                <a:latin typeface="TT Commons Light" panose="02000506030000020003" pitchFamily="50" charset="0"/>
              </a:rPr>
              <a:t> has to </a:t>
            </a:r>
            <a:r>
              <a:rPr lang="es-ES" dirty="0" err="1" smtClean="0">
                <a:latin typeface="TT Commons Light" panose="02000506030000020003" pitchFamily="50" charset="0"/>
              </a:rPr>
              <a:t>penetrate</a:t>
            </a:r>
            <a:r>
              <a:rPr lang="es-ES" dirty="0" smtClean="0">
                <a:latin typeface="TT Commons Light" panose="02000506030000020003" pitchFamily="50" charset="0"/>
              </a:rPr>
              <a:t> </a:t>
            </a:r>
            <a:r>
              <a:rPr lang="es-ES" dirty="0">
                <a:latin typeface="TT Commons Light" panose="02000506030000020003" pitchFamily="50" charset="0"/>
              </a:rPr>
              <a:t>the epidermis until it reaches the papillary dermis</a:t>
            </a:r>
            <a:r>
              <a:rPr lang="es-ES" dirty="0" smtClean="0">
                <a:latin typeface="TT Commons Light" panose="02000506030000020003" pitchFamily="50" charset="0"/>
              </a:rPr>
              <a:t>.</a:t>
            </a:r>
          </a:p>
        </p:txBody>
      </p:sp>
      <p:sp>
        <p:nvSpPr>
          <p:cNvPr id="17" name="Título 8"/>
          <p:cNvSpPr>
            <a:spLocks noGrp="1"/>
          </p:cNvSpPr>
          <p:nvPr>
            <p:ph type="title"/>
          </p:nvPr>
        </p:nvSpPr>
        <p:spPr>
          <a:xfrm>
            <a:off x="698500" y="398871"/>
            <a:ext cx="1481496" cy="424732"/>
          </a:xfrm>
        </p:spPr>
        <p:txBody>
          <a:bodyPr/>
          <a:lstStyle/>
          <a:p>
            <a:pPr algn="l" rtl="0"/>
            <a:r>
              <a:rPr lang="es-ES" sz="2400" spc="300" dirty="0" smtClean="0">
                <a:latin typeface="Bebas Neue Regular" panose="00000500000000000000" pitchFamily="50" charset="0"/>
              </a:rPr>
              <a:t>EPIDERMIS</a:t>
            </a:r>
            <a:endParaRPr lang="es-ES" sz="2400" spc="300" dirty="0">
              <a:latin typeface="Bebas Neue Regular" panose="00000500000000000000" pitchFamily="50" charset="0"/>
            </a:endParaRPr>
          </a:p>
        </p:txBody>
      </p:sp>
      <p:pic>
        <p:nvPicPr>
          <p:cNvPr id="4" name="Imagen 3"/>
          <p:cNvPicPr>
            <a:picLocks noChangeAspect="1"/>
          </p:cNvPicPr>
          <p:nvPr/>
        </p:nvPicPr>
        <p:blipFill>
          <a:blip r:embed="rId3"/>
          <a:stretch>
            <a:fillRect/>
          </a:stretch>
        </p:blipFill>
        <p:spPr>
          <a:xfrm>
            <a:off x="4640826" y="1391825"/>
            <a:ext cx="4446411" cy="2755101"/>
          </a:xfrm>
          <a:prstGeom prst="rect">
            <a:avLst/>
          </a:prstGeom>
        </p:spPr>
      </p:pic>
      <p:sp>
        <p:nvSpPr>
          <p:cNvPr id="7" name="Rectángulo 6"/>
          <p:cNvSpPr/>
          <p:nvPr/>
        </p:nvSpPr>
        <p:spPr>
          <a:xfrm>
            <a:off x="651754" y="4545370"/>
            <a:ext cx="8255180" cy="553998"/>
          </a:xfrm>
          <a:prstGeom prst="rect">
            <a:avLst/>
          </a:prstGeom>
        </p:spPr>
        <p:txBody>
          <a:bodyPr wrap="square">
            <a:spAutoFit/>
          </a:bodyPr>
          <a:lstStyle/>
          <a:p>
            <a:pPr algn="l" rtl="0"/>
            <a:r>
              <a:rPr lang="es-ES" dirty="0">
                <a:latin typeface="TT Commons Light" panose="02000506030000020003" pitchFamily="50" charset="0"/>
              </a:rPr>
              <a:t>Exfoliation of the upper layers of the epidermis (superficial peeling) produces </a:t>
            </a:r>
            <a:r>
              <a:rPr lang="es-ES" dirty="0" smtClean="0">
                <a:latin typeface="TT Commons Light" panose="02000506030000020003" pitchFamily="50" charset="0"/>
              </a:rPr>
              <a:t>a </a:t>
            </a:r>
            <a:r>
              <a:rPr lang="es-ES" b="1" dirty="0" err="1" smtClean="0">
                <a:latin typeface="TT Commons Light" panose="02000506030000020003" pitchFamily="50" charset="0"/>
              </a:rPr>
              <a:t>increased</a:t>
            </a:r>
            <a:r>
              <a:rPr lang="es-ES" b="1" dirty="0" smtClean="0">
                <a:latin typeface="TT Commons Light" panose="02000506030000020003" pitchFamily="50" charset="0"/>
              </a:rPr>
              <a:t> </a:t>
            </a:r>
            <a:r>
              <a:rPr lang="es-ES" b="1" dirty="0">
                <a:latin typeface="TT Commons Light" panose="02000506030000020003" pitchFamily="50" charset="0"/>
              </a:rPr>
              <a:t>activity of </a:t>
            </a:r>
            <a:r>
              <a:rPr lang="es-ES" b="1" dirty="0" err="1" smtClean="0">
                <a:latin typeface="TT Commons Light" panose="02000506030000020003" pitchFamily="50" charset="0"/>
              </a:rPr>
              <a:t>fibroblasts</a:t>
            </a:r>
            <a:r>
              <a:rPr lang="es-ES" b="1" dirty="0" smtClean="0">
                <a:latin typeface="TT Commons Light" panose="02000506030000020003" pitchFamily="50" charset="0"/>
              </a:rPr>
              <a:t> </a:t>
            </a:r>
            <a:r>
              <a:rPr lang="es-ES" dirty="0" smtClean="0">
                <a:latin typeface="TT Commons Light" panose="02000506030000020003" pitchFamily="50" charset="0"/>
              </a:rPr>
              <a:t>and </a:t>
            </a:r>
            <a:r>
              <a:rPr lang="es-ES" dirty="0">
                <a:latin typeface="TT Commons Light" panose="02000506030000020003" pitchFamily="50" charset="0"/>
              </a:rPr>
              <a:t>the production of collagen, hyaluronic acid and elastin</a:t>
            </a:r>
            <a:endParaRPr lang="en-US" dirty="0">
              <a:latin typeface="TT Commons Light" panose="02000506030000020003" pitchFamily="50" charset="0"/>
            </a:endParaRPr>
          </a:p>
        </p:txBody>
      </p:sp>
    </p:spTree>
    <p:extLst>
      <p:ext uri="{BB962C8B-B14F-4D97-AF65-F5344CB8AC3E}">
        <p14:creationId xmlns:p14="http://schemas.microsoft.com/office/powerpoint/2010/main" val="184721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47641</TotalTime>
  <Words>4756</Words>
  <Application>Microsoft Office PowerPoint</Application>
  <PresentationFormat>Personalizado</PresentationFormat>
  <Paragraphs>525</Paragraphs>
  <Slides>49</Slides>
  <Notes>40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49</vt:i4>
      </vt:variant>
    </vt:vector>
  </HeadingPairs>
  <TitlesOfParts>
    <vt:vector size="59" baseType="lpstr">
      <vt:lpstr>Arial</vt:lpstr>
      <vt:lpstr>Bebas Neue Regular</vt:lpstr>
      <vt:lpstr>Calibri</vt:lpstr>
      <vt:lpstr>Carlito</vt:lpstr>
      <vt:lpstr>Gotham Book</vt:lpstr>
      <vt:lpstr>Gotham Rounded Book</vt:lpstr>
      <vt:lpstr>TT Commons</vt:lpstr>
      <vt:lpstr>TT Commons Light</vt:lpstr>
      <vt:lpstr>Verdana</vt:lpstr>
      <vt:lpstr>Tema4 atache</vt:lpstr>
      <vt:lpstr>Presentación de PowerPoint</vt:lpstr>
      <vt:lpstr>INDEX</vt:lpstr>
      <vt:lpstr>Presentación de PowerPoint</vt:lpstr>
      <vt:lpstr>Excellence line</vt:lpstr>
      <vt:lpstr>Presentación de PowerPoint</vt:lpstr>
      <vt:lpstr>TRIPLE ANTI-AGING ACTION</vt:lpstr>
      <vt:lpstr>CELLS</vt:lpstr>
      <vt:lpstr>EXTRACELLULAR MATRIX</vt:lpstr>
      <vt:lpstr>EPIDERMIS</vt:lpstr>
      <vt:lpstr>Presentación de PowerPoint</vt:lpstr>
      <vt:lpstr>CELLULAR SENESCENCE</vt:lpstr>
      <vt:lpstr>CELLULAR SENESCENCE</vt:lpstr>
      <vt:lpstr>CELLULAR SENESCENCE</vt:lpstr>
      <vt:lpstr>CELLULAR SENESCENCE</vt:lpstr>
      <vt:lpstr>CELLULAR SENESCENCE</vt:lpstr>
      <vt:lpstr>CELLULAR SENESCENCE</vt:lpstr>
      <vt:lpstr>Presentación de PowerPoint</vt:lpstr>
      <vt:lpstr>INGREDIENTS ACTION</vt:lpstr>
      <vt:lpstr>TELOACTIVE (SCUTELARIA BAICALENSIS)</vt:lpstr>
      <vt:lpstr>HOLY HERB EXTRACT</vt:lpstr>
      <vt:lpstr>HOLY HERB EXTRACT</vt:lpstr>
      <vt:lpstr>EXTRACELLULAR MATRIX-ENHANCING ACTIVES </vt:lpstr>
      <vt:lpstr>EXTRACELLULAR MATRIX-ENHANCING ACTIVES </vt:lpstr>
      <vt:lpstr>EPIDERMIS-STRENGTHENING ACTIVE INGREDIENTS</vt:lpstr>
      <vt:lpstr>EPIDERMIS-STRENGTHENING ACTIVE INGREDIENTS</vt:lpstr>
      <vt:lpstr>EPIDERMIS-STRENGTHENING ACTIVE INGREDIENTS</vt:lpstr>
      <vt:lpstr>Epidermis action</vt:lpstr>
      <vt:lpstr>Epidermis action</vt:lpstr>
      <vt:lpstr>Presentación de PowerPoint</vt:lpstr>
      <vt:lpstr>Advanced repair cream</vt:lpstr>
      <vt:lpstr>Advanced repair cream</vt:lpstr>
      <vt:lpstr>Glycolic serum</vt:lpstr>
      <vt:lpstr>GLYCOLIC SERUM</vt:lpstr>
      <vt:lpstr>CELLULAR REGENERATION DAY 15 SPF</vt:lpstr>
      <vt:lpstr>CELLULAR REGENERATION DAY</vt:lpstr>
      <vt:lpstr>CELLULAR BIO-REPAIR DOUBLE SERUM</vt:lpstr>
      <vt:lpstr>CELLULAR BIO-REPAIR DOUBLE SERUM</vt:lpstr>
      <vt:lpstr>integral cleansing &amp; regenerative mousse </vt:lpstr>
      <vt:lpstr>ph balance &amp; descongestive thermal mousse</vt:lpstr>
      <vt:lpstr>EXCELLENCE EYELASH GROWTH COMPLEX </vt:lpstr>
      <vt:lpstr>Presentación de PowerPoint</vt:lpstr>
      <vt:lpstr>Protocol of use</vt:lpstr>
      <vt:lpstr>Presentación de PowerPoint</vt:lpstr>
      <vt:lpstr>EXCELLENCE BIO REPAIR PROGRAM</vt:lpstr>
      <vt:lpstr>EXCELLENCE BIO REPAIR PROGRAM</vt:lpstr>
      <vt:lpstr>COMPLEX ACTIVATOR</vt:lpstr>
      <vt:lpstr>REVITALIZING SUBLIME</vt:lpstr>
      <vt:lpstr>CAVIAR NUTRITION MASK</vt:lpstr>
      <vt:lpstr>ADVANCED REPAIR CREAM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466</cp:revision>
  <dcterms:created xsi:type="dcterms:W3CDTF">2020-06-02T11:46:46Z</dcterms:created>
  <dcterms:modified xsi:type="dcterms:W3CDTF">2024-02-21T14:27:41Z</dcterms:modified>
</cp:coreProperties>
</file>