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609" r:id="rId2"/>
    <p:sldId id="613" r:id="rId3"/>
    <p:sldId id="615" r:id="rId4"/>
    <p:sldId id="614" r:id="rId5"/>
    <p:sldId id="616" r:id="rId6"/>
    <p:sldId id="621" r:id="rId7"/>
    <p:sldId id="620" r:id="rId8"/>
    <p:sldId id="622" r:id="rId9"/>
    <p:sldId id="623" r:id="rId10"/>
    <p:sldId id="624" r:id="rId11"/>
    <p:sldId id="617" r:id="rId12"/>
    <p:sldId id="610" r:id="rId13"/>
    <p:sldId id="611" r:id="rId14"/>
    <p:sldId id="625" r:id="rId15"/>
    <p:sldId id="626" r:id="rId16"/>
    <p:sldId id="612" r:id="rId17"/>
    <p:sldId id="627" r:id="rId18"/>
    <p:sldId id="646" r:id="rId19"/>
    <p:sldId id="628" r:id="rId20"/>
    <p:sldId id="645" r:id="rId21"/>
    <p:sldId id="618" r:id="rId22"/>
    <p:sldId id="637" r:id="rId23"/>
    <p:sldId id="647" r:id="rId24"/>
    <p:sldId id="639" r:id="rId25"/>
    <p:sldId id="640" r:id="rId26"/>
    <p:sldId id="641" r:id="rId27"/>
    <p:sldId id="642" r:id="rId28"/>
    <p:sldId id="643" r:id="rId29"/>
    <p:sldId id="619" r:id="rId30"/>
    <p:sldId id="648" r:id="rId31"/>
    <p:sldId id="634" r:id="rId32"/>
    <p:sldId id="649" r:id="rId33"/>
    <p:sldId id="650" r:id="rId34"/>
    <p:sldId id="651" r:id="rId35"/>
    <p:sldId id="652" r:id="rId36"/>
  </p:sldIdLst>
  <p:sldSz cx="10160000" cy="571341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953"/>
    <a:srgbClr val="FBFBFB"/>
    <a:srgbClr val="59ACD3"/>
    <a:srgbClr val="5AADD4"/>
    <a:srgbClr val="509DC2"/>
    <a:srgbClr val="7E98AA"/>
    <a:srgbClr val="FFFFFF"/>
    <a:srgbClr val="FDFDFD"/>
    <a:srgbClr val="F7F7F7"/>
    <a:srgbClr val="F8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48"/>
  </p:normalViewPr>
  <p:slideViewPr>
    <p:cSldViewPr>
      <p:cViewPr varScale="1">
        <p:scale>
          <a:sx n="87" d="100"/>
          <a:sy n="87" d="100"/>
        </p:scale>
        <p:origin x="450" y="9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E08F-1702-B24C-B93C-19A03ACCB07D}" type="datetimeFigureOut">
              <a:rPr lang="es-ES_tradnl" smtClean="0"/>
              <a:pPr/>
              <a:t>31/01/2024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C700-6D31-674E-9210-2B86FC38837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1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12C8F59A-4366-4994-903E-E0C58E034AC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1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6968"/>
            <a:ext cx="8763000" cy="3515357"/>
          </a:xfrm>
        </p:spPr>
        <p:txBody>
          <a:bodyPr>
            <a:normAutofit/>
          </a:bodyPr>
          <a:lstStyle>
            <a:lvl1pPr marL="0" indent="0" algn="l">
              <a:buNone/>
              <a:defRPr sz="1666"/>
            </a:lvl1pPr>
            <a:lvl2pPr marL="380871" indent="0" algn="ctr">
              <a:buNone/>
              <a:defRPr sz="1666"/>
            </a:lvl2pPr>
            <a:lvl3pPr marL="761741" indent="0" algn="ctr">
              <a:buNone/>
              <a:defRPr sz="1500"/>
            </a:lvl3pPr>
            <a:lvl4pPr marL="1142611" indent="0" algn="ctr">
              <a:buNone/>
              <a:defRPr sz="1333"/>
            </a:lvl4pPr>
            <a:lvl5pPr marL="1523482" indent="0" algn="ctr">
              <a:buNone/>
              <a:defRPr sz="1333"/>
            </a:lvl5pPr>
            <a:lvl6pPr marL="1904353" indent="0" algn="ctr">
              <a:buNone/>
              <a:defRPr sz="1333"/>
            </a:lvl6pPr>
            <a:lvl7pPr marL="2285223" indent="0" algn="ctr">
              <a:buNone/>
              <a:defRPr sz="1333"/>
            </a:lvl7pPr>
            <a:lvl8pPr marL="2666093" indent="0" algn="ctr">
              <a:buNone/>
              <a:defRPr sz="1333"/>
            </a:lvl8pPr>
            <a:lvl9pPr marL="3046964" indent="0" algn="ctr">
              <a:buNone/>
              <a:defRPr sz="1333"/>
            </a:lvl9pPr>
          </a:lstStyle>
          <a:p>
            <a:r>
              <a:rPr lang="es-ES" dirty="0" smtClean="0"/>
              <a:t>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8501" y="372306"/>
            <a:ext cx="1769395" cy="5026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6" dirty="0" smtClean="0">
                <a:latin typeface="Bebas Neue Regular" panose="00000500000000000000" pitchFamily="50" charset="0"/>
              </a:rPr>
              <a:t>ANTIOXIDANTES</a:t>
            </a:r>
            <a:endParaRPr lang="es-ES" sz="2666" dirty="0">
              <a:latin typeface="Bebas Neue Regular" panose="00000500000000000000" pitchFamily="50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10160000" cy="5713413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267"/>
            <a:ext cx="7172092" cy="46160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64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1" y="483019"/>
            <a:ext cx="6314229" cy="256096"/>
          </a:xfrm>
        </p:spPr>
        <p:txBody>
          <a:bodyPr lIns="0" tIns="0" rIns="0" bIns="0"/>
          <a:lstStyle>
            <a:lvl1pPr>
              <a:defRPr sz="1849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8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267"/>
            <a:ext cx="917239" cy="46160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096"/>
            <a:ext cx="3177686" cy="14444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8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l" defTabSz="761741" rtl="0" eaLnBrk="1" latinLnBrk="0" hangingPunct="1">
        <a:lnSpc>
          <a:spcPct val="90000"/>
        </a:lnSpc>
        <a:spcBef>
          <a:spcPct val="0"/>
        </a:spcBef>
        <a:buNone/>
        <a:defRPr sz="2666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435" indent="-190435" algn="l" defTabSz="761741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306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2176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304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391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478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658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29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7398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7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4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1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482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35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22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09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964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60" y="-114269"/>
            <a:ext cx="3033890" cy="2092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13183" y="3955538"/>
            <a:ext cx="2093843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CAPACITACIÓN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74" y="2909516"/>
            <a:ext cx="4367033" cy="10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430059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PROPIEDADES DE LA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lift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therapy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68032" y="1720356"/>
            <a:ext cx="360966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 err="1" smtClean="0">
                <a:latin typeface="TT Commons Light" panose="02000506030000020003" pitchFamily="50" charset="0"/>
              </a:rPr>
              <a:t>Reactiva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 </a:t>
            </a:r>
            <a:r>
              <a:rPr lang="en-US" altLang="en-US" sz="1600" dirty="0">
                <a:latin typeface="TT Commons Light" panose="02000506030000020003" pitchFamily="50" charset="0"/>
              </a:rPr>
              <a:t>y equilibra el metabolismo celular y la síntesis de proteínas.</a:t>
            </a:r>
          </a:p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TT Commons Light" panose="02000506030000020003" pitchFamily="50" charset="0"/>
              </a:rPr>
              <a:t>Hidrata y fortalece la capacidad de la piel para retener agua.</a:t>
            </a:r>
          </a:p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TT Commons Light" panose="02000506030000020003" pitchFamily="50" charset="0"/>
              </a:rPr>
              <a:t>Previene y retrasa el envejecimiento de la piel.</a:t>
            </a:r>
          </a:p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TT Commons Light" panose="02000506030000020003" pitchFamily="50" charset="0"/>
              </a:rPr>
              <a:t>Protege y reafirma el contorno del óvalo facial. Las arrugas se difuminan.</a:t>
            </a:r>
          </a:p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TT Commons Light" panose="02000506030000020003" pitchFamily="50" charset="0"/>
              </a:rPr>
              <a:t>Corrige la flacidez del cuello y la papada.</a:t>
            </a:r>
          </a:p>
          <a:p>
            <a:pPr marL="285750" indent="-285750" algn="l" rtl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TT Commons Light" panose="02000506030000020003" pitchFamily="50" charset="0"/>
              </a:rPr>
              <a:t>La piel recupera su suavidad, tersura y esplendor.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81367" y="1992610"/>
            <a:ext cx="5186665" cy="3158406"/>
            <a:chOff x="37351" y="1747627"/>
            <a:chExt cx="5709288" cy="347665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9" t="18491" r="27315" b="21012"/>
            <a:stretch/>
          </p:blipFill>
          <p:spPr>
            <a:xfrm>
              <a:off x="37351" y="1747627"/>
              <a:ext cx="1800200" cy="345638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974" y="3759932"/>
              <a:ext cx="1736284" cy="125652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6" t="21012" r="47480" b="21012"/>
            <a:stretch/>
          </p:blipFill>
          <p:spPr>
            <a:xfrm>
              <a:off x="976845" y="1911915"/>
              <a:ext cx="1296144" cy="331236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1" t="20908" r="36626" b="29940"/>
            <a:stretch/>
          </p:blipFill>
          <p:spPr>
            <a:xfrm>
              <a:off x="3968921" y="2355775"/>
              <a:ext cx="864096" cy="280831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1" r="53069" b="8618"/>
            <a:stretch/>
          </p:blipFill>
          <p:spPr>
            <a:xfrm>
              <a:off x="4359350" y="2505614"/>
              <a:ext cx="1387289" cy="2596813"/>
            </a:xfrm>
            <a:prstGeom prst="rect">
              <a:avLst/>
            </a:prstGeom>
          </p:spPr>
        </p:pic>
        <p:pic>
          <p:nvPicPr>
            <p:cNvPr id="22" name="16 Imagen" descr="LT FORCE LIFT TUB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6239" y="2315088"/>
              <a:ext cx="1081144" cy="278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7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9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19441" y="3028268"/>
            <a:ext cx="2825838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INGREDIENTES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18" y="371073"/>
            <a:ext cx="2396148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1"/>
            <a:ext cx="80939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algn="l" rtl="0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Ácido hialurónico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El ácido hialurónico tiene la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capacidad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retener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agua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en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un porcentaje equivalente a miles de veces su peso. Por eso se utiliza para la hidratación de la epidermis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que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reconstituye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las fibras que sostienen los tejidos de la piel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. 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Hidratación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la piel y mejora de la absorción de fluidos de las células.</a:t>
            </a:r>
          </a:p>
          <a:p>
            <a:pPr marL="342797" indent="-342797" algn="l" rtl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Sirve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como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soporte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colágeno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y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fomenta su producción.</a:t>
            </a:r>
          </a:p>
          <a:p>
            <a:pPr marL="342797" indent="-342797" algn="l" rtl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Previene el envejecimiento prematuro de la piel.</a:t>
            </a:r>
          </a:p>
          <a:p>
            <a:pPr marL="342797" indent="-342797" algn="l" rtl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Ayuda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recuperación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del tejido conectivo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fortalece ligamentos y tendones.</a:t>
            </a:r>
          </a:p>
          <a:p>
            <a:pPr marL="342797" indent="-342797" algn="l" rtl="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Crea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volumen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y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es la estructura perfecta para realizar rellenos faciales con resultados naturales.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Ácido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hialurónico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Alto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peso molecular: tiene acción a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nivel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la superficie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alto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poder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hidratante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Ácido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hialurónico 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Bajo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peso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molecular: es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capaz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penetrar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piel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alcanzando niveles profundos de la epidermis hasta la capa basal.</a:t>
            </a:r>
          </a:p>
          <a:p>
            <a:pPr marL="342797" indent="-342797" algn="l" rtl="0">
              <a:buFont typeface="Arial" pitchFamily="34" charset="0"/>
              <a:buChar char="•"/>
            </a:pPr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16187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25534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0"/>
            <a:ext cx="8093951" cy="413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mecanismo molecular implicado en el envejecimiento de la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piel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directamente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relacionado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con:</a:t>
            </a:r>
            <a:endParaRPr lang="en-US" sz="16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Cambios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conformación de la triple hélice de colágeno.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•Degradación de polipéptidos de elastina.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•Desorden en el empaquetamiento de la matriz lipídica de la piel.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Estos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cambios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pueden evitarse significativamente mediante la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modulación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repetida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contracción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músculos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 expresión facial.</a:t>
            </a:r>
            <a:endParaRPr lang="en-US" sz="1600" dirty="0" smtClean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TensorPep</a:t>
            </a: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SnakePep3 s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15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Péptidos</a:t>
            </a: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similares al Botox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que actúan atenuando la contracción muscular y relajando los músculos faciales, previniendo la formación de arrugas y reduciendo la aparición de líneas de expresión. Los mecanismos de acción de estos dos ingredientes son complementarios y se potencia la acción de lucha contra las arrugas de expresión.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Octapéptido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previene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liberación de acetilcolina desde la terminación nerviosa.</a:t>
            </a:r>
          </a:p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Tripéptido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impide la recepción por parte de sus receptores ubicados en el músculo.</a:t>
            </a: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732211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26737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0"/>
            <a:ext cx="8093951" cy="397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TensorPep8 Test In Vivo de la </a:t>
            </a:r>
            <a:r>
              <a:rPr lang="en-US" sz="15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antiarrugas</a:t>
            </a:r>
            <a:endParaRPr lang="en-US" sz="1500" b="1" dirty="0" smtClean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15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Prueba con 17 voluntarios aplicaron una crema que contiene 10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 TensorPep8 </a:t>
            </a: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alrededor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los </a:t>
            </a:r>
            <a:r>
              <a:rPr lang="en-US" sz="15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dos veces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 día durante 28 días.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•Se obtuvieron moldes de silicona del área tratada antes y después del tratamiento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28 aplicación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•Los moldes fueron analizados por microscopía láser confocal para estudiar la </a:t>
            </a:r>
            <a:r>
              <a:rPr lang="en-US" sz="15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piel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antes 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después del tratamiento.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500" dirty="0" smtClean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n-US" sz="15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máxima -63,23%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media 34,98 por ciento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15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16187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4247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49"/>
            <a:ext cx="3198407" cy="282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SnakePep3 </a:t>
            </a:r>
            <a:r>
              <a:rPr lang="en-US" sz="15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Eficacia</a:t>
            </a:r>
            <a:r>
              <a:rPr lang="en-US" sz="15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5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nVitro</a:t>
            </a:r>
            <a:endParaRPr lang="en-US" sz="1500" b="1" dirty="0" smtClean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15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Contracción del músculo y de las células inervadas.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 se reduce la </a:t>
            </a:r>
            <a:r>
              <a:rPr lang="en-US" sz="15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contracción</a:t>
            </a:r>
            <a:r>
              <a:rPr lang="en-US" sz="15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las células musculares.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• Su acción es rápida, duradera y totalmente reversible.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15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16187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72" y="1560562"/>
            <a:ext cx="5033841" cy="25040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48450" y="4064575"/>
            <a:ext cx="6192687" cy="57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contracción en función del tiempo de posincubación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(Concentración de péptidos: 0,5</a:t>
            </a:r>
            <a:r>
              <a:rPr lang="en-US" sz="12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sz="12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15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0"/>
            <a:ext cx="3918487" cy="424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Isoflavonas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Soja</a:t>
            </a:r>
            <a:endParaRPr lang="en-US" sz="16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genisteína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activo biológico más abundante de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Isoflavonas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soja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poderoso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potenciador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colágeno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Tiene un efecto estrogénico y es un inhibidor de la proteína tirosina quinasa, lo que puede influir positivamente en el contenido de colágeno.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efecto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redensificador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Según estudios in vivo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aumenta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grosor de la piel 12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3 meses. Esto indica una estimulación de la producción de componentes de la matriz extracelular como colágeno, elastina y proteoglicanos. Además, se observó una mejora general en la firmeza, suavidad e hidratación de la piel.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6" y="399559"/>
            <a:ext cx="3564630" cy="424603"/>
          </a:xfrm>
        </p:spPr>
        <p:txBody>
          <a:bodyPr/>
          <a:lstStyle/>
          <a:p>
            <a:pPr algn="l" rtl="0"/>
            <a:r>
              <a:rPr lang="es-ES" sz="2399" spc="300" dirty="0" smtClean="0"/>
              <a:t>Principales </a:t>
            </a:r>
            <a:r>
              <a:rPr lang="es-ES" sz="2399" spc="300" dirty="0"/>
              <a:t>ingredientes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36" y="1128514"/>
            <a:ext cx="441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1"/>
            <a:ext cx="4206519" cy="440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Spillantes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Acmella</a:t>
            </a:r>
            <a:endParaRPr lang="en-US" sz="16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extracto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Spilantes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Acmella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nuevo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activo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concentrado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reafirmante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antiarrugas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estimula la capacidad reafirmante natural de la piel que ha demostrado reorganizar y recuperar el tejido de fibras de colágeno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 acción sobre el tejido de soporte permite </a:t>
            </a:r>
            <a:r>
              <a:rPr lang="en-US" sz="1600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rápida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reorganización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fibras de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colágeno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un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aumento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visible de la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suavidad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piel. Permite atenuar el conjunto de arrugas y atenuar los signos más llamativos de la edad, el aspecto arrugado de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piel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conocido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“el </a:t>
            </a:r>
            <a:r>
              <a:rPr lang="en-US" sz="16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botox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natural”</a:t>
            </a:r>
          </a:p>
          <a:p>
            <a:pPr algn="l" rtl="0"/>
            <a:r>
              <a:rPr lang="es-ES" sz="1400" dirty="0" smtClean="0">
                <a:latin typeface="TT Commons" panose="02000506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9"/>
            <a:ext cx="3564630" cy="424603"/>
          </a:xfrm>
        </p:spPr>
        <p:txBody>
          <a:bodyPr/>
          <a:lstStyle/>
          <a:p>
            <a:pPr algn="l" rtl="0"/>
            <a:r>
              <a:rPr lang="es-ES" sz="2399" spc="300" dirty="0" smtClean="0"/>
              <a:t>Principales </a:t>
            </a:r>
            <a:r>
              <a:rPr lang="es-ES" sz="2399" spc="300" dirty="0"/>
              <a:t>ingredientes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52008" y="1344538"/>
            <a:ext cx="3816424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Ensayo clínico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n-US" sz="14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mujeres</a:t>
            </a: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45 a 65 años, aplicación dos veces al día durante 28 días.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Antes                      </a:t>
            </a:r>
            <a:r>
              <a:rPr lang="en-US" sz="1400" b="1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</a:t>
            </a:r>
            <a:endParaRPr lang="en-US" sz="14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08" y="2640682"/>
            <a:ext cx="4061073" cy="14975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52008" y="4224858"/>
            <a:ext cx="406107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Spillantes</a:t>
            </a: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Acmella</a:t>
            </a:r>
            <a:endParaRPr lang="en-US" sz="14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Visible </a:t>
            </a:r>
            <a:r>
              <a:rPr lang="en-US" sz="1400" dirty="0" err="1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</a:t>
            </a:r>
            <a:r>
              <a:rPr lang="en-US" sz="14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 apariencia de la piel arrugada</a:t>
            </a:r>
          </a:p>
        </p:txBody>
      </p:sp>
    </p:spTree>
    <p:extLst>
      <p:ext uri="{BB962C8B-B14F-4D97-AF65-F5344CB8AC3E}">
        <p14:creationId xmlns:p14="http://schemas.microsoft.com/office/powerpoint/2010/main" val="38657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1"/>
            <a:ext cx="8093951" cy="384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9" b="1" i="1" dirty="0" err="1">
                <a:latin typeface="TT Commons Light" panose="02000506030000020003" pitchFamily="50" charset="0"/>
              </a:rPr>
              <a:t>Niacinamida</a:t>
            </a:r>
            <a:endParaRPr lang="es-ES" sz="1999" b="1" i="1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La </a:t>
            </a:r>
            <a:r>
              <a:rPr lang="es-ES" sz="1600" b="1" dirty="0">
                <a:latin typeface="TT Commons Light" panose="02000506030000020003" pitchFamily="50" charset="0"/>
              </a:rPr>
              <a:t>vitamina B3</a:t>
            </a:r>
            <a:r>
              <a:rPr lang="es-ES" sz="1600" dirty="0">
                <a:latin typeface="TT Commons Light" panose="02000506030000020003" pitchFamily="50" charset="0"/>
              </a:rPr>
              <a:t>, niacina o </a:t>
            </a:r>
            <a:r>
              <a:rPr lang="es-ES" sz="1600" dirty="0" err="1">
                <a:latin typeface="TT Commons Light" panose="02000506030000020003" pitchFamily="50" charset="0"/>
              </a:rPr>
              <a:t>nicotinamida</a:t>
            </a:r>
            <a:r>
              <a:rPr lang="es-ES" sz="1600" dirty="0">
                <a:latin typeface="TT Commons Light" panose="02000506030000020003" pitchFamily="50" charset="0"/>
              </a:rPr>
              <a:t>, es una vitamina </a:t>
            </a:r>
            <a:r>
              <a:rPr lang="es-ES" sz="1600" b="1" dirty="0">
                <a:latin typeface="TT Commons Light" panose="02000506030000020003" pitchFamily="50" charset="0"/>
              </a:rPr>
              <a:t>multifuncional</a:t>
            </a:r>
            <a:r>
              <a:rPr lang="es-ES" sz="1600" dirty="0">
                <a:latin typeface="TT Commons Light" panose="02000506030000020003" pitchFamily="50" charset="0"/>
              </a:rPr>
              <a:t> que se encuentra entre las primeras opciones de las más recientes formulaciones </a:t>
            </a:r>
            <a:r>
              <a:rPr lang="es-ES" sz="1600" dirty="0" smtClean="0">
                <a:latin typeface="TT Commons Light" panose="02000506030000020003" pitchFamily="50" charset="0"/>
              </a:rPr>
              <a:t>cosméticas. Es </a:t>
            </a:r>
            <a:r>
              <a:rPr lang="es-ES" sz="1600" dirty="0">
                <a:latin typeface="TT Commons Light" panose="02000506030000020003" pitchFamily="50" charset="0"/>
              </a:rPr>
              <a:t>conocida por su papel </a:t>
            </a:r>
            <a:r>
              <a:rPr lang="es-ES" sz="1600" b="1" dirty="0" err="1">
                <a:latin typeface="TT Commons Light" panose="02000506030000020003" pitchFamily="50" charset="0"/>
              </a:rPr>
              <a:t>antiedad</a:t>
            </a:r>
            <a:r>
              <a:rPr lang="es-ES" sz="1600" b="1" dirty="0">
                <a:latin typeface="TT Commons Light" panose="02000506030000020003" pitchFamily="50" charset="0"/>
              </a:rPr>
              <a:t>, </a:t>
            </a:r>
            <a:r>
              <a:rPr lang="es-ES" sz="1600" b="1" dirty="0" err="1">
                <a:latin typeface="TT Commons Light" panose="02000506030000020003" pitchFamily="50" charset="0"/>
              </a:rPr>
              <a:t>despigmentante</a:t>
            </a:r>
            <a:r>
              <a:rPr lang="es-ES" sz="1600" b="1" dirty="0">
                <a:latin typeface="TT Commons Light" panose="02000506030000020003" pitchFamily="50" charset="0"/>
              </a:rPr>
              <a:t>, protector, </a:t>
            </a:r>
            <a:r>
              <a:rPr lang="es-ES" sz="1600" b="1" dirty="0" err="1">
                <a:latin typeface="TT Commons Light" panose="02000506030000020003" pitchFamily="50" charset="0"/>
              </a:rPr>
              <a:t>seborregulador</a:t>
            </a:r>
            <a:r>
              <a:rPr lang="es-ES" sz="1600" b="1" dirty="0">
                <a:latin typeface="TT Commons Light" panose="02000506030000020003" pitchFamily="50" charset="0"/>
              </a:rPr>
              <a:t> y calmante</a:t>
            </a:r>
            <a:r>
              <a:rPr lang="es-ES" sz="1600" dirty="0" smtClean="0">
                <a:latin typeface="TT Commons Light" panose="02000506030000020003" pitchFamily="50" charset="0"/>
              </a:rPr>
              <a:t>. 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342797" indent="-342797"/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b="1" dirty="0">
                <a:latin typeface="TT Commons Light" panose="02000506030000020003" pitchFamily="50" charset="0"/>
              </a:rPr>
              <a:t>Efecto </a:t>
            </a:r>
            <a:r>
              <a:rPr lang="es-ES" sz="1600" b="1" dirty="0" smtClean="0">
                <a:latin typeface="TT Commons Light" panose="02000506030000020003" pitchFamily="50" charset="0"/>
              </a:rPr>
              <a:t>antienvejecimiento: </a:t>
            </a:r>
            <a:r>
              <a:rPr lang="es-ES" sz="1600" dirty="0" smtClean="0">
                <a:latin typeface="TT Commons Light" panose="02000506030000020003" pitchFamily="50" charset="0"/>
              </a:rPr>
              <a:t>El </a:t>
            </a:r>
            <a:r>
              <a:rPr lang="es-ES" sz="1600" dirty="0">
                <a:latin typeface="TT Commons Light" panose="02000506030000020003" pitchFamily="50" charset="0"/>
              </a:rPr>
              <a:t>derivado de la vitamina B3 tiene propiedades antioxidantes y protege la piel de los radicales libres. Esto previene el envejecimiento prematuro de la piel. La sustancia también estimula la producción de lípidos y la </a:t>
            </a:r>
            <a:r>
              <a:rPr lang="es-ES" sz="1600" b="1" dirty="0">
                <a:latin typeface="TT Commons Light" panose="02000506030000020003" pitchFamily="50" charset="0"/>
              </a:rPr>
              <a:t>formación de colágeno y elastina</a:t>
            </a:r>
            <a:r>
              <a:rPr lang="es-ES" sz="1600" dirty="0">
                <a:latin typeface="TT Commons Light" panose="02000506030000020003" pitchFamily="50" charset="0"/>
              </a:rPr>
              <a:t>. 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 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b="1" dirty="0">
                <a:latin typeface="TT Commons Light" panose="02000506030000020003" pitchFamily="50" charset="0"/>
              </a:rPr>
              <a:t>Fortalece la función protectora de la piel e hidrata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Los estudios han demostrado que esta sustancia tiene un efecto </a:t>
            </a:r>
            <a:r>
              <a:rPr lang="es-ES" sz="1600" b="1" dirty="0">
                <a:latin typeface="TT Commons Light" panose="02000506030000020003" pitchFamily="50" charset="0"/>
              </a:rPr>
              <a:t>regenerador sobre una barrera cutánea</a:t>
            </a:r>
            <a:r>
              <a:rPr lang="es-ES" sz="1600" dirty="0">
                <a:latin typeface="TT Commons Light" panose="02000506030000020003" pitchFamily="50" charset="0"/>
              </a:rPr>
              <a:t> dañada. La vitamina B3 </a:t>
            </a:r>
            <a:r>
              <a:rPr lang="es-ES" sz="1600" b="1" dirty="0">
                <a:latin typeface="TT Commons Light" panose="02000506030000020003" pitchFamily="50" charset="0"/>
              </a:rPr>
              <a:t>incrementa la síntesis de lípidos y </a:t>
            </a:r>
            <a:r>
              <a:rPr lang="es-ES" sz="1600" b="1" dirty="0" err="1">
                <a:latin typeface="TT Commons Light" panose="02000506030000020003" pitchFamily="50" charset="0"/>
              </a:rPr>
              <a:t>ceramidas</a:t>
            </a:r>
            <a:r>
              <a:rPr lang="es-ES" sz="1600" dirty="0">
                <a:latin typeface="TT Commons Light" panose="02000506030000020003" pitchFamily="50" charset="0"/>
              </a:rPr>
              <a:t>, que son esenciales para la </a:t>
            </a:r>
            <a:r>
              <a:rPr lang="es-ES" sz="1600" b="1" dirty="0">
                <a:latin typeface="TT Commons Light" panose="02000506030000020003" pitchFamily="50" charset="0"/>
              </a:rPr>
              <a:t>función protectora </a:t>
            </a:r>
            <a:r>
              <a:rPr lang="es-ES" sz="1600" dirty="0">
                <a:latin typeface="TT Commons Light" panose="02000506030000020003" pitchFamily="50" charset="0"/>
              </a:rPr>
              <a:t>de la piel. Una barrera cutánea intacta asegura que la piel pierda menos humedad y se vuelva más resistente a las influencias externas. 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71653" cy="424614"/>
          </a:xfrm>
        </p:spPr>
        <p:txBody>
          <a:bodyPr/>
          <a:lstStyle/>
          <a:p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953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0"/>
            <a:ext cx="8093951" cy="413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Colágeno marino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TT Commons Light" panose="02000506030000020003" pitchFamily="50" charset="0"/>
              </a:rPr>
              <a:t>El colágeno es la proteína mayoritaria y más importante en el tejido conectivo de la piel. Contrarresta la </a:t>
            </a:r>
            <a:r>
              <a:rPr lang="es-ES" sz="1600" dirty="0" err="1">
                <a:latin typeface="TT Commons Light" panose="02000506030000020003" pitchFamily="50" charset="0"/>
              </a:rPr>
              <a:t>reticulación</a:t>
            </a:r>
            <a:r>
              <a:rPr lang="es-ES" sz="1600" dirty="0">
                <a:latin typeface="TT Commons Light" panose="02000506030000020003" pitchFamily="50" charset="0"/>
              </a:rPr>
              <a:t> progresiva del colágeno que se produce con la edad, aumentando la firmeza y contenido en agua de la </a:t>
            </a:r>
            <a:r>
              <a:rPr lang="es-ES" sz="1600" dirty="0" smtClean="0">
                <a:latin typeface="TT Commons Light" panose="02000506030000020003" pitchFamily="50" charset="0"/>
              </a:rPr>
              <a:t>piel y </a:t>
            </a:r>
            <a:r>
              <a:rPr lang="es-E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efecto físico </a:t>
            </a:r>
            <a:r>
              <a:rPr lang="es-E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la capa epidérmica </a:t>
            </a:r>
            <a:r>
              <a:rPr lang="es-E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suaviza </a:t>
            </a:r>
            <a:r>
              <a:rPr lang="es-E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significativamente las 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pequeñas </a:t>
            </a:r>
            <a:r>
              <a:rPr lang="es-E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arrugas.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Silicio</a:t>
            </a:r>
            <a:r>
              <a:rPr lang="en-U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Orgánico</a:t>
            </a:r>
            <a:endParaRPr lang="en-US" sz="1600" b="1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silicio orgánico es un 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oligoelemento esencial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que posee unos efectos muy potentes contra el envejecimiento y la flacidez de la piel. Se trata de un mineral que, entre otras propiedades, tiene la 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de generar colágeno de un modo natural.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silicio orgánico tiene una profunda 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en el tejido conectivo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cutáneo por lo que consigue un 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efecto </a:t>
            </a:r>
            <a:r>
              <a:rPr lang="es-ES" sz="1600" b="1" dirty="0" err="1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reestructurante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una regeneración celular.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16187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16466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334116" y="5105922"/>
            <a:ext cx="100353" cy="46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05" algn="l" rtl="0">
              <a:lnSpc>
                <a:spcPts val="898"/>
              </a:lnSpc>
            </a:pPr>
            <a:fld id="{81D60167-4931-47E6-BA6A-407CBD079E47}" type="slidenum">
              <a:rPr sz="875" spc="6" dirty="0">
                <a:solidFill>
                  <a:srgbClr val="888888"/>
                </a:solidFill>
                <a:latin typeface="Carlito"/>
                <a:cs typeface="Carlito"/>
              </a:rPr>
              <a:pPr marL="21505" algn="l" rtl="0">
                <a:lnSpc>
                  <a:spcPts val="898"/>
                </a:lnSpc>
              </a:pPr>
              <a:t>2</a:t>
            </a:fld>
            <a:endParaRPr sz="875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104" y="1247097"/>
            <a:ext cx="3256461" cy="2031135"/>
          </a:xfrm>
          <a:prstGeom prst="rect">
            <a:avLst/>
          </a:prstGeom>
        </p:spPr>
        <p:txBody>
          <a:bodyPr vert="horz" wrap="square" lIns="0" tIns="131892" rIns="0" bIns="0" rtlCol="0">
            <a:spAutoFit/>
          </a:bodyPr>
          <a:lstStyle/>
          <a:p>
            <a:pPr marL="200712" indent="-193902" algn="l" rtl="0">
              <a:spcBef>
                <a:spcPts val="1039"/>
              </a:spcBef>
              <a:buAutoNum type="arabicPeriod"/>
              <a:tabLst>
                <a:tab pos="201070" algn="l"/>
              </a:tabLst>
            </a:pPr>
            <a:r>
              <a:rPr lang="es-ES" dirty="0" smtClean="0">
                <a:latin typeface="Bebas Neue Regular" panose="00000500000000000000" pitchFamily="50" charset="0"/>
                <a:cs typeface="Carlito"/>
              </a:rPr>
              <a:t>PRESENTACIÓN LIFT THERAPY</a:t>
            </a:r>
          </a:p>
          <a:p>
            <a:pPr marL="200712" indent="-193902" algn="l" rtl="0">
              <a:spcBef>
                <a:spcPts val="1039"/>
              </a:spcBef>
              <a:buAutoNum type="arabicPeriod"/>
              <a:tabLst>
                <a:tab pos="201070" algn="l"/>
              </a:tabLst>
            </a:pPr>
            <a:r>
              <a:rPr lang="es-ES" dirty="0" smtClean="0">
                <a:latin typeface="Bebas Neue Regular" panose="00000500000000000000" pitchFamily="50" charset="0"/>
                <a:cs typeface="Carlito"/>
              </a:rPr>
              <a:t>ENVEJECIMIENTO DE LA PIEL: FLACIDEZ</a:t>
            </a:r>
            <a:endParaRPr lang="es-ES" dirty="0">
              <a:latin typeface="Bebas Neue Regular" panose="00000500000000000000" pitchFamily="50" charset="0"/>
              <a:cs typeface="Carlito"/>
            </a:endParaRPr>
          </a:p>
          <a:p>
            <a:pPr marL="200712" indent="-193902" algn="l" rtl="0">
              <a:spcBef>
                <a:spcPts val="982"/>
              </a:spcBef>
              <a:buAutoNum type="arabicPeriod"/>
              <a:tabLst>
                <a:tab pos="201070" algn="l"/>
              </a:tabLst>
            </a:pPr>
            <a:r>
              <a:rPr lang="es-ES" dirty="0" smtClean="0">
                <a:latin typeface="Bebas Neue Regular" panose="00000500000000000000" pitchFamily="50" charset="0"/>
                <a:cs typeface="Carlito"/>
              </a:rPr>
              <a:t>INGREDIENTES</a:t>
            </a:r>
            <a:endParaRPr dirty="0">
              <a:latin typeface="Bebas Neue Regular" panose="00000500000000000000" pitchFamily="50" charset="0"/>
              <a:cs typeface="Carlito"/>
            </a:endParaRPr>
          </a:p>
          <a:p>
            <a:pPr marL="200712" indent="-193902" algn="l" rtl="0">
              <a:spcBef>
                <a:spcPts val="982"/>
              </a:spcBef>
              <a:buAutoNum type="arabicPeriod"/>
              <a:tabLst>
                <a:tab pos="201070" algn="l"/>
              </a:tabLst>
            </a:pPr>
            <a:r>
              <a:rPr lang="es-ES" dirty="0" smtClean="0">
                <a:latin typeface="Bebas Neue Regular" panose="00000500000000000000" pitchFamily="50" charset="0"/>
                <a:cs typeface="Carlito"/>
              </a:rPr>
              <a:t>PRODUCTOS PARA EL CUIDADO EN CASA</a:t>
            </a:r>
          </a:p>
          <a:p>
            <a:pPr marL="200712" indent="-193902" algn="l" rtl="0">
              <a:spcBef>
                <a:spcPts val="982"/>
              </a:spcBef>
              <a:buAutoNum type="arabicPeriod"/>
              <a:tabLst>
                <a:tab pos="201070" algn="l"/>
              </a:tabLst>
            </a:pPr>
            <a:r>
              <a:rPr lang="es-ES" dirty="0" smtClean="0">
                <a:latin typeface="Bebas Neue Regular" panose="00000500000000000000" pitchFamily="50" charset="0"/>
                <a:cs typeface="Carlito"/>
              </a:rPr>
              <a:t>PROGRAMA PROFESIONAL</a:t>
            </a:r>
          </a:p>
        </p:txBody>
      </p:sp>
      <p:sp>
        <p:nvSpPr>
          <p:cNvPr id="10" name="Título 8"/>
          <p:cNvSpPr>
            <a:spLocks noGrp="1"/>
          </p:cNvSpPr>
          <p:nvPr>
            <p:ph type="title"/>
          </p:nvPr>
        </p:nvSpPr>
        <p:spPr>
          <a:xfrm>
            <a:off x="699718" y="444931"/>
            <a:ext cx="730969" cy="332270"/>
          </a:xfrm>
        </p:spPr>
        <p:txBody>
          <a:bodyPr/>
          <a:lstStyle/>
          <a:p>
            <a:pPr algn="l" rtl="0"/>
            <a:r>
              <a:rPr lang="es-ES" sz="2399" spc="300" dirty="0" smtClean="0">
                <a:latin typeface="Bebas Neue Regular" panose="00000500000000000000" pitchFamily="50" charset="0"/>
              </a:rPr>
              <a:t>ÍNDICE</a:t>
            </a:r>
            <a:endParaRPr lang="es-ES" sz="2399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0"/>
            <a:ext cx="8093951" cy="366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latin typeface="TT Commons Light" panose="02000506030000020003" pitchFamily="50" charset="0"/>
              </a:rPr>
              <a:t>Cera de abejas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latin typeface="TT Commons Light" panose="02000506030000020003" pitchFamily="50" charset="0"/>
              </a:rPr>
              <a:t>La </a:t>
            </a:r>
            <a:r>
              <a:rPr lang="es-ES" sz="1600" dirty="0">
                <a:latin typeface="TT Commons Light" panose="02000506030000020003" pitchFamily="50" charset="0"/>
              </a:rPr>
              <a:t>cera de </a:t>
            </a:r>
            <a:r>
              <a:rPr lang="es-ES" sz="1600" dirty="0" smtClean="0">
                <a:latin typeface="TT Commons Light" panose="02000506030000020003" pitchFamily="50" charset="0"/>
              </a:rPr>
              <a:t>abejas tiene </a:t>
            </a:r>
            <a:r>
              <a:rPr lang="es-ES" sz="1600" dirty="0">
                <a:latin typeface="TT Commons Light" panose="02000506030000020003" pitchFamily="50" charset="0"/>
              </a:rPr>
              <a:t>una composición única, con propiedades no oclusivas, no </a:t>
            </a:r>
            <a:r>
              <a:rPr lang="es-ES" sz="1600" dirty="0" err="1">
                <a:latin typeface="TT Commons Light" panose="02000506030000020003" pitchFamily="50" charset="0"/>
              </a:rPr>
              <a:t>comedogénicas</a:t>
            </a:r>
            <a:r>
              <a:rPr lang="es-ES" sz="1600" dirty="0">
                <a:latin typeface="TT Commons Light" panose="02000506030000020003" pitchFamily="50" charset="0"/>
              </a:rPr>
              <a:t>, antioxidantes, y con muy bajo poder irritante. </a:t>
            </a:r>
            <a:r>
              <a:rPr lang="es-ES" sz="1600" dirty="0" smtClean="0">
                <a:latin typeface="TT Commons Light" panose="02000506030000020003" pitchFamily="50" charset="0"/>
              </a:rPr>
              <a:t>Es </a:t>
            </a:r>
            <a:r>
              <a:rPr lang="es-ES" sz="1600" b="1" dirty="0" smtClean="0">
                <a:latin typeface="TT Commons Light" panose="02000506030000020003" pitchFamily="50" charset="0"/>
              </a:rPr>
              <a:t>hidratante </a:t>
            </a:r>
            <a:r>
              <a:rPr lang="es-ES" sz="1600" b="1" dirty="0">
                <a:latin typeface="TT Commons Light" panose="02000506030000020003" pitchFamily="50" charset="0"/>
              </a:rPr>
              <a:t>y nutritiva:</a:t>
            </a:r>
            <a:r>
              <a:rPr lang="es-ES" sz="1600" dirty="0">
                <a:latin typeface="TT Commons Light" panose="02000506030000020003" pitchFamily="50" charset="0"/>
              </a:rPr>
              <a:t> tiene la capacidad de atrapar la humedad natural y crear una capa protectora en la piel, lo cual evita la deshidratación y resequedad de la misma. La protege de los daños que puedan causar los agentes externos y la mantiene bien hidratada y con una suavidad extrema.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latin typeface="TT Commons Light" panose="02000506030000020003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latin typeface="TT Commons Light" panose="02000506030000020003" pitchFamily="50" charset="0"/>
              </a:rPr>
              <a:t>Ésteres de jojoba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TT Commons Light" panose="02000506030000020003" pitchFamily="50" charset="0"/>
              </a:rPr>
              <a:t>Es una proteína vegetal extraída de las semillas de la jojoba </a:t>
            </a:r>
            <a:r>
              <a:rPr lang="es-ES" sz="1600" dirty="0" smtClean="0">
                <a:latin typeface="TT Commons Light" panose="02000506030000020003" pitchFamily="50" charset="0"/>
              </a:rPr>
              <a:t>con un </a:t>
            </a:r>
            <a:r>
              <a:rPr lang="es-ES" sz="1600" dirty="0">
                <a:latin typeface="TT Commons Light" panose="02000506030000020003" pitchFamily="50" charset="0"/>
              </a:rPr>
              <a:t>gran poder hidratante sin dar una sensación grasa, tiene muy buena </a:t>
            </a:r>
            <a:r>
              <a:rPr lang="es-ES" sz="1600" dirty="0" smtClean="0">
                <a:latin typeface="TT Commons Light" panose="02000506030000020003" pitchFamily="50" charset="0"/>
              </a:rPr>
              <a:t>penetración </a:t>
            </a:r>
            <a:r>
              <a:rPr lang="es-ES" sz="1600" dirty="0">
                <a:latin typeface="TT Commons Light" panose="02000506030000020003" pitchFamily="50" charset="0"/>
              </a:rPr>
              <a:t>en la piel, tiene además propiedades antioxidantes y previene las arrugas y neutraliza los radicales libres. Crea una textura ligera y suave generando una piel más joven, radiante e hidratada. También protege la piel de las agresiones medioambientales</a:t>
            </a:r>
            <a:endParaRPr lang="es-ES" sz="1600" dirty="0"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4"/>
            <a:ext cx="3516187" cy="424614"/>
          </a:xfrm>
        </p:spPr>
        <p:txBody>
          <a:bodyPr/>
          <a:lstStyle/>
          <a:p>
            <a:pPr algn="l" rtl="0"/>
            <a:r>
              <a:rPr lang="es-ES" sz="2399" spc="300" dirty="0"/>
              <a:t>INGREDIENTES PRINCIPALES</a:t>
            </a:r>
          </a:p>
        </p:txBody>
      </p:sp>
    </p:spTree>
    <p:extLst>
      <p:ext uri="{BB962C8B-B14F-4D97-AF65-F5344CB8AC3E}">
        <p14:creationId xmlns:p14="http://schemas.microsoft.com/office/powerpoint/2010/main" val="27434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9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02037" y="3028268"/>
            <a:ext cx="8260659" cy="73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PRODUCTOS PARA EL CUIDADO EN CASA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18" y="371073"/>
            <a:ext cx="2396148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2117426" y="1225945"/>
            <a:ext cx="1941476" cy="499544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Serum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reafirmante </a:t>
            </a:r>
            <a:r>
              <a:rPr lang="es-ES" sz="1600" b="1" spc="-6" dirty="0">
                <a:latin typeface="TT Commons" panose="02000506040000020004" pitchFamily="50" charset="0"/>
                <a:cs typeface="Carlito"/>
              </a:rPr>
              <a:t>y tensor</a:t>
            </a:r>
            <a:endParaRPr sz="1600" b="1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4956" y="1225944"/>
            <a:ext cx="1920210" cy="745697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 marR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Crema 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redensificante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dirty="0">
                <a:latin typeface="TT Commons" panose="02000506040000020004" pitchFamily="50" charset="0"/>
                <a:cs typeface="Carlito"/>
              </a:rPr>
              <a:t>que mejora la elasticidad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45961" y="1227995"/>
            <a:ext cx="1896638" cy="745697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Crema 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voluminizadora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dirty="0">
                <a:latin typeface="TT Commons" panose="02000506040000020004" pitchFamily="50" charset="0"/>
                <a:cs typeface="Carlito"/>
              </a:rPr>
              <a:t>anti-flacidez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50224" y="4725712"/>
            <a:ext cx="1039086" cy="42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35" name="object 35"/>
          <p:cNvSpPr txBox="1"/>
          <p:nvPr/>
        </p:nvSpPr>
        <p:spPr>
          <a:xfrm>
            <a:off x="8216231" y="1217343"/>
            <a:ext cx="1941476" cy="499544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 marR="2867" indent="-71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Contorno de ojos y labios</a:t>
            </a:r>
            <a:r>
              <a:rPr sz="1600" dirty="0">
                <a:latin typeface="TT Commons" panose="02000506040000020004" pitchFamily="50" charset="0"/>
                <a:cs typeface="Carlito"/>
              </a:rPr>
              <a:t>, </a:t>
            </a:r>
            <a:r>
              <a:rPr lang="es-ES" sz="1600" dirty="0">
                <a:latin typeface="TT Commons" panose="02000506040000020004" pitchFamily="50" charset="0"/>
                <a:cs typeface="Carlito"/>
              </a:rPr>
              <a:t>efecto tensor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9717" y="444913"/>
            <a:ext cx="4007357" cy="332307"/>
          </a:xfrm>
        </p:spPr>
        <p:txBody>
          <a:bodyPr/>
          <a:lstStyle/>
          <a:p>
            <a:r>
              <a:rPr lang="es-ES" sz="2399" spc="300" dirty="0">
                <a:latin typeface="Bebas Neue Regular" panose="00000500000000000000" pitchFamily="50" charset="0"/>
              </a:rPr>
              <a:t>Productos línea LIFT THERAPY</a:t>
            </a:r>
          </a:p>
        </p:txBody>
      </p:sp>
      <p:sp>
        <p:nvSpPr>
          <p:cNvPr id="46" name="object 9"/>
          <p:cNvSpPr/>
          <p:nvPr/>
        </p:nvSpPr>
        <p:spPr>
          <a:xfrm>
            <a:off x="8151879" y="4731918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7" name="object 9"/>
          <p:cNvSpPr/>
          <p:nvPr/>
        </p:nvSpPr>
        <p:spPr>
          <a:xfrm>
            <a:off x="6173691" y="4743453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48" name="object 9"/>
          <p:cNvSpPr/>
          <p:nvPr/>
        </p:nvSpPr>
        <p:spPr>
          <a:xfrm>
            <a:off x="4132082" y="4742089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0" name="object 8"/>
          <p:cNvSpPr/>
          <p:nvPr/>
        </p:nvSpPr>
        <p:spPr>
          <a:xfrm>
            <a:off x="905836" y="4732836"/>
            <a:ext cx="1534544" cy="425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1" name="object 9"/>
          <p:cNvSpPr/>
          <p:nvPr/>
        </p:nvSpPr>
        <p:spPr>
          <a:xfrm>
            <a:off x="2117426" y="4745331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2" name="object 10"/>
          <p:cNvSpPr/>
          <p:nvPr/>
        </p:nvSpPr>
        <p:spPr>
          <a:xfrm>
            <a:off x="704556" y="4744877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0" y="97790"/>
                </a:moveTo>
                <a:lnTo>
                  <a:pt x="7684" y="59723"/>
                </a:lnTo>
                <a:lnTo>
                  <a:pt x="28640" y="28640"/>
                </a:lnTo>
                <a:lnTo>
                  <a:pt x="59723" y="7684"/>
                </a:lnTo>
                <a:lnTo>
                  <a:pt x="97789" y="0"/>
                </a:lnTo>
                <a:lnTo>
                  <a:pt x="3341878" y="0"/>
                </a:lnTo>
                <a:lnTo>
                  <a:pt x="3379928" y="7684"/>
                </a:lnTo>
                <a:lnTo>
                  <a:pt x="3411013" y="28640"/>
                </a:lnTo>
                <a:lnTo>
                  <a:pt x="3431978" y="59723"/>
                </a:lnTo>
                <a:lnTo>
                  <a:pt x="3439667" y="97790"/>
                </a:lnTo>
                <a:lnTo>
                  <a:pt x="3439667" y="488950"/>
                </a:lnTo>
                <a:lnTo>
                  <a:pt x="3431978" y="527011"/>
                </a:lnTo>
                <a:lnTo>
                  <a:pt x="3411013" y="558095"/>
                </a:lnTo>
                <a:lnTo>
                  <a:pt x="3379928" y="579054"/>
                </a:lnTo>
                <a:lnTo>
                  <a:pt x="3341878" y="586740"/>
                </a:lnTo>
                <a:lnTo>
                  <a:pt x="97789" y="586740"/>
                </a:lnTo>
                <a:lnTo>
                  <a:pt x="59723" y="579054"/>
                </a:lnTo>
                <a:lnTo>
                  <a:pt x="28640" y="558095"/>
                </a:lnTo>
                <a:lnTo>
                  <a:pt x="7684" y="527011"/>
                </a:lnTo>
                <a:lnTo>
                  <a:pt x="0" y="488950"/>
                </a:lnTo>
                <a:lnTo>
                  <a:pt x="0" y="97790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2516389" y="4780977"/>
            <a:ext cx="1276994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SUBLIME LIFT NIGHT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54" name="object 20"/>
          <p:cNvSpPr txBox="1"/>
          <p:nvPr/>
        </p:nvSpPr>
        <p:spPr>
          <a:xfrm>
            <a:off x="6690607" y="4780977"/>
            <a:ext cx="1649735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FORCE LIFT DAY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55" name="object 26"/>
          <p:cNvSpPr txBox="1"/>
          <p:nvPr/>
        </p:nvSpPr>
        <p:spPr>
          <a:xfrm>
            <a:off x="4367139" y="4770806"/>
            <a:ext cx="1705487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LIFT THERAPY SOLUTION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56" name="object 32"/>
          <p:cNvSpPr txBox="1"/>
          <p:nvPr/>
        </p:nvSpPr>
        <p:spPr>
          <a:xfrm>
            <a:off x="8340342" y="4775324"/>
            <a:ext cx="1817365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INTENSIVE LIFT CONTOUR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30" name="object 23"/>
          <p:cNvSpPr txBox="1"/>
          <p:nvPr/>
        </p:nvSpPr>
        <p:spPr>
          <a:xfrm>
            <a:off x="126643" y="1238856"/>
            <a:ext cx="1941476" cy="745902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Doble </a:t>
            </a:r>
            <a:r>
              <a:rPr lang="es-ES" sz="1600" b="1" dirty="0" err="1" smtClean="0">
                <a:latin typeface="TT Commons" panose="02000506040000020004" pitchFamily="50" charset="0"/>
                <a:cs typeface="Carlito"/>
              </a:rPr>
              <a:t>Serum</a:t>
            </a: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b="1" dirty="0" err="1" smtClean="0">
                <a:latin typeface="TT Commons" panose="02000506040000020004" pitchFamily="50" charset="0"/>
                <a:cs typeface="Carlito"/>
              </a:rPr>
              <a:t>reestructurante</a:t>
            </a: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 y tensor</a:t>
            </a:r>
            <a:endParaRPr sz="1600" b="1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126643" y="4758242"/>
            <a:ext cx="1941476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32" name="object 14"/>
          <p:cNvSpPr txBox="1"/>
          <p:nvPr/>
        </p:nvSpPr>
        <p:spPr>
          <a:xfrm>
            <a:off x="525606" y="4793888"/>
            <a:ext cx="1276994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50" charset="0"/>
                <a:cs typeface="Carlito"/>
              </a:rPr>
              <a:t>TENSOR BOOST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32" y="3309978"/>
            <a:ext cx="1571991" cy="1137624"/>
          </a:xfrm>
          <a:prstGeom prst="rect">
            <a:avLst/>
          </a:prstGeom>
        </p:spPr>
      </p:pic>
      <p:pic>
        <p:nvPicPr>
          <p:cNvPr id="36" name="11 Imagen" descr="LT FORCE LIFT TUB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9824" y="2068215"/>
            <a:ext cx="977804" cy="252091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3"/>
          <a:stretch/>
        </p:blipFill>
        <p:spPr>
          <a:xfrm>
            <a:off x="682698" y="1685972"/>
            <a:ext cx="1076877" cy="292514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1" t="20908" r="36626" b="29940"/>
          <a:stretch/>
        </p:blipFill>
        <p:spPr>
          <a:xfrm>
            <a:off x="8427763" y="2088403"/>
            <a:ext cx="784997" cy="255124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r="53069" b="8618"/>
          <a:stretch/>
        </p:blipFill>
        <p:spPr>
          <a:xfrm>
            <a:off x="2575252" y="2161248"/>
            <a:ext cx="1260298" cy="23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2415704" y="1200522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SERUM 30ml Tensor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R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eestructurante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DESCRIPCIÓN:</a:t>
            </a:r>
          </a:p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Doble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serum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reafirmante intensivo que actúa en las capas más profundas de la epidermis y en la matriz extracelular de la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piel.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Suma la acción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reestructurante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del silicio orgánico con el efecto alisador inmediato del colágeno marino. Junto con los péptidos tensores, que atenúan las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arrugas,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y el ácido hialurónico de bajo peso molecular, logra combatir la pérdida de firmeza.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INDICACIÓN:</a:t>
            </a:r>
          </a:p>
          <a:p>
            <a:pPr indent="-342900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Ayuda prevenir la flacidez y combatir los signos del envejecimiento, reforzando la estructura de la dermis, apuntando al dinamismo celular y estimulando las funciones biomecánicas del fibroblasto.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INGREDIENTES: Ácido hialurónico de alto y bajo peso molecular, colágeno marino, silicio orgánico, péptidos tensores, extracto de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Spillantes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acmella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, ésteres de jojoba y cera de abejas.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MODO DE USO: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Noche: Aplicar por la noche 2 pulsaciones de producto (en función del tamaño de la cara y tipo de piel), sobre el rostro previa limpieza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TIPO DE PIEL: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Todas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86441" cy="424732"/>
          </a:xfrm>
        </p:spPr>
        <p:txBody>
          <a:bodyPr/>
          <a:lstStyle/>
          <a:p>
            <a:r>
              <a:rPr lang="es-ES" sz="2400" spc="300" dirty="0" smtClean="0"/>
              <a:t>TENSOR BOOST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3"/>
          <a:stretch/>
        </p:blipFill>
        <p:spPr>
          <a:xfrm>
            <a:off x="678351" y="1200522"/>
            <a:ext cx="1449322" cy="39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2415704" y="1200522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SERUM 30ml Acción hidratante y reafirmante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INDICACIÓN: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Pieles que manifiestan flacidez o deshidratación a causa del envejecimiento. Ideal a partir de los 20 años. </a:t>
            </a:r>
            <a:endParaRPr lang="es-ES" sz="1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ACCIÓN: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DSH CN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(Acido Hialurónico de alto peso molecular) unido al silicio orgánico: tiene acción a nivel superficial, elevado poder hidratante, con efecto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citoestimulante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sobre los fibroblastos, potenciando la acción de hidratación y reafirmación.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RENOVHYAL,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de peso molecular más bajo, es capaz de penetrar en la piel, llegando a niveles profundos de la epidermis hasta la capa basal, siendo capaz de retener y aportar agua a un 70%, hidratando toda la estructura de la piel. La firmeza de la piel se ve reforzada por la estimulación de la producción de colágeno tipo I en la dermis.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MODO DE USO: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Noche: Aplicar por la noche 5-10 gotas de producto (en función del tamaño de la cara y tipo de piel), sobre el rostro previa limpieza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TIPO DE PIEL: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Todas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45276" cy="424732"/>
          </a:xfrm>
        </p:spPr>
        <p:txBody>
          <a:bodyPr/>
          <a:lstStyle/>
          <a:p>
            <a:r>
              <a:rPr lang="es-ES" sz="2400" spc="300" dirty="0"/>
              <a:t>Sublime </a:t>
            </a:r>
            <a:r>
              <a:rPr lang="es-ES" sz="2400" spc="300" dirty="0" err="1"/>
              <a:t>lift</a:t>
            </a:r>
            <a:r>
              <a:rPr lang="es-ES" sz="2400" spc="300" dirty="0"/>
              <a:t> </a:t>
            </a:r>
            <a:r>
              <a:rPr lang="es-ES" sz="2400" spc="300" dirty="0" err="1"/>
              <a:t>night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r="53069" b="8618"/>
          <a:stretch/>
        </p:blipFill>
        <p:spPr>
          <a:xfrm>
            <a:off x="543495" y="1920602"/>
            <a:ext cx="1452641" cy="27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6 CuadroTexto"/>
          <p:cNvSpPr txBox="1"/>
          <p:nvPr/>
        </p:nvSpPr>
        <p:spPr>
          <a:xfrm>
            <a:off x="2775744" y="1560562"/>
            <a:ext cx="61926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CARACTERÍSTICAS: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800100" lvl="1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Envase:</a:t>
            </a:r>
          </a:p>
          <a:p>
            <a:pPr marL="800100" lvl="1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800100" lvl="1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Cuerpo: Frasco de vidrio con gotero dosificador</a:t>
            </a:r>
          </a:p>
          <a:p>
            <a:pPr marL="800100" lvl="1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800100" lvl="1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Color: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Transparente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serum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800100" lvl="1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800100" lvl="1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Tacto: 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Absorbsión inmediata que genera una sensación fresca y de hidratación inmediata</a:t>
            </a: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INGREDEINTES:</a:t>
            </a: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Spillantes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Acmella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-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Isoflavonas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de Soja -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Ácido Hialurónico APM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Ácido Hialurónico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BPM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Octapéptido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-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Tripéptido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 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45276" cy="424732"/>
          </a:xfrm>
        </p:spPr>
        <p:txBody>
          <a:bodyPr/>
          <a:lstStyle/>
          <a:p>
            <a:r>
              <a:rPr lang="es-ES" sz="2400" spc="300" dirty="0"/>
              <a:t>Sublime </a:t>
            </a:r>
            <a:r>
              <a:rPr lang="es-ES" sz="2400" spc="300" dirty="0" err="1"/>
              <a:t>lift</a:t>
            </a:r>
            <a:r>
              <a:rPr lang="es-ES" sz="2400" spc="300" dirty="0"/>
              <a:t> </a:t>
            </a:r>
            <a:r>
              <a:rPr lang="es-ES" sz="2400" spc="300" dirty="0" err="1"/>
              <a:t>night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r="53069" b="8618"/>
          <a:stretch/>
        </p:blipFill>
        <p:spPr>
          <a:xfrm>
            <a:off x="543495" y="1920602"/>
            <a:ext cx="1452641" cy="27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160802" cy="424732"/>
          </a:xfrm>
        </p:spPr>
        <p:txBody>
          <a:bodyPr/>
          <a:lstStyle/>
          <a:p>
            <a:r>
              <a:rPr lang="es-ES" sz="2400" spc="300" dirty="0" smtClean="0"/>
              <a:t>LIFT THERAPY SOLUTION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2" y="2496666"/>
            <a:ext cx="2454920" cy="1776587"/>
          </a:xfrm>
          <a:prstGeom prst="rect">
            <a:avLst/>
          </a:prstGeom>
        </p:spPr>
      </p:pic>
      <p:sp>
        <p:nvSpPr>
          <p:cNvPr id="6" name="16 CuadroTexto"/>
          <p:cNvSpPr txBox="1"/>
          <p:nvPr/>
        </p:nvSpPr>
        <p:spPr>
          <a:xfrm>
            <a:off x="2631728" y="1056506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CREMA 50ml Acción reafirmante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(Textura fluida y sedosa)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INDICACIÓN:</a:t>
            </a:r>
          </a:p>
          <a:p>
            <a:pPr marL="342900" indent="-342900" algn="just"/>
            <a:r>
              <a:rPr lang="es-ES" sz="1200" dirty="0"/>
              <a:t>Tratamiento reafirmante indicado especialmente para pieles maduras que buscan combatir la perdida de firmeza y elasticidad de la piel. </a:t>
            </a:r>
            <a:endParaRPr lang="es-ES" sz="1200" dirty="0" smtClean="0"/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DESCRIPCIÓN: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200" dirty="0"/>
              <a:t>La combinación de activos tensores y estructurantes aumentan la firmeza, reducen la flacidez de la piel y combaten la pérdida de volumen, reduciendo las arrugas y las líneas de expresión, mediante un visible efecto </a:t>
            </a:r>
            <a:r>
              <a:rPr lang="es-ES" sz="1200" dirty="0" err="1"/>
              <a:t>filler</a:t>
            </a:r>
            <a:r>
              <a:rPr lang="es-ES" sz="1200" dirty="0"/>
              <a:t>. Su textura sedosa y su fácil extensión aportan una profunda tersura y confort </a:t>
            </a:r>
            <a:r>
              <a:rPr lang="es-ES" sz="1200" dirty="0" smtClean="0"/>
              <a:t>cutáneo</a:t>
            </a:r>
          </a:p>
          <a:p>
            <a:pPr algn="just"/>
            <a:r>
              <a:rPr lang="es-ES" sz="1200" dirty="0" smtClean="0"/>
              <a:t> 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INGREDIENTES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Spillantes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Acmella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, Ácido Hialurónico APM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, Ácido Hialurónico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BPM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Octapéptido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Tripéptido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,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Niacinamida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MODO DE USO: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Aplicar por la mañana y por la noche, después de sublime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lift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night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TIPO DE PIEL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Todas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6 CuadroTexto"/>
          <p:cNvSpPr txBox="1"/>
          <p:nvPr/>
        </p:nvSpPr>
        <p:spPr>
          <a:xfrm>
            <a:off x="2631728" y="1056506"/>
            <a:ext cx="61926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CREMA DÍA 50ml Acción reafirmante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(Textura fluida y sedosa)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INDICACIÓN: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Hidratación de pieles que manifiestan flacidez o deshidratación a causa del envejecimiento.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ACCIÓN: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Fórmula de textura fluida y sedosa con un efecto tensor inmediato que proporciona protección frente a las radiaciones UVB (SPF20) y UVA. Activa las funciones biomecánicas de los fibroblastos del colágeno y elastina, aumentando la elasticidad de la piel.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INGREDIENTES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Spillantes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Acmella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Isoflavonas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de Soja - 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Filtros solares UVB (SPF 20) y UVA.</a:t>
            </a:r>
            <a:endParaRPr lang="es-ES_tradnl" altLang="es-ES_tradn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MODO DE USO:</a:t>
            </a:r>
          </a:p>
          <a:p>
            <a:pPr marL="342900" indent="-342900" algn="just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TT Commons" panose="02000506040000020004" pitchFamily="50" charset="0"/>
              </a:rPr>
              <a:t>Día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TT Commons" panose="02000506040000020004" pitchFamily="50" charset="0"/>
              </a:rPr>
              <a:t>: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Aplicar por la mañana, después de limpiar.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TIPO DE PIEL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Todas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*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Gatuline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® In-Tense: 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Es un nuevo activo concentrado reafirmante, que estimula la capacidad reafirmante natural de la propia piel.</a:t>
            </a:r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</p:txBody>
      </p:sp>
      <p:pic>
        <p:nvPicPr>
          <p:cNvPr id="12" name="11 Imagen" descr="LT FORCE LIFT TUB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1182330"/>
            <a:ext cx="1527004" cy="3936827"/>
          </a:xfrm>
          <a:prstGeom prst="rect">
            <a:avLst/>
          </a:prstGeom>
        </p:spPr>
      </p:pic>
      <p:sp>
        <p:nvSpPr>
          <p:cNvPr id="1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121735" cy="424732"/>
          </a:xfrm>
        </p:spPr>
        <p:txBody>
          <a:bodyPr/>
          <a:lstStyle/>
          <a:p>
            <a:r>
              <a:rPr lang="es-ES" sz="2400" spc="300" dirty="0" err="1" smtClean="0">
                <a:latin typeface="Bebas Neue Regular" panose="00000500000000000000" pitchFamily="50" charset="0"/>
              </a:rPr>
              <a:t>Force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lift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day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6 CuadroTexto"/>
          <p:cNvSpPr txBox="1"/>
          <p:nvPr/>
        </p:nvSpPr>
        <p:spPr>
          <a:xfrm>
            <a:off x="2343696" y="1056506"/>
            <a:ext cx="6552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Crema contorno ojos y labios 15ml Acción reafirmante 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INDICACIÓN:</a:t>
            </a:r>
          </a:p>
          <a:p>
            <a:pPr marL="342900" indent="-342900" algn="just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Flacidez de la piel en el contorno de ojos y labios.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ACCIÓN: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Fórmula basada en una excepcional combinación de principios que intervienen de forma natural y sinérgica, reafirmando la zona del contorno de ojos y labios. Los resultados se incrementan gracias a su acción antiarrugas complementaria, al relajar los músculos faciales y rellenar e hidratar el surco de las arrugas.</a:t>
            </a:r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INGREDIENTES: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Spillantes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Acmella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Ácido Hialurónico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APM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Octapéptido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- </a:t>
            </a:r>
            <a:r>
              <a:rPr lang="es-E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tripéptido</a:t>
            </a:r>
            <a:endParaRPr lang="es-ES_tradnl" altLang="es-ES_tradn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endPara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MODO DE USO:</a:t>
            </a:r>
          </a:p>
          <a:p>
            <a:pPr marL="342900" indent="-342900" algn="just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TT Commons" panose="02000506040000020004" pitchFamily="50" charset="0"/>
              </a:rPr>
              <a:t>Día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TT Commons" panose="02000506040000020004" pitchFamily="50" charset="0"/>
              </a:rPr>
              <a:t>: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Aplicar por la mañana, después de limpiar.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TIPO DE PIEL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Todas</a:t>
            </a:r>
          </a:p>
          <a:p>
            <a:pPr marL="342900" indent="-342900" algn="just"/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T Commons" panose="02000506040000020004" pitchFamily="50" charset="0"/>
            </a:endParaRPr>
          </a:p>
          <a:p>
            <a:pPr marL="342900" indent="-342900" algn="just"/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*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Snap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-8: Reduce la profundidad de las arrugas de la cara producidas por la contracción</a:t>
            </a:r>
          </a:p>
          <a:p>
            <a:pPr marL="342900" indent="-342900" algn="just"/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de los músculos de la expresión facial,</a:t>
            </a:r>
          </a:p>
          <a:p>
            <a:pPr marL="342900" indent="-342900" algn="just"/>
            <a:r>
              <a:rPr lang="es-E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* 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Syn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Ake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Es un </a:t>
            </a:r>
            <a:r>
              <a:rPr lang="es-E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tripéptido</a:t>
            </a:r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 sintético que actúa contra las arrugas de expresión al relajar los</a:t>
            </a:r>
          </a:p>
          <a:p>
            <a:pPr marL="342900" indent="-342900" algn="just"/>
            <a:r>
              <a:rPr lang="es-E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Commons" panose="02000506040000020004" pitchFamily="50" charset="0"/>
              </a:rPr>
              <a:t>músculos faciales.</a:t>
            </a:r>
          </a:p>
        </p:txBody>
      </p:sp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395481" cy="424732"/>
          </a:xfrm>
        </p:spPr>
        <p:txBody>
          <a:bodyPr/>
          <a:lstStyle/>
          <a:p>
            <a:r>
              <a:rPr lang="es-ES" sz="2400" spc="300" dirty="0" err="1" smtClean="0">
                <a:latin typeface="Bebas Neue Regular" panose="00000500000000000000" pitchFamily="50" charset="0"/>
              </a:rPr>
              <a:t>Intensive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lilft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</a:t>
            </a:r>
            <a:r>
              <a:rPr lang="es-ES" sz="2400" spc="300" dirty="0" err="1" smtClean="0">
                <a:latin typeface="Bebas Neue Regular" panose="00000500000000000000" pitchFamily="50" charset="0"/>
              </a:rPr>
              <a:t>contour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1" t="20908" r="36626" b="29940"/>
          <a:stretch/>
        </p:blipFill>
        <p:spPr>
          <a:xfrm>
            <a:off x="975544" y="1555518"/>
            <a:ext cx="1008112" cy="32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9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3778" y="3028268"/>
            <a:ext cx="5357172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PROGRAMA PROFESIONAL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18" y="371073"/>
            <a:ext cx="2396148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9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46412" y="3028268"/>
            <a:ext cx="3171895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PRESENTACIÓN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18" y="371073"/>
            <a:ext cx="2396148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9719" y="399554"/>
            <a:ext cx="3218257" cy="424614"/>
          </a:xfrm>
        </p:spPr>
        <p:txBody>
          <a:bodyPr>
            <a:normAutofit/>
          </a:bodyPr>
          <a:lstStyle/>
          <a:p>
            <a:r>
              <a:rPr lang="es-ES" sz="2399" spc="300" dirty="0" smtClean="0"/>
              <a:t>PROGRAMA PROFESIONAL</a:t>
            </a:r>
            <a:endParaRPr lang="es-ES" sz="2399" spc="3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5" y="1104593"/>
            <a:ext cx="3991053" cy="3996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05" y="2018740"/>
            <a:ext cx="3011922" cy="29821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18" y="2236077"/>
            <a:ext cx="1017691" cy="2618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94" y="1790204"/>
            <a:ext cx="1168619" cy="32106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40" y="1786880"/>
            <a:ext cx="1125309" cy="32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8"/>
          <p:cNvSpPr>
            <a:spLocks noGrp="1"/>
          </p:cNvSpPr>
          <p:nvPr>
            <p:ph type="title"/>
          </p:nvPr>
        </p:nvSpPr>
        <p:spPr>
          <a:xfrm>
            <a:off x="700936" y="400247"/>
            <a:ext cx="5097229" cy="424475"/>
          </a:xfrm>
        </p:spPr>
        <p:txBody>
          <a:bodyPr/>
          <a:lstStyle/>
          <a:p>
            <a:r>
              <a:rPr lang="es-ES" sz="2398" spc="300" dirty="0"/>
              <a:t>PROGRAMA REAFIRMANTE LIFT THERAPY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B0CF79-389A-473E-8717-636D0B538712}"/>
              </a:ext>
            </a:extLst>
          </p:cNvPr>
          <p:cNvSpPr/>
          <p:nvPr/>
        </p:nvSpPr>
        <p:spPr>
          <a:xfrm>
            <a:off x="700935" y="1335671"/>
            <a:ext cx="82782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E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TRATAMIENTO </a:t>
            </a:r>
            <a:r>
              <a:rPr lang="es-ES" sz="1600" b="1" dirty="0">
                <a:latin typeface="TT Commons Light" panose="0200050603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PROFESIONAL</a:t>
            </a:r>
          </a:p>
          <a:p>
            <a:pPr algn="l" rtl="0"/>
            <a:endParaRPr lang="es-ES" sz="1600" b="1" dirty="0">
              <a:latin typeface="TT Commons Light" panose="0200050603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Un nuevo concepto de tratamiento profesional para el lifting facial, la alternativa a la cirugía estética. La fórmula revolucionaria combina Ácido Hialurónico, </a:t>
            </a:r>
            <a:r>
              <a:rPr lang="en-US" sz="1600" dirty="0" err="1" smtClean="0">
                <a:latin typeface="TT Commons Light" panose="02000506030000020003" pitchFamily="50" charset="0"/>
              </a:rPr>
              <a:t>Isoflavonas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latin typeface="TT Commons Light" panose="02000506030000020003" pitchFamily="50" charset="0"/>
              </a:rPr>
              <a:t>de </a:t>
            </a:r>
            <a:r>
              <a:rPr lang="en-US" sz="1600" dirty="0" err="1">
                <a:latin typeface="TT Commons Light" panose="02000506030000020003" pitchFamily="50" charset="0"/>
              </a:rPr>
              <a:t>Soja</a:t>
            </a:r>
            <a:r>
              <a:rPr lang="en-US" sz="1600" dirty="0" smtClean="0">
                <a:latin typeface="TT Commons Light" panose="02000506030000020003" pitchFamily="50" charset="0"/>
              </a:rPr>
              <a:t>, </a:t>
            </a:r>
            <a:r>
              <a:rPr lang="en-US" sz="1600" dirty="0" err="1" smtClean="0">
                <a:latin typeface="TT Commons Light" panose="02000506030000020003" pitchFamily="50" charset="0"/>
              </a:rPr>
              <a:t>Essenskin</a:t>
            </a:r>
            <a:r>
              <a:rPr lang="en-US" sz="1600" dirty="0" smtClean="0">
                <a:latin typeface="TT Commons Light" panose="02000506030000020003" pitchFamily="50" charset="0"/>
              </a:rPr>
              <a:t>® y </a:t>
            </a:r>
            <a:r>
              <a:rPr lang="en-US" sz="1600" dirty="0" err="1" smtClean="0">
                <a:latin typeface="TT Commons Light" panose="02000506030000020003" pitchFamily="50" charset="0"/>
              </a:rPr>
              <a:t>Spillantes</a:t>
            </a:r>
            <a:r>
              <a:rPr lang="en-US" sz="1600" dirty="0" smtClean="0"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latin typeface="TT Commons Light" panose="02000506030000020003" pitchFamily="50" charset="0"/>
              </a:rPr>
              <a:t>Acmella</a:t>
            </a:r>
            <a:r>
              <a:rPr lang="en-US" sz="1600" dirty="0" smtClean="0">
                <a:latin typeface="TT Commons Light" panose="02000506030000020003" pitchFamily="50" charset="0"/>
              </a:rPr>
              <a:t> para luchar contra la pérdida de volumen y firmeza.</a:t>
            </a:r>
          </a:p>
          <a:p>
            <a:pPr algn="l" rtl="0"/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 smtClean="0">
                <a:latin typeface="TT Commons Light" panose="02000506030000020003" pitchFamily="50" charset="0"/>
              </a:rPr>
              <a:t>El PROGRAMA LIFT THERAPY actúa sobre la arquitectura de la dermis </a:t>
            </a:r>
            <a:r>
              <a:rPr lang="en-US" sz="1600" dirty="0" err="1" smtClean="0">
                <a:latin typeface="TT Commons Light" panose="02000506030000020003" pitchFamily="50" charset="0"/>
              </a:rPr>
              <a:t>activando</a:t>
            </a:r>
            <a:r>
              <a:rPr lang="en-US" sz="1600" dirty="0" smtClean="0">
                <a:latin typeface="TT Commons Light" panose="02000506030000020003" pitchFamily="50" charset="0"/>
              </a:rPr>
              <a:t> y </a:t>
            </a:r>
            <a:r>
              <a:rPr lang="en-US" sz="1600" dirty="0" err="1" smtClean="0">
                <a:latin typeface="TT Commons Light" panose="02000506030000020003" pitchFamily="50" charset="0"/>
              </a:rPr>
              <a:t>reorganizando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</a:rPr>
              <a:t>naturalmente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latin typeface="TT Commons Light" panose="02000506030000020003" pitchFamily="50" charset="0"/>
              </a:rPr>
              <a:t>el </a:t>
            </a:r>
            <a:r>
              <a:rPr lang="en-US" sz="1600" dirty="0" err="1" smtClean="0">
                <a:latin typeface="TT Commons Light" panose="02000506030000020003" pitchFamily="50" charset="0"/>
              </a:rPr>
              <a:t>colágeno</a:t>
            </a:r>
            <a:r>
              <a:rPr lang="en-US" sz="1600" dirty="0" smtClean="0">
                <a:latin typeface="TT Commons Light" panose="02000506030000020003" pitchFamily="50" charset="0"/>
              </a:rPr>
              <a:t> y la elastina. Aumenta el contenido de humedad de la piel, la densidad y aporta firmeza, haciéndola visiblemente más suave y aportando una sorprendente redefinición del contorno facial.</a:t>
            </a:r>
            <a:endParaRPr lang="es-ES" sz="1600" dirty="0" smtClean="0">
              <a:latin typeface="TT Commons Light" panose="02000506030000020003" pitchFamily="50" charset="0"/>
            </a:endParaRPr>
          </a:p>
          <a:p>
            <a:pPr algn="l" rtl="0"/>
            <a:endParaRPr lang="es-ES" sz="1600" dirty="0" smtClean="0">
              <a:latin typeface="TT Commons Light" panose="02000506030000020003" pitchFamily="50" charset="0"/>
            </a:endParaRPr>
          </a:p>
          <a:p>
            <a:pPr algn="l" rtl="0"/>
            <a:r>
              <a:rPr lang="es-ES" sz="1600" dirty="0" smtClean="0">
                <a:latin typeface="TT Commons Light" panose="02000506030000020003" pitchFamily="50" charset="0"/>
              </a:rPr>
              <a:t>RECOMENDADO PARA:</a:t>
            </a:r>
          </a:p>
          <a:p>
            <a:pPr algn="l" rtl="0"/>
            <a:endParaRPr lang="en-US" sz="1600" dirty="0" smtClean="0">
              <a:latin typeface="TT Commons Light" panose="02000506030000020003" pitchFamily="50" charset="0"/>
            </a:endParaRPr>
          </a:p>
          <a:p>
            <a:pPr algn="l" rtl="0"/>
            <a:r>
              <a:rPr lang="en-US" sz="1600" dirty="0" err="1" smtClean="0">
                <a:latin typeface="TT Commons Light" panose="02000506030000020003" pitchFamily="50" charset="0"/>
              </a:rPr>
              <a:t>Combair</a:t>
            </a:r>
            <a:r>
              <a:rPr lang="en-US" sz="1600" dirty="0" smtClean="0">
                <a:latin typeface="TT Commons Light" panose="02000506030000020003" pitchFamily="50" charset="0"/>
              </a:rPr>
              <a:t> la </a:t>
            </a:r>
            <a:r>
              <a:rPr lang="en-US" sz="1600" dirty="0">
                <a:latin typeface="TT Commons Light" panose="02000506030000020003" pitchFamily="50" charset="0"/>
              </a:rPr>
              <a:t>pérdida de elasticidad y firmeza provocada principalmente por el paso del tiempo, junto a otros factores importantes como la pérdida de peso, el estilo de vida y la exposición solar.</a:t>
            </a:r>
            <a:endParaRPr lang="en-US" sz="1600" dirty="0" smtClean="0">
              <a:latin typeface="TT Commons Light" panose="02000506030000020003" pitchFamily="50" charset="0"/>
            </a:endParaRPr>
          </a:p>
          <a:p>
            <a:pPr algn="l" rtl="0"/>
            <a:r>
              <a:rPr lang="en-US" sz="1400" dirty="0">
                <a:latin typeface="TT Commons Light" panose="02000506030000020003" pitchFamily="50" charset="0"/>
              </a:rPr>
              <a:t> </a:t>
            </a:r>
            <a:endParaRPr lang="en-US" sz="1799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2559720" y="1180772"/>
            <a:ext cx="63292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latin typeface="TT Commons Light" panose="02000506030000020003" pitchFamily="50" charset="0"/>
              </a:rPr>
              <a:t> </a:t>
            </a:r>
            <a:r>
              <a:rPr lang="es-ES" sz="1500" b="1" dirty="0">
                <a:latin typeface="TT Commons Light" panose="02000506030000020003" pitchFamily="50" charset="0"/>
              </a:rPr>
              <a:t>SCULPT LIFT SHOCK</a:t>
            </a:r>
            <a:r>
              <a:rPr lang="es-ES" sz="1500" dirty="0">
                <a:latin typeface="TT Commons Light" panose="02000506030000020003" pitchFamily="50" charset="0"/>
              </a:rPr>
              <a:t>: Emulsión </a:t>
            </a:r>
            <a:r>
              <a:rPr lang="es-ES" sz="1500" dirty="0" err="1">
                <a:latin typeface="TT Commons Light" panose="02000506030000020003" pitchFamily="50" charset="0"/>
              </a:rPr>
              <a:t>reestructurante</a:t>
            </a:r>
            <a:r>
              <a:rPr lang="es-ES" sz="1500" dirty="0">
                <a:latin typeface="TT Commons Light" panose="02000506030000020003" pitchFamily="50" charset="0"/>
              </a:rPr>
              <a:t> y reafirmante con efecto tensor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Presentación</a:t>
            </a:r>
            <a:r>
              <a:rPr lang="es-ES" sz="1500" dirty="0">
                <a:latin typeface="TT Commons Light" panose="02000506030000020003" pitchFamily="50" charset="0"/>
              </a:rPr>
              <a:t> 30 ml </a:t>
            </a:r>
            <a:r>
              <a:rPr lang="es-ES" sz="1500" dirty="0" err="1">
                <a:latin typeface="TT Commons Light" panose="02000506030000020003" pitchFamily="50" charset="0"/>
              </a:rPr>
              <a:t>airless</a:t>
            </a:r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Descripción</a:t>
            </a:r>
            <a:r>
              <a:rPr lang="es-ES" sz="1500" dirty="0">
                <a:latin typeface="TT Commons Light" panose="02000506030000020003" pitchFamily="50" charset="0"/>
              </a:rPr>
              <a:t>: </a:t>
            </a:r>
          </a:p>
          <a:p>
            <a:pPr algn="just"/>
            <a:r>
              <a:rPr lang="es-ES" sz="1500" dirty="0">
                <a:latin typeface="TT Commons Light" panose="02000506030000020003" pitchFamily="50" charset="0"/>
              </a:rPr>
              <a:t>Doble emulsión </a:t>
            </a:r>
            <a:r>
              <a:rPr lang="es-ES" sz="1500" dirty="0" err="1">
                <a:latin typeface="TT Commons Light" panose="02000506030000020003" pitchFamily="50" charset="0"/>
              </a:rPr>
              <a:t>reestructurante</a:t>
            </a:r>
            <a:r>
              <a:rPr lang="es-ES" sz="1500" dirty="0">
                <a:latin typeface="TT Commons Light" panose="02000506030000020003" pitchFamily="50" charset="0"/>
              </a:rPr>
              <a:t> y reafirmante capaz de reorganizar las fibras de colágeno gracias a un innovador </a:t>
            </a:r>
            <a:r>
              <a:rPr lang="es-ES" sz="1500" dirty="0" err="1">
                <a:latin typeface="TT Commons Light" panose="02000506030000020003" pitchFamily="50" charset="0"/>
              </a:rPr>
              <a:t>bioingrediente</a:t>
            </a:r>
            <a:r>
              <a:rPr lang="es-ES" sz="1500" dirty="0">
                <a:latin typeface="TT Commons Light" panose="02000506030000020003" pitchFamily="50" charset="0"/>
              </a:rPr>
              <a:t> orgánico que ejerce una profunda actividad sobre el tejido conjuntivo cutáneo.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Ingredientes</a:t>
            </a:r>
            <a:r>
              <a:rPr lang="es-ES" sz="1500" dirty="0">
                <a:latin typeface="TT Commons Light" panose="02000506030000020003" pitchFamily="50" charset="0"/>
              </a:rPr>
              <a:t>: </a:t>
            </a:r>
          </a:p>
          <a:p>
            <a:pPr algn="just"/>
            <a:r>
              <a:rPr lang="es-ES" sz="1500" dirty="0" err="1" smtClean="0">
                <a:latin typeface="TT Commons Light" panose="02000506030000020003" pitchFamily="50" charset="0"/>
              </a:rPr>
              <a:t>Spilantes</a:t>
            </a:r>
            <a:r>
              <a:rPr lang="es-ES" sz="1500" dirty="0" smtClean="0">
                <a:latin typeface="TT Commons Light" panose="02000506030000020003" pitchFamily="50" charset="0"/>
              </a:rPr>
              <a:t> </a:t>
            </a:r>
            <a:r>
              <a:rPr lang="es-ES" sz="1500" dirty="0" err="1" smtClean="0">
                <a:latin typeface="TT Commons Light" panose="02000506030000020003" pitchFamily="50" charset="0"/>
              </a:rPr>
              <a:t>Acmella</a:t>
            </a:r>
            <a:r>
              <a:rPr lang="es-ES" sz="1500" dirty="0" smtClean="0">
                <a:latin typeface="TT Commons Light" panose="02000506030000020003" pitchFamily="50" charset="0"/>
              </a:rPr>
              <a:t>,  </a:t>
            </a:r>
            <a:r>
              <a:rPr lang="es-ES" sz="1500" dirty="0">
                <a:latin typeface="TT Commons Light" panose="02000506030000020003" pitchFamily="50" charset="0"/>
              </a:rPr>
              <a:t>Ácido Hialurónico de Alto Peso Molecular, Colágeno y Silicio.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Modo de empleo</a:t>
            </a:r>
            <a:r>
              <a:rPr lang="es-ES" sz="1500" dirty="0">
                <a:latin typeface="TT Commons Light" panose="02000506030000020003" pitchFamily="50" charset="0"/>
              </a:rPr>
              <a:t>: Aplicar 20 dosis-masaje de pulsación siempre en sentido ascendente, hasta su total absorción.</a:t>
            </a:r>
            <a:endParaRPr lang="en-US" sz="1500" dirty="0">
              <a:latin typeface="TT Commons Light" panose="02000506030000020003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9719" y="399554"/>
            <a:ext cx="2724098" cy="424614"/>
          </a:xfrm>
        </p:spPr>
        <p:txBody>
          <a:bodyPr>
            <a:normAutofit/>
          </a:bodyPr>
          <a:lstStyle/>
          <a:p>
            <a:r>
              <a:rPr lang="es-ES" sz="2399" spc="300" dirty="0"/>
              <a:t>SCULPT LIFT SHOCK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4" y="1416546"/>
            <a:ext cx="1267464" cy="3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2415704" y="1180772"/>
            <a:ext cx="64732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 smtClean="0">
                <a:latin typeface="TT Commons Light" panose="02000506030000020003" pitchFamily="50" charset="0"/>
              </a:rPr>
              <a:t>LIFT EXCELLENCE</a:t>
            </a:r>
            <a:r>
              <a:rPr lang="es-ES" sz="1500" dirty="0" smtClean="0">
                <a:latin typeface="TT Commons Light" panose="02000506030000020003" pitchFamily="50" charset="0"/>
              </a:rPr>
              <a:t>: </a:t>
            </a:r>
            <a:r>
              <a:rPr lang="es-ES" sz="1500" dirty="0">
                <a:latin typeface="TT Commons Light" panose="02000506030000020003" pitchFamily="50" charset="0"/>
              </a:rPr>
              <a:t>Concentrado facial "</a:t>
            </a:r>
            <a:r>
              <a:rPr lang="es-ES" sz="1500" dirty="0" err="1">
                <a:latin typeface="TT Commons Light" panose="02000506030000020003" pitchFamily="50" charset="0"/>
              </a:rPr>
              <a:t>botox-like</a:t>
            </a:r>
            <a:r>
              <a:rPr lang="es-ES" sz="1500" dirty="0">
                <a:latin typeface="TT Commons Light" panose="02000506030000020003" pitchFamily="50" charset="0"/>
              </a:rPr>
              <a:t>" alisador y </a:t>
            </a:r>
            <a:r>
              <a:rPr lang="es-ES" sz="1500" dirty="0" err="1">
                <a:latin typeface="TT Commons Light" panose="02000506030000020003" pitchFamily="50" charset="0"/>
              </a:rPr>
              <a:t>redensificador</a:t>
            </a:r>
            <a:r>
              <a:rPr lang="es-ES" sz="1500" dirty="0">
                <a:latin typeface="TT Commons Light" panose="02000506030000020003" pitchFamily="50" charset="0"/>
              </a:rPr>
              <a:t> de arrugas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Presentación</a:t>
            </a:r>
            <a:r>
              <a:rPr lang="es-ES" sz="1500" dirty="0">
                <a:latin typeface="TT Commons Light" panose="02000506030000020003" pitchFamily="50" charset="0"/>
              </a:rPr>
              <a:t>: Gotero 30 ml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Descripción</a:t>
            </a:r>
            <a:r>
              <a:rPr lang="es-ES" sz="1500" dirty="0">
                <a:latin typeface="TT Commons Light" panose="02000506030000020003" pitchFamily="50" charset="0"/>
              </a:rPr>
              <a:t>: Concentrado facial </a:t>
            </a:r>
            <a:r>
              <a:rPr lang="es-ES" sz="1500" dirty="0" err="1">
                <a:latin typeface="TT Commons Light" panose="02000506030000020003" pitchFamily="50" charset="0"/>
              </a:rPr>
              <a:t>redensificante</a:t>
            </a:r>
            <a:r>
              <a:rPr lang="es-ES" sz="1500" dirty="0">
                <a:latin typeface="TT Commons Light" panose="02000506030000020003" pitchFamily="50" charset="0"/>
              </a:rPr>
              <a:t> y alisador de arrugas "</a:t>
            </a:r>
            <a:r>
              <a:rPr lang="es-ES" sz="1500" dirty="0" err="1">
                <a:latin typeface="TT Commons Light" panose="02000506030000020003" pitchFamily="50" charset="0"/>
              </a:rPr>
              <a:t>BotoxLike</a:t>
            </a:r>
            <a:r>
              <a:rPr lang="es-ES" sz="1500" dirty="0">
                <a:latin typeface="TT Commons Light" panose="02000506030000020003" pitchFamily="50" charset="0"/>
              </a:rPr>
              <a:t>" con ácido hialurónico de bajo peso molecular y péptidos tensores para combatir la pérdida de firmeza y restaurar las propiedades lifting naturales de la piel.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Ingredientes</a:t>
            </a:r>
            <a:r>
              <a:rPr lang="es-ES" sz="1500" dirty="0">
                <a:latin typeface="TT Commons Light" panose="02000506030000020003" pitchFamily="50" charset="0"/>
              </a:rPr>
              <a:t>: Ácido hialurónico de bajo peso molecular, péptidos tensores, </a:t>
            </a:r>
            <a:r>
              <a:rPr lang="es-ES" sz="1500" dirty="0" err="1">
                <a:latin typeface="TT Commons Light" panose="02000506030000020003" pitchFamily="50" charset="0"/>
              </a:rPr>
              <a:t>niacinamida</a:t>
            </a:r>
            <a:r>
              <a:rPr lang="es-ES" sz="1500" dirty="0">
                <a:latin typeface="TT Commons Light" panose="02000506030000020003" pitchFamily="50" charset="0"/>
              </a:rPr>
              <a:t>, ésteres de jojoba y cera de abeja.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Modo de empleo</a:t>
            </a:r>
            <a:r>
              <a:rPr lang="es-ES" sz="1500" dirty="0">
                <a:latin typeface="TT Commons Light" panose="02000506030000020003" pitchFamily="50" charset="0"/>
              </a:rPr>
              <a:t>: Aplicar 12 </a:t>
            </a:r>
            <a:r>
              <a:rPr lang="es-ES" sz="1500" dirty="0" err="1">
                <a:latin typeface="TT Commons Light" panose="02000506030000020003" pitchFamily="50" charset="0"/>
              </a:rPr>
              <a:t>pippetes</a:t>
            </a:r>
            <a:r>
              <a:rPr lang="es-ES" sz="1500" dirty="0">
                <a:latin typeface="TT Commons Light" panose="02000506030000020003" pitchFamily="50" charset="0"/>
              </a:rPr>
              <a:t> y masajear siempre en dirección ascendente, hasta su completa absorción.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marL="342804" indent="-342804" algn="just"/>
            <a:endParaRPr lang="es-ES" sz="1500" dirty="0">
              <a:latin typeface="TT Commons Light" panose="02000506030000020003" pitchFamily="50" charset="0"/>
            </a:endParaRPr>
          </a:p>
          <a:p>
            <a:pPr marL="342804" indent="-342804" algn="just"/>
            <a:endParaRPr lang="es-ES" sz="1500" dirty="0">
              <a:latin typeface="TT Commons Light" panose="02000506030000020003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9718" y="399554"/>
            <a:ext cx="2436065" cy="424614"/>
          </a:xfrm>
        </p:spPr>
        <p:txBody>
          <a:bodyPr>
            <a:normAutofit/>
          </a:bodyPr>
          <a:lstStyle/>
          <a:p>
            <a:r>
              <a:rPr lang="es-ES" sz="2399" spc="300" dirty="0"/>
              <a:t>LIFT EXCELLENCE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6" y="1920602"/>
            <a:ext cx="1061453" cy="27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3423816" y="1180772"/>
            <a:ext cx="546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MODEL LIFT MASK: </a:t>
            </a:r>
            <a:r>
              <a:rPr lang="es-ES" sz="1500" dirty="0">
                <a:latin typeface="TT Commons Light" panose="02000506030000020003" pitchFamily="50" charset="0"/>
              </a:rPr>
              <a:t>Mascarilla facial reafirmante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Presentación</a:t>
            </a:r>
            <a:r>
              <a:rPr lang="es-ES" sz="1500" dirty="0">
                <a:latin typeface="TT Commons Light" panose="02000506030000020003" pitchFamily="50" charset="0"/>
              </a:rPr>
              <a:t>: 5 unidades x 30 gramos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Descripción</a:t>
            </a:r>
            <a:r>
              <a:rPr lang="es-ES" sz="1500" dirty="0">
                <a:latin typeface="TT Commons Light" panose="02000506030000020003" pitchFamily="50" charset="0"/>
              </a:rPr>
              <a:t>: Novedosa mascarilla </a:t>
            </a:r>
            <a:r>
              <a:rPr lang="es-ES" sz="1500" dirty="0" err="1">
                <a:latin typeface="TT Commons Light" panose="02000506030000020003" pitchFamily="50" charset="0"/>
              </a:rPr>
              <a:t>Peel</a:t>
            </a:r>
            <a:r>
              <a:rPr lang="es-ES" sz="1500" dirty="0">
                <a:latin typeface="TT Commons Light" panose="02000506030000020003" pitchFamily="50" charset="0"/>
              </a:rPr>
              <a:t> Off, con propiedades reafirmantes, gracias a su alto contenido en silicio, mejorando tanto el tono como la textura de la piel. Redefine los contornos y previene la flacidez, a la vez que favorece la absorción de los principios activos del producto.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Ingredientes</a:t>
            </a:r>
            <a:r>
              <a:rPr lang="es-ES" sz="1500" dirty="0">
                <a:latin typeface="TT Commons Light" panose="02000506030000020003" pitchFamily="50" charset="0"/>
              </a:rPr>
              <a:t>: Silicio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Modo de empleo: </a:t>
            </a:r>
            <a:r>
              <a:rPr lang="es-ES" sz="1500" dirty="0">
                <a:latin typeface="TT Commons Light" panose="02000506030000020003" pitchFamily="50" charset="0"/>
              </a:rPr>
              <a:t>Mezclar con agua hasta obtener una pasta homogénea. A continuación, aplicar sobre el rostro, cuello y escote durante 15-20 minutos. Pasado este tiempo, retirar</a:t>
            </a:r>
            <a:endParaRPr lang="es-ES" sz="1500" dirty="0" smtClean="0">
              <a:latin typeface="TT Commons Light" panose="02000506030000020003" pitchFamily="50" charset="0"/>
            </a:endParaRP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marL="342804" indent="-342804" algn="just"/>
            <a:endParaRPr lang="es-ES" sz="1500" dirty="0">
              <a:latin typeface="TT Commons Light" panose="02000506030000020003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9718" y="399554"/>
            <a:ext cx="2220041" cy="424614"/>
          </a:xfrm>
        </p:spPr>
        <p:txBody>
          <a:bodyPr>
            <a:normAutofit/>
          </a:bodyPr>
          <a:lstStyle/>
          <a:p>
            <a:r>
              <a:rPr lang="es-ES" sz="2399" spc="300" dirty="0" err="1" smtClean="0"/>
              <a:t>Model</a:t>
            </a:r>
            <a:r>
              <a:rPr lang="es-ES" sz="2399" spc="300" dirty="0" smtClean="0"/>
              <a:t> </a:t>
            </a:r>
            <a:r>
              <a:rPr lang="es-ES" sz="2399" spc="300" dirty="0" err="1" smtClean="0"/>
              <a:t>fit</a:t>
            </a:r>
            <a:r>
              <a:rPr lang="es-ES" sz="2399" spc="300" dirty="0" smtClean="0"/>
              <a:t> </a:t>
            </a:r>
            <a:r>
              <a:rPr lang="es-ES" sz="2399" spc="300" dirty="0" err="1" smtClean="0"/>
              <a:t>mask</a:t>
            </a:r>
            <a:endParaRPr lang="es-ES" sz="2399" spc="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4" y="1992610"/>
            <a:ext cx="2203715" cy="2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2271688" y="1446277"/>
            <a:ext cx="661725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CREMA TENSORA</a:t>
            </a:r>
            <a:r>
              <a:rPr lang="es-ES" sz="1500" dirty="0">
                <a:latin typeface="TT Commons Light" panose="02000506030000020003" pitchFamily="50" charset="0"/>
              </a:rPr>
              <a:t>: Crema de acabado reafirmante y tensora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Presentación</a:t>
            </a:r>
            <a:r>
              <a:rPr lang="es-ES" sz="1500" dirty="0">
                <a:latin typeface="TT Commons Light" panose="02000506030000020003" pitchFamily="50" charset="0"/>
              </a:rPr>
              <a:t>: 30 ml </a:t>
            </a:r>
            <a:r>
              <a:rPr lang="es-ES" sz="1500" dirty="0" err="1">
                <a:latin typeface="TT Commons Light" panose="02000506030000020003" pitchFamily="50" charset="0"/>
              </a:rPr>
              <a:t>airless</a:t>
            </a:r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Descripción</a:t>
            </a:r>
            <a:r>
              <a:rPr lang="es-ES" sz="1500" dirty="0">
                <a:latin typeface="TT Commons Light" panose="02000506030000020003" pitchFamily="50" charset="0"/>
              </a:rPr>
              <a:t>: Crema de acabado con activos tensores y estructurantes; aumenta la firmeza, reduce la flacidez cutánea y combate la pérdida de volumen, proporcionando una textura sedosa y de fácil extensión como final de tratamiento.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Ingredientes</a:t>
            </a:r>
            <a:r>
              <a:rPr lang="es-ES" sz="1500" dirty="0">
                <a:latin typeface="TT Commons Light" panose="02000506030000020003" pitchFamily="50" charset="0"/>
              </a:rPr>
              <a:t>: </a:t>
            </a:r>
            <a:r>
              <a:rPr lang="es-ES" sz="1500" dirty="0" err="1" smtClean="0">
                <a:latin typeface="TT Commons Light" panose="02000506030000020003" pitchFamily="50" charset="0"/>
              </a:rPr>
              <a:t>Spillantes</a:t>
            </a:r>
            <a:r>
              <a:rPr lang="es-ES" sz="1500" dirty="0" smtClean="0">
                <a:latin typeface="TT Commons Light" panose="02000506030000020003" pitchFamily="50" charset="0"/>
              </a:rPr>
              <a:t> </a:t>
            </a:r>
            <a:r>
              <a:rPr lang="es-ES" sz="1500" dirty="0" err="1" smtClean="0">
                <a:latin typeface="TT Commons Light" panose="02000506030000020003" pitchFamily="50" charset="0"/>
              </a:rPr>
              <a:t>Acmella</a:t>
            </a:r>
            <a:r>
              <a:rPr lang="es-ES" sz="1500" dirty="0" smtClean="0">
                <a:latin typeface="TT Commons Light" panose="02000506030000020003" pitchFamily="50" charset="0"/>
              </a:rPr>
              <a:t>, </a:t>
            </a:r>
            <a:r>
              <a:rPr lang="es-ES" sz="1500" dirty="0">
                <a:latin typeface="TT Commons Light" panose="02000506030000020003" pitchFamily="50" charset="0"/>
              </a:rPr>
              <a:t>Ácido Hialurónico, péptidos tensores, </a:t>
            </a:r>
            <a:r>
              <a:rPr lang="es-ES" sz="1500" dirty="0" err="1">
                <a:latin typeface="TT Commons Light" panose="02000506030000020003" pitchFamily="50" charset="0"/>
              </a:rPr>
              <a:t>niacinamida</a:t>
            </a:r>
            <a:r>
              <a:rPr lang="es-ES" sz="1500" dirty="0">
                <a:latin typeface="TT Commons Light" panose="02000506030000020003" pitchFamily="50" charset="0"/>
              </a:rPr>
              <a:t>.</a:t>
            </a:r>
          </a:p>
          <a:p>
            <a:pPr algn="just"/>
            <a:endParaRPr lang="es-ES" sz="1500" dirty="0">
              <a:latin typeface="TT Commons Light" panose="02000506030000020003" pitchFamily="50" charset="0"/>
            </a:endParaRPr>
          </a:p>
          <a:p>
            <a:pPr algn="just"/>
            <a:r>
              <a:rPr lang="es-ES" sz="1500" b="1" dirty="0">
                <a:latin typeface="TT Commons Light" panose="02000506030000020003" pitchFamily="50" charset="0"/>
              </a:rPr>
              <a:t>Modo de empleo</a:t>
            </a:r>
            <a:r>
              <a:rPr lang="es-ES" sz="1500" dirty="0">
                <a:latin typeface="TT Commons Light" panose="02000506030000020003" pitchFamily="50" charset="0"/>
              </a:rPr>
              <a:t>: Aplicar 20 dosis-masaje de pulsación siempre en sentido ascendente, hasta su total absorción.</a:t>
            </a:r>
            <a:endParaRPr lang="es-ES" sz="1500" dirty="0">
              <a:latin typeface="TT Commons Light" panose="02000506030000020003" pitchFamily="50" charset="0"/>
            </a:endParaRPr>
          </a:p>
          <a:p>
            <a:pPr marL="342804" indent="-342804" algn="just"/>
            <a:endParaRPr lang="es-ES" sz="1500" dirty="0">
              <a:latin typeface="TT Commons Light" panose="02000506030000020003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9719" y="399554"/>
            <a:ext cx="2046786" cy="424614"/>
          </a:xfrm>
        </p:spPr>
        <p:txBody>
          <a:bodyPr>
            <a:normAutofit/>
          </a:bodyPr>
          <a:lstStyle/>
          <a:p>
            <a:r>
              <a:rPr lang="es-ES" sz="2399" spc="300" dirty="0" err="1" smtClean="0"/>
              <a:t>TENsOR</a:t>
            </a:r>
            <a:r>
              <a:rPr lang="es-ES" sz="2399" spc="300" dirty="0" smtClean="0"/>
              <a:t> </a:t>
            </a:r>
            <a:r>
              <a:rPr lang="es-ES" sz="2399" spc="300" dirty="0"/>
              <a:t>CREAM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8" y="1344538"/>
            <a:ext cx="1283937" cy="35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906647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LIFT THERAPY- PRESENTACIÓN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68032" y="1720356"/>
            <a:ext cx="37444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1600" dirty="0">
                <a:latin typeface="TT Commons Light" panose="02000506030000020003" pitchFamily="50" charset="0"/>
              </a:rPr>
              <a:t>La línea LIFT THERAPY combina una eficaz combinación de activos reafirmantes, hidratantes y regeneradores cuyo efecto lifting cosmético se manifiesta en toda la piel del rostro y el cuello.</a:t>
            </a:r>
          </a:p>
          <a:p>
            <a:pPr algn="l" rtl="0">
              <a:spcBef>
                <a:spcPct val="50000"/>
              </a:spcBef>
            </a:pPr>
            <a:r>
              <a:rPr lang="en-US" altLang="en-US" sz="1600" dirty="0" smtClean="0">
                <a:latin typeface="TT Commons Light" panose="02000506030000020003" pitchFamily="50" charset="0"/>
              </a:rPr>
              <a:t>La </a:t>
            </a:r>
            <a:r>
              <a:rPr lang="en-US" altLang="en-US" sz="1600" dirty="0" err="1" smtClean="0">
                <a:latin typeface="TT Commons Light" panose="02000506030000020003" pitchFamily="50" charset="0"/>
              </a:rPr>
              <a:t>potente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 </a:t>
            </a:r>
            <a:r>
              <a:rPr lang="en-US" altLang="en-US" sz="1600" dirty="0">
                <a:latin typeface="TT Commons Light" panose="02000506030000020003" pitchFamily="50" charset="0"/>
              </a:rPr>
              <a:t>sinergia de sus principios </a:t>
            </a:r>
            <a:r>
              <a:rPr lang="en-US" altLang="en-US" sz="1600" dirty="0" err="1">
                <a:latin typeface="TT Commons Light" panose="02000506030000020003" pitchFamily="50" charset="0"/>
              </a:rPr>
              <a:t>activos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:  </a:t>
            </a:r>
            <a:r>
              <a:rPr lang="en-US" altLang="en-US" sz="1600" b="1" dirty="0" smtClean="0">
                <a:latin typeface="TT Commons Light" panose="02000506030000020003" pitchFamily="50" charset="0"/>
              </a:rPr>
              <a:t>ÁCIDO HIALURÓNICO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, 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TensorPep8 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(la </a:t>
            </a:r>
            <a:r>
              <a:rPr lang="en-US" altLang="en-US" sz="1600" dirty="0">
                <a:latin typeface="TT Commons Light" panose="02000506030000020003" pitchFamily="50" charset="0"/>
              </a:rPr>
              <a:t>alternativa al BOTOX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) </a:t>
            </a:r>
            <a:r>
              <a:rPr lang="en-US" sz="1600" b="1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SnakePeP3 </a:t>
            </a:r>
            <a:r>
              <a:rPr lang="en-US" sz="1600" dirty="0" smtClean="0">
                <a:latin typeface="TT Commons Light" panose="0200050603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(VENENO DE SERPIENTE) e </a:t>
            </a:r>
            <a:r>
              <a:rPr lang="en-US" altLang="en-US" sz="1600" dirty="0" smtClean="0">
                <a:latin typeface="TT Commons Light" panose="02000506030000020003" pitchFamily="50" charset="0"/>
              </a:rPr>
              <a:t>ISOFLAVONAS </a:t>
            </a:r>
            <a:r>
              <a:rPr lang="en-US" altLang="en-US" sz="1600" dirty="0">
                <a:latin typeface="TT Commons Light" panose="02000506030000020003" pitchFamily="50" charset="0"/>
              </a:rPr>
              <a:t>DE SOJA, aporta firmeza, elasticidad e hidratación a la piel.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81367" y="1992610"/>
            <a:ext cx="5186665" cy="3158406"/>
            <a:chOff x="37351" y="1747627"/>
            <a:chExt cx="5709288" cy="347665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9" t="18491" r="27315" b="21012"/>
            <a:stretch/>
          </p:blipFill>
          <p:spPr>
            <a:xfrm>
              <a:off x="37351" y="1747627"/>
              <a:ext cx="1800200" cy="345638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974" y="3759932"/>
              <a:ext cx="1736284" cy="125652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6" t="21012" r="47480" b="21012"/>
            <a:stretch/>
          </p:blipFill>
          <p:spPr>
            <a:xfrm>
              <a:off x="976845" y="1911915"/>
              <a:ext cx="1296144" cy="331236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1" t="20908" r="36626" b="29940"/>
            <a:stretch/>
          </p:blipFill>
          <p:spPr>
            <a:xfrm>
              <a:off x="3968921" y="2355775"/>
              <a:ext cx="864096" cy="280831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1" r="53069" b="8618"/>
            <a:stretch/>
          </p:blipFill>
          <p:spPr>
            <a:xfrm>
              <a:off x="4359350" y="2505614"/>
              <a:ext cx="1387289" cy="2596813"/>
            </a:xfrm>
            <a:prstGeom prst="rect">
              <a:avLst/>
            </a:prstGeom>
          </p:spPr>
        </p:pic>
        <p:pic>
          <p:nvPicPr>
            <p:cNvPr id="22" name="16 Imagen" descr="LT FORCE LIFT TUB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6239" y="2315088"/>
              <a:ext cx="1081144" cy="278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9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39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54211" y="3028268"/>
            <a:ext cx="4756302" cy="73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ENVEJECIMIENTO DE LA PIEL: FLACIDEZ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18" y="371073"/>
            <a:ext cx="2396148" cy="20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1"/>
            <a:ext cx="4854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dermis es la capa intermedia de la piel, que se encuentra debajo de la epidermis y encima de la hipodermis.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En la parte trasera está el grosor máximo. La dermis envía los nutrientes a la epidermis.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En la dermis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encontramos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células,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colágeno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elastina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y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fibras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de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reticulina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sustancia fundamental, red vascular, inserciones nerviosas, linfáticas y cutáneas.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n-US" sz="1600" dirty="0" smtClean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dermis es 20-30 veces más gruesa que la epidermis, en ella se encuentran las inserciones cutáneas, que son de dos tipos: córneas (pelos y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uñas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);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glandulares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(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glándulas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sebáceas y sudoríparas).</a:t>
            </a:r>
          </a:p>
          <a:p>
            <a:pPr marL="342797" indent="-342797" algn="l" rtl="0"/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s-ES" sz="1600" b="1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9"/>
            <a:ext cx="1091966" cy="424603"/>
          </a:xfrm>
        </p:spPr>
        <p:txBody>
          <a:bodyPr/>
          <a:lstStyle/>
          <a:p>
            <a:pPr algn="l" rtl="0"/>
            <a:r>
              <a:rPr lang="es-ES" sz="2399" spc="300" dirty="0" smtClean="0"/>
              <a:t>DERMIS</a:t>
            </a:r>
            <a:endParaRPr lang="es-ES" sz="2399" spc="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96" y="1128514"/>
            <a:ext cx="3084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49" y="1256951"/>
            <a:ext cx="809395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algn="l" rtl="0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Las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fibras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colágeno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distribuyen en todas las direcciones, sin embargo, están predominantemente orientados de forma oblicua a la epidermis.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ibras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elastina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similares a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anteriores, se diferencian de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ellas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por ser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más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finas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, brillantes y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homogéneas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. Se ramifican en redes.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Están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dotadas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una notable elasticidad, poseen una proteína característica llamada elastina.</a:t>
            </a:r>
          </a:p>
          <a:p>
            <a:pPr marL="342797" indent="-342797" algn="l" rtl="0"/>
            <a:endParaRPr lang="es-ES" sz="1600" dirty="0" smtClean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Fibras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de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reticulina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Son muy delgadas, resistentes, ramificadas. Están formadas por fibrillas estriadas transversalmente. Son más resistentes que las fibras de colágeno.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.</a:t>
            </a:r>
          </a:p>
          <a:p>
            <a:pPr marL="342797" indent="-342797" algn="l" rtl="0"/>
            <a:endParaRPr lang="es-ES" sz="1600" b="1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ácido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hialurónico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es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una molécula que está naturalmente presente en todos los organismos vivos. Es generado por nuestro cuerpo desde el nacimiento para promover y regular la hidratación de la epidermis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.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Tiene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capacidad de absorber y retener grandes cantidades de agua en la piel.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9"/>
            <a:ext cx="4297971" cy="424603"/>
          </a:xfrm>
        </p:spPr>
        <p:txBody>
          <a:bodyPr/>
          <a:lstStyle/>
          <a:p>
            <a:pPr algn="l" rtl="0"/>
            <a:r>
              <a:rPr lang="es-ES" sz="2399" spc="300" dirty="0" smtClean="0"/>
              <a:t>FIBRAS Y COMPONENTES DERMIS</a:t>
            </a:r>
            <a:endParaRPr lang="es-ES" sz="2399" spc="300" dirty="0"/>
          </a:p>
        </p:txBody>
      </p:sp>
    </p:spTree>
    <p:extLst>
      <p:ext uri="{BB962C8B-B14F-4D97-AF65-F5344CB8AC3E}">
        <p14:creationId xmlns:p14="http://schemas.microsoft.com/office/powerpoint/2010/main" val="19521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585450" y="1256951"/>
            <a:ext cx="47105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La cantidad de Ácido Hialurónico que sintetizamos de forma natural determina la elasticidad y firmeza de nuestra piel.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 temprana edad generamos cantidades elevadas; a partir de los 40 años su producción se reduce a la mitad ya los 60 apenas llega al 10% de lo que produjo nuestro cuerpo al nacer.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Los efectos más visibles de esta reducción de Ácido Hialurónico en nuestro organismo son la aparición de las primeras arrugas de expresión, alteraciones en la elasticidad y flexibilidad de la piel, disminución de la turgencia, mayor aspereza al tacto y sequedad.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6" y="399559"/>
            <a:ext cx="2508075" cy="424603"/>
          </a:xfrm>
        </p:spPr>
        <p:txBody>
          <a:bodyPr/>
          <a:lstStyle/>
          <a:p>
            <a:pPr algn="l" rtl="0"/>
            <a:r>
              <a:rPr lang="es-ES" sz="2399" spc="300" dirty="0" smtClean="0"/>
              <a:t>ÁCIDO HIALURÓNICO</a:t>
            </a:r>
            <a:endParaRPr lang="es-ES" sz="2399" spc="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67" y="1992610"/>
            <a:ext cx="329575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CuadroTexto"/>
          <p:cNvSpPr txBox="1"/>
          <p:nvPr/>
        </p:nvSpPr>
        <p:spPr>
          <a:xfrm>
            <a:off x="699717" y="1848594"/>
            <a:ext cx="47105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algn="l" rtl="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Degeneración de las fibras colágenas y elásticas.</a:t>
            </a: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Degeneración del sistema microvascular.</a:t>
            </a: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Reducción de la densidad del cabello.</a:t>
            </a: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Reducción de la capacidad del metabolismo.</a:t>
            </a: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Aumento de la sequedad, causado por la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degradación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de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glicosaminoglicanos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T Commons Light" panose="02000506030000020003" pitchFamily="50" charset="0"/>
              </a:rPr>
              <a:t>.</a:t>
            </a:r>
          </a:p>
          <a:p>
            <a:pPr marL="342797" indent="-342797" algn="l" rtl="0"/>
            <a:endParaRPr lang="en-US" sz="1600" dirty="0">
              <a:solidFill>
                <a:schemeClr val="bg2">
                  <a:lumMod val="10000"/>
                </a:schemeClr>
              </a:solidFill>
              <a:latin typeface="TT Commons Light" panose="02000506030000020003" pitchFamily="50" charset="0"/>
            </a:endParaRPr>
          </a:p>
          <a:p>
            <a:pPr marL="342797" indent="-342797" algn="l" rtl="0"/>
            <a:endParaRPr lang="es-ES" sz="1400" dirty="0">
              <a:solidFill>
                <a:schemeClr val="bg2">
                  <a:lumMod val="1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7" name="Título 8"/>
          <p:cNvSpPr>
            <a:spLocks noGrp="1"/>
          </p:cNvSpPr>
          <p:nvPr>
            <p:ph type="title"/>
          </p:nvPr>
        </p:nvSpPr>
        <p:spPr>
          <a:xfrm>
            <a:off x="699717" y="399559"/>
            <a:ext cx="7302833" cy="424603"/>
          </a:xfrm>
        </p:spPr>
        <p:txBody>
          <a:bodyPr/>
          <a:lstStyle/>
          <a:p>
            <a:pPr algn="l" rtl="0"/>
            <a:r>
              <a:rPr lang="en-US" sz="2399" spc="300" dirty="0"/>
              <a:t>Cambio en bioquímicos y estructurales.</a:t>
            </a:r>
            <a:r>
              <a:rPr lang="en-US" sz="2399" spc="300" dirty="0" smtClean="0"/>
              <a:t>parámetros</a:t>
            </a:r>
            <a:endParaRPr lang="en-US" sz="2399" spc="3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0" y="1359928"/>
            <a:ext cx="2372559" cy="36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00080" y="4998231"/>
            <a:ext cx="3744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dirty="0">
                <a:latin typeface="TT Commons Light" panose="02000506030000020003" pitchFamily="50" charset="0"/>
              </a:rPr>
              <a:t>Vista microscópica a través de la piel de un joven de 21 años y otro de 66 años.</a:t>
            </a:r>
          </a:p>
        </p:txBody>
      </p:sp>
    </p:spTree>
    <p:extLst>
      <p:ext uri="{BB962C8B-B14F-4D97-AF65-F5344CB8AC3E}">
        <p14:creationId xmlns:p14="http://schemas.microsoft.com/office/powerpoint/2010/main" val="2477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 atache</Template>
  <TotalTime>34148</TotalTime>
  <Words>3132</Words>
  <Application>Microsoft Office PowerPoint</Application>
  <PresentationFormat>Personalizado</PresentationFormat>
  <Paragraphs>299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Bebas Neue Regular</vt:lpstr>
      <vt:lpstr>Calibri</vt:lpstr>
      <vt:lpstr>Carlito</vt:lpstr>
      <vt:lpstr>Courier New</vt:lpstr>
      <vt:lpstr>Gotham Book</vt:lpstr>
      <vt:lpstr>Gotham Rounded Book</vt:lpstr>
      <vt:lpstr>Times New Roman</vt:lpstr>
      <vt:lpstr>TT Commons</vt:lpstr>
      <vt:lpstr>TT Commons Light</vt:lpstr>
      <vt:lpstr>Verdana</vt:lpstr>
      <vt:lpstr>Tema4 atache</vt:lpstr>
      <vt:lpstr>Presentación de PowerPoint</vt:lpstr>
      <vt:lpstr>ÍNDICE</vt:lpstr>
      <vt:lpstr>Presentación de PowerPoint</vt:lpstr>
      <vt:lpstr>LIFT THERAPY- PRESENTACIÓN</vt:lpstr>
      <vt:lpstr>Presentación de PowerPoint</vt:lpstr>
      <vt:lpstr>DERMIS</vt:lpstr>
      <vt:lpstr>FIBRAS Y COMPONENTES DERMIS</vt:lpstr>
      <vt:lpstr>ÁCIDO HIALURÓNICO</vt:lpstr>
      <vt:lpstr>Cambio en bioquímicos y estructurales.parámetros</vt:lpstr>
      <vt:lpstr>PROPIEDADES DE LA lift therapy</vt:lpstr>
      <vt:lpstr>Presentación de PowerPoint</vt:lpstr>
      <vt:lpstr>INGREDIENTES PRINCIPALES</vt:lpstr>
      <vt:lpstr>INGREDIENTES PRINCIPALES</vt:lpstr>
      <vt:lpstr>INGREDIENTES PRINCIPALES</vt:lpstr>
      <vt:lpstr>INGREDIENTES PRINCIPALES</vt:lpstr>
      <vt:lpstr>Principales ingredientes</vt:lpstr>
      <vt:lpstr>Principales ingredientes</vt:lpstr>
      <vt:lpstr>INGREDIENTES PRINCIPALES</vt:lpstr>
      <vt:lpstr>INGREDIENTES PRINCIPALES</vt:lpstr>
      <vt:lpstr>INGREDIENTES PRINCIPALES</vt:lpstr>
      <vt:lpstr>Presentación de PowerPoint</vt:lpstr>
      <vt:lpstr>Productos línea LIFT THERAPY</vt:lpstr>
      <vt:lpstr>TENSOR BOOST</vt:lpstr>
      <vt:lpstr>Sublime lift night</vt:lpstr>
      <vt:lpstr>Sublime lift night</vt:lpstr>
      <vt:lpstr>LIFT THERAPY SOLUTION</vt:lpstr>
      <vt:lpstr>Force lift day</vt:lpstr>
      <vt:lpstr>Intensive lilft contour</vt:lpstr>
      <vt:lpstr>Presentación de PowerPoint</vt:lpstr>
      <vt:lpstr>PROGRAMA PROFESIONAL</vt:lpstr>
      <vt:lpstr>PROGRAMA REAFIRMANTE LIFT THERAPY</vt:lpstr>
      <vt:lpstr>SCULPT LIFT SHOCK</vt:lpstr>
      <vt:lpstr>LIFT EXCELLENCE</vt:lpstr>
      <vt:lpstr>Model fit mask</vt:lpstr>
      <vt:lpstr>TENsOR CREAM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CMB</dc:creator>
  <cp:lastModifiedBy>Lorena Martinez</cp:lastModifiedBy>
  <cp:revision>2605</cp:revision>
  <cp:lastPrinted>2017-10-20T06:50:32Z</cp:lastPrinted>
  <dcterms:created xsi:type="dcterms:W3CDTF">2017-06-09T06:59:31Z</dcterms:created>
  <dcterms:modified xsi:type="dcterms:W3CDTF">2024-01-31T17:16:39Z</dcterms:modified>
</cp:coreProperties>
</file>