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609" r:id="rId2"/>
    <p:sldId id="613" r:id="rId3"/>
    <p:sldId id="615" r:id="rId4"/>
    <p:sldId id="614" r:id="rId5"/>
    <p:sldId id="616" r:id="rId6"/>
    <p:sldId id="621" r:id="rId7"/>
    <p:sldId id="620" r:id="rId8"/>
    <p:sldId id="622" r:id="rId9"/>
    <p:sldId id="623" r:id="rId10"/>
    <p:sldId id="624" r:id="rId11"/>
    <p:sldId id="617" r:id="rId12"/>
    <p:sldId id="610" r:id="rId13"/>
    <p:sldId id="611" r:id="rId14"/>
    <p:sldId id="625" r:id="rId15"/>
    <p:sldId id="626" r:id="rId16"/>
    <p:sldId id="612" r:id="rId17"/>
    <p:sldId id="627" r:id="rId18"/>
    <p:sldId id="628" r:id="rId19"/>
    <p:sldId id="637" r:id="rId20"/>
    <p:sldId id="638" r:id="rId21"/>
    <p:sldId id="618" r:id="rId22"/>
    <p:sldId id="636" r:id="rId23"/>
    <p:sldId id="639" r:id="rId24"/>
    <p:sldId id="599" r:id="rId25"/>
    <p:sldId id="600" r:id="rId26"/>
    <p:sldId id="608" r:id="rId27"/>
    <p:sldId id="601" r:id="rId28"/>
    <p:sldId id="602" r:id="rId29"/>
    <p:sldId id="619" r:id="rId30"/>
    <p:sldId id="641" r:id="rId31"/>
    <p:sldId id="634" r:id="rId32"/>
    <p:sldId id="642" r:id="rId33"/>
    <p:sldId id="644" r:id="rId34"/>
    <p:sldId id="645" r:id="rId35"/>
    <p:sldId id="643" r:id="rId36"/>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148"/>
  </p:normalViewPr>
  <p:slideViewPr>
    <p:cSldViewPr>
      <p:cViewPr varScale="1">
        <p:scale>
          <a:sx n="87" d="100"/>
          <a:sy n="87" d="100"/>
        </p:scale>
        <p:origin x="450" y="90"/>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31/01/2024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31</a:t>
            </a:fld>
            <a:endParaRPr lang="en-GB"/>
          </a:p>
        </p:txBody>
      </p:sp>
    </p:spTree>
    <p:extLst>
      <p:ext uri="{BB962C8B-B14F-4D97-AF65-F5344CB8AC3E}">
        <p14:creationId xmlns:p14="http://schemas.microsoft.com/office/powerpoint/2010/main" val="1165316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113183" y="3955538"/>
            <a:ext cx="2093843"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TRAINING</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1574" y="2909516"/>
            <a:ext cx="4367033" cy="1046022"/>
          </a:xfrm>
          <a:prstGeom prst="rect">
            <a:avLst/>
          </a:prstGeom>
        </p:spPr>
      </p:pic>
    </p:spTree>
    <p:extLst>
      <p:ext uri="{BB962C8B-B14F-4D97-AF65-F5344CB8AC3E}">
        <p14:creationId xmlns:p14="http://schemas.microsoft.com/office/powerpoint/2010/main" val="364942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463769" cy="424732"/>
          </a:xfrm>
        </p:spPr>
        <p:txBody>
          <a:bodyPr/>
          <a:lstStyle/>
          <a:p>
            <a:pPr algn="l" rtl="0"/>
            <a:r>
              <a:rPr lang="es-ES" sz="2400" spc="300" dirty="0" smtClean="0">
                <a:latin typeface="Bebas Neue Regular" panose="00000500000000000000" pitchFamily="50" charset="0"/>
              </a:rPr>
              <a:t>LIFT THERAPY PROPERTIES</a:t>
            </a:r>
            <a:endParaRPr lang="es-ES" sz="2400" spc="300" dirty="0">
              <a:latin typeface="Bebas Neue Regular" panose="00000500000000000000" pitchFamily="50" charset="0"/>
            </a:endParaRPr>
          </a:p>
        </p:txBody>
      </p:sp>
      <p:sp>
        <p:nvSpPr>
          <p:cNvPr id="3" name="Rectángulo 2"/>
          <p:cNvSpPr/>
          <p:nvPr/>
        </p:nvSpPr>
        <p:spPr>
          <a:xfrm>
            <a:off x="5368032" y="1720356"/>
            <a:ext cx="3609663" cy="3170099"/>
          </a:xfrm>
          <a:prstGeom prst="rect">
            <a:avLst/>
          </a:prstGeom>
        </p:spPr>
        <p:txBody>
          <a:bodyPr wrap="square">
            <a:spAutoFit/>
          </a:bodyPr>
          <a:lstStyle/>
          <a:p>
            <a:pPr marL="285750" indent="-285750" algn="just">
              <a:spcBef>
                <a:spcPct val="50000"/>
              </a:spcBef>
              <a:buFont typeface="Courier New" panose="02070309020205020404" pitchFamily="49" charset="0"/>
              <a:buChar char="o"/>
            </a:pPr>
            <a:r>
              <a:rPr lang="en-US" altLang="en-US" sz="1600" dirty="0" smtClean="0">
                <a:latin typeface="TT Commons Light" panose="02000506030000020003" pitchFamily="50" charset="0"/>
              </a:rPr>
              <a:t>It </a:t>
            </a:r>
            <a:r>
              <a:rPr lang="en-US" altLang="en-US" sz="1600" dirty="0">
                <a:latin typeface="TT Commons Light" panose="02000506030000020003" pitchFamily="50" charset="0"/>
              </a:rPr>
              <a:t>reactivates and balances cellular metabolism and protein synthesis.</a:t>
            </a:r>
          </a:p>
          <a:p>
            <a:pPr marL="285750" indent="-285750" algn="just">
              <a:spcBef>
                <a:spcPct val="50000"/>
              </a:spcBef>
              <a:buFont typeface="Courier New" panose="02070309020205020404" pitchFamily="49" charset="0"/>
              <a:buChar char="o"/>
            </a:pPr>
            <a:r>
              <a:rPr lang="en-US" altLang="en-US" sz="1600" dirty="0">
                <a:latin typeface="TT Commons Light" panose="02000506030000020003" pitchFamily="50" charset="0"/>
              </a:rPr>
              <a:t>Moisturizes and strengthens the skin’s ability to retain water.</a:t>
            </a:r>
          </a:p>
          <a:p>
            <a:pPr marL="285750" indent="-285750" algn="just">
              <a:spcBef>
                <a:spcPct val="50000"/>
              </a:spcBef>
              <a:buFont typeface="Courier New" panose="02070309020205020404" pitchFamily="49" charset="0"/>
              <a:buChar char="o"/>
            </a:pPr>
            <a:r>
              <a:rPr lang="en-US" altLang="en-US" sz="1600" dirty="0">
                <a:latin typeface="TT Commons Light" panose="02000506030000020003" pitchFamily="50" charset="0"/>
              </a:rPr>
              <a:t>Prevents and delays skin aging.</a:t>
            </a:r>
          </a:p>
          <a:p>
            <a:pPr marL="285750" indent="-285750" algn="just">
              <a:spcBef>
                <a:spcPct val="50000"/>
              </a:spcBef>
              <a:buFont typeface="Courier New" panose="02070309020205020404" pitchFamily="49" charset="0"/>
              <a:buChar char="o"/>
            </a:pPr>
            <a:r>
              <a:rPr lang="en-US" altLang="en-US" sz="1600" dirty="0">
                <a:latin typeface="TT Commons Light" panose="02000506030000020003" pitchFamily="50" charset="0"/>
              </a:rPr>
              <a:t>Protects and reaffirms the contour of the facial oval. Wrinkles are blurred.</a:t>
            </a:r>
          </a:p>
          <a:p>
            <a:pPr marL="285750" indent="-285750" algn="just">
              <a:spcBef>
                <a:spcPct val="50000"/>
              </a:spcBef>
              <a:buFont typeface="Courier New" panose="02070309020205020404" pitchFamily="49" charset="0"/>
              <a:buChar char="o"/>
            </a:pPr>
            <a:r>
              <a:rPr lang="en-US" altLang="en-US" sz="1600" dirty="0">
                <a:latin typeface="TT Commons Light" panose="02000506030000020003" pitchFamily="50" charset="0"/>
              </a:rPr>
              <a:t>Corrects sagging neck and double chin.</a:t>
            </a:r>
          </a:p>
          <a:p>
            <a:pPr marL="285750" indent="-285750" algn="just">
              <a:spcBef>
                <a:spcPct val="50000"/>
              </a:spcBef>
              <a:buFont typeface="Courier New" panose="02070309020205020404" pitchFamily="49" charset="0"/>
              <a:buChar char="o"/>
            </a:pPr>
            <a:r>
              <a:rPr lang="en-US" altLang="en-US" sz="1600" dirty="0">
                <a:latin typeface="TT Commons Light" panose="02000506030000020003" pitchFamily="50" charset="0"/>
              </a:rPr>
              <a:t>The skin regains its softness, smoothness and splendor.</a:t>
            </a:r>
          </a:p>
        </p:txBody>
      </p:sp>
      <p:grpSp>
        <p:nvGrpSpPr>
          <p:cNvPr id="10" name="Grupo 9"/>
          <p:cNvGrpSpPr/>
          <p:nvPr/>
        </p:nvGrpSpPr>
        <p:grpSpPr>
          <a:xfrm>
            <a:off x="181367" y="1992610"/>
            <a:ext cx="5186665" cy="3158406"/>
            <a:chOff x="37351" y="1747627"/>
            <a:chExt cx="5709288" cy="3476656"/>
          </a:xfrm>
        </p:grpSpPr>
        <p:pic>
          <p:nvPicPr>
            <p:cNvPr id="11" name="Imagen 10"/>
            <p:cNvPicPr>
              <a:picLocks noChangeAspect="1"/>
            </p:cNvPicPr>
            <p:nvPr/>
          </p:nvPicPr>
          <p:blipFill rotWithShape="1">
            <a:blip r:embed="rId2" cstate="print">
              <a:extLst>
                <a:ext uri="{28A0092B-C50C-407E-A947-70E740481C1C}">
                  <a14:useLocalDpi xmlns:a14="http://schemas.microsoft.com/office/drawing/2010/main" val="0"/>
                </a:ext>
              </a:extLst>
            </a:blip>
            <a:srcRect l="51679" t="18491" r="27315" b="21012"/>
            <a:stretch/>
          </p:blipFill>
          <p:spPr>
            <a:xfrm>
              <a:off x="37351" y="1747627"/>
              <a:ext cx="1800200" cy="3456384"/>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974" y="3759932"/>
              <a:ext cx="1736284" cy="1256521"/>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l="37396" t="21012" r="47480" b="21012"/>
            <a:stretch/>
          </p:blipFill>
          <p:spPr>
            <a:xfrm>
              <a:off x="976845" y="1911915"/>
              <a:ext cx="1296144" cy="3312368"/>
            </a:xfrm>
            <a:prstGeom prst="rect">
              <a:avLst/>
            </a:prstGeom>
          </p:spPr>
        </p:pic>
        <p:pic>
          <p:nvPicPr>
            <p:cNvPr id="17" name="Imagen 16"/>
            <p:cNvPicPr>
              <a:picLocks noChangeAspect="1"/>
            </p:cNvPicPr>
            <p:nvPr/>
          </p:nvPicPr>
          <p:blipFill rotWithShape="1">
            <a:blip r:embed="rId4" cstate="print">
              <a:extLst>
                <a:ext uri="{28A0092B-C50C-407E-A947-70E740481C1C}">
                  <a14:useLocalDpi xmlns:a14="http://schemas.microsoft.com/office/drawing/2010/main" val="0"/>
                </a:ext>
              </a:extLst>
            </a:blip>
            <a:srcRect l="53291" t="20908" r="36626" b="29940"/>
            <a:stretch/>
          </p:blipFill>
          <p:spPr>
            <a:xfrm>
              <a:off x="3968921" y="2355775"/>
              <a:ext cx="864096" cy="2808313"/>
            </a:xfrm>
            <a:prstGeom prst="rect">
              <a:avLst/>
            </a:prstGeom>
          </p:spPr>
        </p:pic>
        <p:pic>
          <p:nvPicPr>
            <p:cNvPr id="18" name="Imagen 17"/>
            <p:cNvPicPr>
              <a:picLocks noChangeAspect="1"/>
            </p:cNvPicPr>
            <p:nvPr/>
          </p:nvPicPr>
          <p:blipFill rotWithShape="1">
            <a:blip r:embed="rId5" cstate="print">
              <a:extLst>
                <a:ext uri="{28A0092B-C50C-407E-A947-70E740481C1C}">
                  <a14:useLocalDpi xmlns:a14="http://schemas.microsoft.com/office/drawing/2010/main" val="0"/>
                </a:ext>
              </a:extLst>
            </a:blip>
            <a:srcRect t="13241" r="53069" b="8618"/>
            <a:stretch/>
          </p:blipFill>
          <p:spPr>
            <a:xfrm>
              <a:off x="4359350" y="2505614"/>
              <a:ext cx="1387289" cy="2596813"/>
            </a:xfrm>
            <a:prstGeom prst="rect">
              <a:avLst/>
            </a:prstGeom>
          </p:spPr>
        </p:pic>
        <p:pic>
          <p:nvPicPr>
            <p:cNvPr id="22" name="16 Imagen" descr="LT FORCE LIFT TUBO.png"/>
            <p:cNvPicPr>
              <a:picLocks noChangeAspect="1"/>
            </p:cNvPicPr>
            <p:nvPr/>
          </p:nvPicPr>
          <p:blipFill>
            <a:blip r:embed="rId6" cstate="print"/>
            <a:stretch>
              <a:fillRect/>
            </a:stretch>
          </p:blipFill>
          <p:spPr>
            <a:xfrm>
              <a:off x="2106239" y="2315088"/>
              <a:ext cx="1081144" cy="2787339"/>
            </a:xfrm>
            <a:prstGeom prst="rect">
              <a:avLst/>
            </a:prstGeom>
          </p:spPr>
        </p:pic>
      </p:grpSp>
    </p:spTree>
    <p:extLst>
      <p:ext uri="{BB962C8B-B14F-4D97-AF65-F5344CB8AC3E}">
        <p14:creationId xmlns:p14="http://schemas.microsoft.com/office/powerpoint/2010/main" val="252174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819441" y="3028268"/>
            <a:ext cx="2825838"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INGREDIENTS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3937318" y="371073"/>
            <a:ext cx="2396148" cy="2043145"/>
          </a:xfrm>
          <a:prstGeom prst="rect">
            <a:avLst/>
          </a:prstGeom>
        </p:spPr>
      </p:pic>
    </p:spTree>
    <p:extLst>
      <p:ext uri="{BB962C8B-B14F-4D97-AF65-F5344CB8AC3E}">
        <p14:creationId xmlns:p14="http://schemas.microsoft.com/office/powerpoint/2010/main" val="225169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4246137"/>
          </a:xfrm>
          <a:prstGeom prst="rect">
            <a:avLst/>
          </a:prstGeom>
          <a:noFill/>
        </p:spPr>
        <p:txBody>
          <a:bodyPr wrap="square" rtlCol="0">
            <a:spAutoFit/>
          </a:bodyPr>
          <a:lstStyle/>
          <a:p>
            <a:pPr marL="342797" indent="-342797"/>
            <a:r>
              <a:rPr lang="en-US" sz="1600" b="1" dirty="0">
                <a:solidFill>
                  <a:schemeClr val="bg2">
                    <a:lumMod val="10000"/>
                  </a:schemeClr>
                </a:solidFill>
                <a:latin typeface="TT Commons Light" panose="02000506030000020003" pitchFamily="50" charset="0"/>
              </a:rPr>
              <a:t>Hyaluronic acid</a:t>
            </a:r>
          </a:p>
          <a:p>
            <a:pPr marL="342797" indent="-342797"/>
            <a:endParaRPr lang="en-US" sz="1600" dirty="0">
              <a:solidFill>
                <a:schemeClr val="bg2">
                  <a:lumMod val="10000"/>
                </a:schemeClr>
              </a:solidFill>
              <a:latin typeface="TT Commons Light" panose="02000506030000020003" pitchFamily="50" charset="0"/>
            </a:endParaRPr>
          </a:p>
          <a:p>
            <a:pPr marL="342797" indent="-342797"/>
            <a:r>
              <a:rPr lang="en-US" sz="1600" dirty="0">
                <a:solidFill>
                  <a:schemeClr val="bg2">
                    <a:lumMod val="10000"/>
                  </a:schemeClr>
                </a:solidFill>
                <a:latin typeface="TT Commons Light" panose="02000506030000020003" pitchFamily="50" charset="0"/>
              </a:rPr>
              <a:t>Hyaluronic acid has the ability to </a:t>
            </a:r>
            <a:r>
              <a:rPr lang="en-US" sz="1600" b="1" dirty="0">
                <a:solidFill>
                  <a:schemeClr val="bg2">
                    <a:lumMod val="10000"/>
                  </a:schemeClr>
                </a:solidFill>
                <a:latin typeface="TT Commons Light" panose="02000506030000020003" pitchFamily="50" charset="0"/>
              </a:rPr>
              <a:t>retain water </a:t>
            </a:r>
            <a:r>
              <a:rPr lang="en-US" sz="1600" dirty="0">
                <a:solidFill>
                  <a:schemeClr val="bg2">
                    <a:lumMod val="10000"/>
                  </a:schemeClr>
                </a:solidFill>
                <a:latin typeface="TT Commons Light" panose="02000506030000020003" pitchFamily="50" charset="0"/>
              </a:rPr>
              <a:t>by a percentage equivalent to thousands of times its weight. That is why it is used for hydration of the epidermis as it </a:t>
            </a:r>
            <a:r>
              <a:rPr lang="en-US" sz="1600" b="1" dirty="0">
                <a:solidFill>
                  <a:schemeClr val="bg2">
                    <a:lumMod val="10000"/>
                  </a:schemeClr>
                </a:solidFill>
                <a:latin typeface="TT Commons Light" panose="02000506030000020003" pitchFamily="50" charset="0"/>
              </a:rPr>
              <a:t>reconstitutes the fibers that support the skin tissues</a:t>
            </a:r>
            <a:r>
              <a:rPr lang="en-US" sz="1600" dirty="0">
                <a:solidFill>
                  <a:schemeClr val="bg2">
                    <a:lumMod val="10000"/>
                  </a:schemeClr>
                </a:solidFill>
                <a:latin typeface="TT Commons Light" panose="02000506030000020003" pitchFamily="50" charset="0"/>
              </a:rPr>
              <a:t>. At an early age, we generate high quantities; over the age of 40, their production is halved and at 60, barely reaches the 10% of what our body produced at birth.</a:t>
            </a:r>
          </a:p>
          <a:p>
            <a:pPr marL="342797" indent="-342797"/>
            <a:endParaRPr lang="en-US" sz="1600" dirty="0">
              <a:solidFill>
                <a:schemeClr val="bg2">
                  <a:lumMod val="10000"/>
                </a:schemeClr>
              </a:solidFill>
              <a:latin typeface="TT Commons Light" panose="02000506030000020003" pitchFamily="50" charset="0"/>
            </a:endParaRPr>
          </a:p>
          <a:p>
            <a:pPr marL="342797" indent="-342797">
              <a:buFont typeface="Arial" panose="020B0604020202020204" pitchFamily="34" charset="0"/>
              <a:buChar char="•"/>
            </a:pPr>
            <a:r>
              <a:rPr lang="en-US" sz="1600" dirty="0">
                <a:solidFill>
                  <a:schemeClr val="bg2">
                    <a:lumMod val="10000"/>
                  </a:schemeClr>
                </a:solidFill>
                <a:latin typeface="TT Commons Light" panose="02000506030000020003" pitchFamily="50" charset="0"/>
              </a:rPr>
              <a:t>Hydration of the skin and improvement of fluid absorption of cells.</a:t>
            </a:r>
          </a:p>
          <a:p>
            <a:pPr marL="342797" indent="-342797">
              <a:buFont typeface="Arial" panose="020B0604020202020204" pitchFamily="34" charset="0"/>
              <a:buChar char="•"/>
            </a:pPr>
            <a:r>
              <a:rPr lang="en-US" sz="1600" dirty="0">
                <a:solidFill>
                  <a:schemeClr val="bg2">
                    <a:lumMod val="10000"/>
                  </a:schemeClr>
                </a:solidFill>
                <a:latin typeface="TT Commons Light" panose="02000506030000020003" pitchFamily="50" charset="0"/>
              </a:rPr>
              <a:t>It serves as a </a:t>
            </a:r>
            <a:r>
              <a:rPr lang="en-US" sz="1600" b="1" dirty="0">
                <a:solidFill>
                  <a:schemeClr val="bg2">
                    <a:lumMod val="10000"/>
                  </a:schemeClr>
                </a:solidFill>
                <a:latin typeface="TT Commons Light" panose="02000506030000020003" pitchFamily="50" charset="0"/>
              </a:rPr>
              <a:t>collagen support </a:t>
            </a:r>
            <a:r>
              <a:rPr lang="en-US" sz="1600" dirty="0">
                <a:solidFill>
                  <a:schemeClr val="bg2">
                    <a:lumMod val="10000"/>
                  </a:schemeClr>
                </a:solidFill>
                <a:latin typeface="TT Commons Light" panose="02000506030000020003" pitchFamily="50" charset="0"/>
              </a:rPr>
              <a:t>and encourages its production.</a:t>
            </a:r>
          </a:p>
          <a:p>
            <a:pPr marL="342797" indent="-342797">
              <a:buFont typeface="Arial" panose="020B0604020202020204" pitchFamily="34" charset="0"/>
              <a:buChar char="•"/>
            </a:pPr>
            <a:r>
              <a:rPr lang="en-US" sz="1600" dirty="0">
                <a:solidFill>
                  <a:schemeClr val="bg2">
                    <a:lumMod val="10000"/>
                  </a:schemeClr>
                </a:solidFill>
                <a:latin typeface="TT Commons Light" panose="02000506030000020003" pitchFamily="50" charset="0"/>
              </a:rPr>
              <a:t>Prevents premature aging of the skin.</a:t>
            </a:r>
          </a:p>
          <a:p>
            <a:pPr marL="342797" indent="-342797">
              <a:buFont typeface="Arial" panose="020B0604020202020204" pitchFamily="34" charset="0"/>
              <a:buChar char="•"/>
            </a:pPr>
            <a:r>
              <a:rPr lang="en-US" sz="1600" dirty="0">
                <a:solidFill>
                  <a:schemeClr val="bg2">
                    <a:lumMod val="10000"/>
                  </a:schemeClr>
                </a:solidFill>
                <a:latin typeface="TT Commons Light" panose="02000506030000020003" pitchFamily="50" charset="0"/>
              </a:rPr>
              <a:t>Helps in the </a:t>
            </a:r>
            <a:r>
              <a:rPr lang="en-US" sz="1600" b="1" dirty="0">
                <a:solidFill>
                  <a:schemeClr val="bg2">
                    <a:lumMod val="10000"/>
                  </a:schemeClr>
                </a:solidFill>
                <a:latin typeface="TT Commons Light" panose="02000506030000020003" pitchFamily="50" charset="0"/>
              </a:rPr>
              <a:t>recovery of connective tissue</a:t>
            </a:r>
            <a:r>
              <a:rPr lang="en-US" sz="1600" dirty="0">
                <a:solidFill>
                  <a:schemeClr val="bg2">
                    <a:lumMod val="10000"/>
                  </a:schemeClr>
                </a:solidFill>
                <a:latin typeface="TT Commons Light" panose="02000506030000020003" pitchFamily="50" charset="0"/>
              </a:rPr>
              <a:t>, strengthens ligaments and tendons.</a:t>
            </a:r>
          </a:p>
          <a:p>
            <a:pPr marL="342797" indent="-342797">
              <a:buFont typeface="Arial" panose="020B0604020202020204" pitchFamily="34" charset="0"/>
              <a:buChar char="•"/>
            </a:pPr>
            <a:r>
              <a:rPr lang="en-US" sz="1600" dirty="0">
                <a:solidFill>
                  <a:schemeClr val="bg2">
                    <a:lumMod val="10000"/>
                  </a:schemeClr>
                </a:solidFill>
                <a:latin typeface="TT Commons Light" panose="02000506030000020003" pitchFamily="50" charset="0"/>
              </a:rPr>
              <a:t>It </a:t>
            </a:r>
            <a:r>
              <a:rPr lang="en-US" sz="1600" b="1" dirty="0">
                <a:solidFill>
                  <a:schemeClr val="bg2">
                    <a:lumMod val="10000"/>
                  </a:schemeClr>
                </a:solidFill>
                <a:latin typeface="TT Commons Light" panose="02000506030000020003" pitchFamily="50" charset="0"/>
              </a:rPr>
              <a:t>creates volume </a:t>
            </a:r>
            <a:r>
              <a:rPr lang="en-US" sz="1600" dirty="0">
                <a:solidFill>
                  <a:schemeClr val="bg2">
                    <a:lumMod val="10000"/>
                  </a:schemeClr>
                </a:solidFill>
                <a:latin typeface="TT Commons Light" panose="02000506030000020003" pitchFamily="50" charset="0"/>
              </a:rPr>
              <a:t>and is the perfect structure to perform facial fillings with natural results.</a:t>
            </a:r>
          </a:p>
          <a:p>
            <a:pPr marL="342797" indent="-342797"/>
            <a:endParaRPr lang="en-US" sz="1600" dirty="0">
              <a:solidFill>
                <a:schemeClr val="bg2">
                  <a:lumMod val="10000"/>
                </a:schemeClr>
              </a:solidFill>
              <a:latin typeface="TT Commons Light" panose="02000506030000020003" pitchFamily="50" charset="0"/>
            </a:endParaRPr>
          </a:p>
          <a:p>
            <a:pPr marL="342797" indent="-342797"/>
            <a:r>
              <a:rPr lang="en-US" sz="1600" b="1" dirty="0">
                <a:solidFill>
                  <a:schemeClr val="bg2">
                    <a:lumMod val="10000"/>
                  </a:schemeClr>
                </a:solidFill>
                <a:latin typeface="TT Commons Light" panose="02000506030000020003" pitchFamily="50" charset="0"/>
              </a:rPr>
              <a:t>High</a:t>
            </a:r>
            <a:r>
              <a:rPr lang="en-US" sz="1600" dirty="0">
                <a:solidFill>
                  <a:schemeClr val="bg2">
                    <a:lumMod val="10000"/>
                  </a:schemeClr>
                </a:solidFill>
                <a:latin typeface="TT Commons Light" panose="02000506030000020003" pitchFamily="50" charset="0"/>
              </a:rPr>
              <a:t> molecular weight Hyaluronic acid: has action at the </a:t>
            </a:r>
            <a:r>
              <a:rPr lang="en-US" sz="1600" b="1" dirty="0">
                <a:solidFill>
                  <a:schemeClr val="bg2">
                    <a:lumMod val="10000"/>
                  </a:schemeClr>
                </a:solidFill>
                <a:latin typeface="TT Commons Light" panose="02000506030000020003" pitchFamily="50" charset="0"/>
              </a:rPr>
              <a:t>surface level</a:t>
            </a:r>
            <a:r>
              <a:rPr lang="en-US" sz="1600" dirty="0">
                <a:solidFill>
                  <a:schemeClr val="bg2">
                    <a:lumMod val="10000"/>
                  </a:schemeClr>
                </a:solidFill>
                <a:latin typeface="TT Commons Light" panose="02000506030000020003" pitchFamily="50" charset="0"/>
              </a:rPr>
              <a:t>, high </a:t>
            </a:r>
            <a:r>
              <a:rPr lang="en-US" sz="1600" b="1" dirty="0">
                <a:solidFill>
                  <a:schemeClr val="bg2">
                    <a:lumMod val="10000"/>
                  </a:schemeClr>
                </a:solidFill>
                <a:latin typeface="TT Commons Light" panose="02000506030000020003" pitchFamily="50" charset="0"/>
              </a:rPr>
              <a:t>hydrating</a:t>
            </a:r>
            <a:r>
              <a:rPr lang="en-US" sz="1600" dirty="0">
                <a:solidFill>
                  <a:schemeClr val="bg2">
                    <a:lumMod val="10000"/>
                  </a:schemeClr>
                </a:solidFill>
                <a:latin typeface="TT Commons Light" panose="02000506030000020003" pitchFamily="50" charset="0"/>
              </a:rPr>
              <a:t> power, </a:t>
            </a:r>
          </a:p>
          <a:p>
            <a:pPr marL="342797" indent="-342797"/>
            <a:r>
              <a:rPr lang="en-US" sz="1600" b="1" dirty="0">
                <a:solidFill>
                  <a:schemeClr val="bg2">
                    <a:lumMod val="10000"/>
                  </a:schemeClr>
                </a:solidFill>
                <a:latin typeface="TT Commons Light" panose="02000506030000020003" pitchFamily="50" charset="0"/>
              </a:rPr>
              <a:t>Low</a:t>
            </a:r>
            <a:r>
              <a:rPr lang="en-US" sz="1600" dirty="0">
                <a:solidFill>
                  <a:schemeClr val="bg2">
                    <a:lumMod val="10000"/>
                  </a:schemeClr>
                </a:solidFill>
                <a:latin typeface="TT Commons Light" panose="02000506030000020003" pitchFamily="50" charset="0"/>
              </a:rPr>
              <a:t> molecular weight hyaluronic acid: it is able to </a:t>
            </a:r>
            <a:r>
              <a:rPr lang="en-US" sz="1600" b="1" dirty="0">
                <a:solidFill>
                  <a:schemeClr val="bg2">
                    <a:lumMod val="10000"/>
                  </a:schemeClr>
                </a:solidFill>
                <a:latin typeface="TT Commons Light" panose="02000506030000020003" pitchFamily="50" charset="0"/>
              </a:rPr>
              <a:t>penetrate the skin</a:t>
            </a:r>
            <a:r>
              <a:rPr lang="en-US" sz="1600" dirty="0">
                <a:solidFill>
                  <a:schemeClr val="bg2">
                    <a:lumMod val="10000"/>
                  </a:schemeClr>
                </a:solidFill>
                <a:latin typeface="TT Commons Light" panose="02000506030000020003" pitchFamily="50" charset="0"/>
              </a:rPr>
              <a:t>, reaching deep levels of the epidermis to the basal layer.</a:t>
            </a:r>
          </a:p>
          <a:p>
            <a:pPr marL="342797" indent="-342797" algn="just">
              <a:buFont typeface="Arial" pitchFamily="34" charset="0"/>
              <a:buChar char="•"/>
            </a:pPr>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4"/>
            <a:ext cx="2471465" cy="424614"/>
          </a:xfrm>
        </p:spPr>
        <p:txBody>
          <a:bodyPr/>
          <a:lstStyle/>
          <a:p>
            <a:r>
              <a:rPr lang="es-ES" sz="2399" spc="300" dirty="0"/>
              <a:t>MAIN INGREDIENTS</a:t>
            </a:r>
          </a:p>
        </p:txBody>
      </p:sp>
    </p:spTree>
    <p:extLst>
      <p:ext uri="{BB962C8B-B14F-4D97-AF65-F5344CB8AC3E}">
        <p14:creationId xmlns:p14="http://schemas.microsoft.com/office/powerpoint/2010/main" val="255347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0"/>
            <a:ext cx="8093951" cy="3959354"/>
          </a:xfrm>
          <a:prstGeom prst="rect">
            <a:avLst/>
          </a:prstGeom>
          <a:noFill/>
        </p:spPr>
        <p:txBody>
          <a:bodyPr wrap="square" rtlCol="0">
            <a:spAutoFit/>
          </a:bodyPr>
          <a:lstStyle/>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The molecular mechanism involved in skin aging is </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directly related </a:t>
            </a:r>
            <a:r>
              <a:rPr lang="en-US" sz="1600" dirty="0">
                <a:latin typeface="TT Commons Light" panose="02000506030000020003" pitchFamily="50" charset="0"/>
                <a:ea typeface="Calibri" panose="020F0502020204030204" pitchFamily="34" charset="0"/>
                <a:cs typeface="Times New Roman" panose="02020603050405020304" pitchFamily="18" charset="0"/>
              </a:rPr>
              <a:t>to:</a:t>
            </a:r>
          </a:p>
          <a:p>
            <a:pPr>
              <a:lnSpc>
                <a:spcPct val="107000"/>
              </a:lnSpc>
              <a:spcAft>
                <a:spcPts val="800"/>
              </a:spcAft>
            </a:pP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•Changes </a:t>
            </a:r>
            <a:r>
              <a:rPr lang="en-US" sz="1600" dirty="0">
                <a:latin typeface="TT Commons Light" panose="02000506030000020003" pitchFamily="50" charset="0"/>
                <a:ea typeface="Calibri" panose="020F0502020204030204" pitchFamily="34" charset="0"/>
                <a:cs typeface="Times New Roman" panose="02020603050405020304" pitchFamily="18" charset="0"/>
              </a:rPr>
              <a:t>in conformation of the collagen triple helix.</a:t>
            </a:r>
          </a:p>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•Degradation of elastin polypeptides.</a:t>
            </a:r>
          </a:p>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•Disorder in the packaging of the skin’s lipid matrix.</a:t>
            </a:r>
          </a:p>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These can be significantly avoided by modulating repeated </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contraction of </a:t>
            </a:r>
            <a:r>
              <a:rPr lang="en-US" sz="1600" dirty="0">
                <a:latin typeface="TT Commons Light" panose="02000506030000020003" pitchFamily="50" charset="0"/>
                <a:ea typeface="Calibri" panose="020F0502020204030204" pitchFamily="34" charset="0"/>
                <a:cs typeface="Times New Roman" panose="02020603050405020304" pitchFamily="18" charset="0"/>
              </a:rPr>
              <a:t>facial expression muscles.</a:t>
            </a:r>
            <a:endParaRPr lang="en-US" sz="1600" dirty="0" smtClean="0">
              <a:latin typeface="TT Commons Light" panose="0200050603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US" sz="1500" b="1" dirty="0">
              <a:latin typeface="TT Commons Light" panose="0200050603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US" sz="1500" b="1" dirty="0" err="1" smtClean="0">
                <a:latin typeface="TT Commons Light" panose="02000506030000020003" pitchFamily="50" charset="0"/>
                <a:ea typeface="Calibri" panose="020F0502020204030204" pitchFamily="34" charset="0"/>
                <a:cs typeface="Times New Roman" panose="02020603050405020304" pitchFamily="18" charset="0"/>
              </a:rPr>
              <a:t>TensorPep</a:t>
            </a:r>
            <a:r>
              <a:rPr lang="en-US" sz="1500" b="1" dirty="0" smtClean="0">
                <a:latin typeface="TT Commons Light" panose="02000506030000020003" pitchFamily="50" charset="0"/>
                <a:ea typeface="Calibri" panose="020F0502020204030204" pitchFamily="34" charset="0"/>
                <a:cs typeface="Times New Roman" panose="02020603050405020304" pitchFamily="18" charset="0"/>
              </a:rPr>
              <a:t> </a:t>
            </a:r>
            <a:r>
              <a:rPr lang="en-US" sz="1500" b="1" dirty="0">
                <a:latin typeface="TT Commons Light" panose="02000506030000020003" pitchFamily="50" charset="0"/>
                <a:ea typeface="Calibri" panose="020F0502020204030204" pitchFamily="34" charset="0"/>
                <a:cs typeface="Times New Roman" panose="02020603050405020304" pitchFamily="18" charset="0"/>
              </a:rPr>
              <a:t>8 and </a:t>
            </a:r>
            <a:r>
              <a:rPr lang="en-US" sz="1500" b="1" dirty="0" err="1">
                <a:latin typeface="TT Commons Light" panose="02000506030000020003" pitchFamily="50" charset="0"/>
                <a:ea typeface="Calibri" panose="020F0502020204030204" pitchFamily="34" charset="0"/>
                <a:cs typeface="Times New Roman" panose="02020603050405020304" pitchFamily="18" charset="0"/>
              </a:rPr>
              <a:t>SnakePep</a:t>
            </a:r>
            <a:r>
              <a:rPr lang="en-US" sz="1500" b="1" dirty="0">
                <a:latin typeface="TT Commons Light" panose="02000506030000020003" pitchFamily="50" charset="0"/>
                <a:ea typeface="Calibri" panose="020F0502020204030204" pitchFamily="34" charset="0"/>
                <a:cs typeface="Times New Roman" panose="02020603050405020304" pitchFamily="18" charset="0"/>
              </a:rPr>
              <a:t> 3 </a:t>
            </a:r>
            <a:r>
              <a:rPr lang="en-US" sz="1500" dirty="0">
                <a:latin typeface="TT Commons Light" panose="02000506030000020003" pitchFamily="50" charset="0"/>
                <a:ea typeface="Calibri" panose="020F0502020204030204" pitchFamily="34" charset="0"/>
                <a:cs typeface="Times New Roman" panose="02020603050405020304" pitchFamily="18" charset="0"/>
              </a:rPr>
              <a:t>are </a:t>
            </a:r>
            <a:r>
              <a:rPr lang="en-US" sz="1500" b="1" dirty="0">
                <a:latin typeface="TT Commons Light" panose="02000506030000020003" pitchFamily="50" charset="0"/>
                <a:ea typeface="Calibri" panose="020F0502020204030204" pitchFamily="34" charset="0"/>
                <a:cs typeface="Times New Roman" panose="02020603050405020304" pitchFamily="18" charset="0"/>
              </a:rPr>
              <a:t>Botox-Like peptides</a:t>
            </a:r>
            <a:r>
              <a:rPr lang="en-US" sz="1500" dirty="0">
                <a:latin typeface="TT Commons Light" panose="02000506030000020003" pitchFamily="50" charset="0"/>
                <a:ea typeface="Calibri" panose="020F0502020204030204" pitchFamily="34" charset="0"/>
                <a:cs typeface="Times New Roman" panose="02020603050405020304" pitchFamily="18" charset="0"/>
              </a:rPr>
              <a:t>, which act by attenuating muscle contraction and relaxing facial muscles, preventing the formation of wrinkles and reducing the appearance of fine lines. The mechanisms of action of these two ingredients are complementary and the action of fight against expression wrinkles is enhanced</a:t>
            </a: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1500" dirty="0" err="1" smtClean="0">
                <a:latin typeface="TT Commons Light" panose="02000506030000020003" pitchFamily="50" charset="0"/>
                <a:ea typeface="Calibri" panose="020F0502020204030204" pitchFamily="34" charset="0"/>
                <a:cs typeface="Times New Roman" panose="02020603050405020304" pitchFamily="18" charset="0"/>
              </a:rPr>
              <a:t>Octapeptide</a:t>
            </a: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 prevents </a:t>
            </a:r>
            <a:r>
              <a:rPr lang="en-US" sz="1500" dirty="0">
                <a:latin typeface="TT Commons Light" panose="02000506030000020003" pitchFamily="50" charset="0"/>
                <a:ea typeface="Calibri" panose="020F0502020204030204" pitchFamily="34" charset="0"/>
                <a:cs typeface="Times New Roman" panose="02020603050405020304" pitchFamily="18" charset="0"/>
              </a:rPr>
              <a:t>the release of acetylcholine from nerve termination. </a:t>
            </a:r>
          </a:p>
          <a:p>
            <a:pPr marL="285750" indent="-285750">
              <a:lnSpc>
                <a:spcPct val="107000"/>
              </a:lnSpc>
              <a:spcAft>
                <a:spcPts val="800"/>
              </a:spcAft>
              <a:buFont typeface="Arial" panose="020B0604020202020204" pitchFamily="34" charset="0"/>
              <a:buChar char="•"/>
            </a:pP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Tripeptide</a:t>
            </a:r>
            <a:r>
              <a:rPr lang="en-US" sz="1500" dirty="0">
                <a:latin typeface="TT Commons Light" panose="02000506030000020003" pitchFamily="50" charset="0"/>
                <a:ea typeface="Calibri" panose="020F0502020204030204" pitchFamily="34" charset="0"/>
                <a:cs typeface="Times New Roman" panose="02020603050405020304" pitchFamily="18" charset="0"/>
              </a:rPr>
              <a:t>: prevents reception by its receptors located in the muscle. </a:t>
            </a:r>
          </a:p>
        </p:txBody>
      </p:sp>
      <p:sp>
        <p:nvSpPr>
          <p:cNvPr id="17" name="Título 8"/>
          <p:cNvSpPr>
            <a:spLocks noGrp="1"/>
          </p:cNvSpPr>
          <p:nvPr>
            <p:ph type="title"/>
          </p:nvPr>
        </p:nvSpPr>
        <p:spPr>
          <a:xfrm>
            <a:off x="699717" y="399554"/>
            <a:ext cx="2471465" cy="424614"/>
          </a:xfrm>
        </p:spPr>
        <p:txBody>
          <a:bodyPr/>
          <a:lstStyle/>
          <a:p>
            <a:r>
              <a:rPr lang="es-ES" sz="2399" spc="300" dirty="0"/>
              <a:t>MAIN INGREDIENTS</a:t>
            </a:r>
          </a:p>
        </p:txBody>
      </p:sp>
    </p:spTree>
    <p:extLst>
      <p:ext uri="{BB962C8B-B14F-4D97-AF65-F5344CB8AC3E}">
        <p14:creationId xmlns:p14="http://schemas.microsoft.com/office/powerpoint/2010/main" val="267374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0"/>
            <a:ext cx="8093951" cy="3979551"/>
          </a:xfrm>
          <a:prstGeom prst="rect">
            <a:avLst/>
          </a:prstGeom>
          <a:noFill/>
        </p:spPr>
        <p:txBody>
          <a:bodyPr wrap="square" rtlCol="0">
            <a:spAutoFit/>
          </a:bodyPr>
          <a:lstStyle/>
          <a:p>
            <a:pPr>
              <a:lnSpc>
                <a:spcPct val="107000"/>
              </a:lnSpc>
              <a:spcAft>
                <a:spcPts val="800"/>
              </a:spcAft>
            </a:pPr>
            <a:r>
              <a:rPr lang="en-US" sz="1500" b="1" dirty="0" err="1">
                <a:latin typeface="TT Commons Light" panose="02000506030000020003" pitchFamily="50" charset="0"/>
                <a:ea typeface="Calibri" panose="020F0502020204030204" pitchFamily="34" charset="0"/>
                <a:cs typeface="Times New Roman" panose="02020603050405020304" pitchFamily="18" charset="0"/>
              </a:rPr>
              <a:t>TensorPep</a:t>
            </a:r>
            <a:r>
              <a:rPr lang="en-US" sz="1500" b="1" dirty="0">
                <a:latin typeface="TT Commons Light" panose="02000506030000020003" pitchFamily="50" charset="0"/>
                <a:ea typeface="Calibri" panose="020F0502020204030204" pitchFamily="34" charset="0"/>
                <a:cs typeface="Times New Roman" panose="02020603050405020304" pitchFamily="18" charset="0"/>
              </a:rPr>
              <a:t> 8 </a:t>
            </a:r>
            <a:r>
              <a:rPr lang="en-US" sz="1500" b="1" dirty="0" smtClean="0">
                <a:latin typeface="TT Commons Light" panose="02000506030000020003" pitchFamily="50" charset="0"/>
                <a:ea typeface="Calibri" panose="020F0502020204030204" pitchFamily="34" charset="0"/>
                <a:cs typeface="Times New Roman" panose="02020603050405020304" pitchFamily="18" charset="0"/>
              </a:rPr>
              <a:t>In </a:t>
            </a:r>
            <a:r>
              <a:rPr lang="en-US" sz="1500" b="1" dirty="0">
                <a:latin typeface="TT Commons Light" panose="02000506030000020003" pitchFamily="50" charset="0"/>
                <a:ea typeface="Calibri" panose="020F0502020204030204" pitchFamily="34" charset="0"/>
                <a:cs typeface="Times New Roman" panose="02020603050405020304" pitchFamily="18" charset="0"/>
              </a:rPr>
              <a:t>vivo test of anti-wrinkle </a:t>
            </a:r>
            <a:r>
              <a:rPr lang="en-US" sz="1500" b="1" dirty="0" smtClean="0">
                <a:latin typeface="TT Commons Light" panose="02000506030000020003" pitchFamily="50" charset="0"/>
                <a:ea typeface="Calibri" panose="020F0502020204030204" pitchFamily="34" charset="0"/>
                <a:cs typeface="Times New Roman" panose="02020603050405020304" pitchFamily="18" charset="0"/>
              </a:rPr>
              <a:t>activity</a:t>
            </a:r>
          </a:p>
          <a:p>
            <a:pPr>
              <a:lnSpc>
                <a:spcPct val="107000"/>
              </a:lnSpc>
              <a:spcAft>
                <a:spcPts val="800"/>
              </a:spcAft>
            </a:pPr>
            <a:endParaRPr lang="en-US" sz="1500" b="1" dirty="0">
              <a:latin typeface="TT Commons Light" panose="0200050603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Trial with 17 volunteers applied a cream containing 10% </a:t>
            </a:r>
            <a:r>
              <a:rPr lang="en-US" sz="1500" dirty="0" err="1" smtClean="0">
                <a:latin typeface="TT Commons Light" panose="02000506030000020003" pitchFamily="50" charset="0"/>
                <a:ea typeface="Calibri" panose="020F0502020204030204" pitchFamily="34" charset="0"/>
                <a:cs typeface="Times New Roman" panose="02020603050405020304" pitchFamily="18" charset="0"/>
              </a:rPr>
              <a:t>TensorPep</a:t>
            </a: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 8 </a:t>
            </a:r>
            <a:r>
              <a:rPr lang="en-US" sz="1500" dirty="0">
                <a:latin typeface="TT Commons Light" panose="02000506030000020003" pitchFamily="50" charset="0"/>
                <a:ea typeface="Calibri" panose="020F0502020204030204" pitchFamily="34" charset="0"/>
                <a:cs typeface="Times New Roman" panose="02020603050405020304" pitchFamily="18" charset="0"/>
              </a:rPr>
              <a:t>around the eyes, </a:t>
            </a: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twice </a:t>
            </a:r>
            <a:r>
              <a:rPr lang="en-US" sz="1500" dirty="0">
                <a:latin typeface="TT Commons Light" panose="02000506030000020003" pitchFamily="50" charset="0"/>
                <a:ea typeface="Calibri" panose="020F0502020204030204" pitchFamily="34" charset="0"/>
                <a:cs typeface="Times New Roman" panose="02020603050405020304" pitchFamily="18" charset="0"/>
              </a:rPr>
              <a:t>a day for 28 days.</a:t>
            </a:r>
          </a:p>
          <a:p>
            <a:pP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•Silicone molds were obtained from the treated area before treatment and after </a:t>
            </a: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28 application </a:t>
            </a:r>
            <a:r>
              <a:rPr lang="en-US" sz="1500" dirty="0">
                <a:latin typeface="TT Commons Light" panose="02000506030000020003" pitchFamily="50" charset="0"/>
                <a:ea typeface="Calibri" panose="020F0502020204030204" pitchFamily="34" charset="0"/>
                <a:cs typeface="Times New Roman" panose="02020603050405020304" pitchFamily="18" charset="0"/>
              </a:rPr>
              <a:t>days.</a:t>
            </a:r>
          </a:p>
          <a:p>
            <a:pP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•The molds were analyzed by laser confocal microscopy to study the evolution of </a:t>
            </a: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the skin </a:t>
            </a:r>
            <a:r>
              <a:rPr lang="en-US" sz="1500" dirty="0">
                <a:latin typeface="TT Commons Light" panose="02000506030000020003" pitchFamily="50" charset="0"/>
                <a:ea typeface="Calibri" panose="020F0502020204030204" pitchFamily="34" charset="0"/>
                <a:cs typeface="Times New Roman" panose="02020603050405020304" pitchFamily="18" charset="0"/>
              </a:rPr>
              <a:t>before and after treatment.</a:t>
            </a:r>
          </a:p>
          <a:p>
            <a:pPr algn="ctr">
              <a:lnSpc>
                <a:spcPct val="107000"/>
              </a:lnSpc>
              <a:spcAft>
                <a:spcPts val="800"/>
              </a:spcAft>
            </a:pPr>
            <a:endParaRPr lang="en-US" sz="1500" dirty="0" smtClean="0">
              <a:latin typeface="TT Commons Light" panose="02000506030000020003"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US" sz="1500" b="1" dirty="0" smtClean="0">
                <a:latin typeface="TT Commons Light" panose="02000506030000020003" pitchFamily="50" charset="0"/>
                <a:ea typeface="Calibri" panose="020F0502020204030204" pitchFamily="34" charset="0"/>
                <a:cs typeface="Times New Roman" panose="02020603050405020304" pitchFamily="18" charset="0"/>
              </a:rPr>
              <a:t>RESULTS</a:t>
            </a:r>
            <a:endParaRPr lang="en-US" sz="1500" b="1" dirty="0">
              <a:latin typeface="TT Commons Light" panose="02000506030000020003"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Maximum reduction -63.23%</a:t>
            </a:r>
          </a:p>
          <a:p>
            <a:pPr algn="ct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Average reduction 34.98 per cent</a:t>
            </a:r>
          </a:p>
          <a:p>
            <a:pPr>
              <a:lnSpc>
                <a:spcPct val="107000"/>
              </a:lnSpc>
              <a:spcAft>
                <a:spcPts val="800"/>
              </a:spcAft>
            </a:pPr>
            <a:endParaRPr lang="en-US" sz="1500" dirty="0">
              <a:latin typeface="TT Commons Light" panose="02000506030000020003" pitchFamily="50" charset="0"/>
              <a:ea typeface="Calibri" panose="020F0502020204030204" pitchFamily="34" charset="0"/>
              <a:cs typeface="Times New Roman" panose="02020603050405020304" pitchFamily="18" charset="0"/>
            </a:endParaRPr>
          </a:p>
        </p:txBody>
      </p:sp>
      <p:sp>
        <p:nvSpPr>
          <p:cNvPr id="17" name="Título 8"/>
          <p:cNvSpPr>
            <a:spLocks noGrp="1"/>
          </p:cNvSpPr>
          <p:nvPr>
            <p:ph type="title"/>
          </p:nvPr>
        </p:nvSpPr>
        <p:spPr>
          <a:xfrm>
            <a:off x="699717" y="399554"/>
            <a:ext cx="2471465" cy="424614"/>
          </a:xfrm>
        </p:spPr>
        <p:txBody>
          <a:bodyPr/>
          <a:lstStyle/>
          <a:p>
            <a:r>
              <a:rPr lang="es-ES" sz="2399" spc="300" dirty="0"/>
              <a:t>MAIN INGREDIENTS</a:t>
            </a:r>
          </a:p>
        </p:txBody>
      </p:sp>
    </p:spTree>
    <p:extLst>
      <p:ext uri="{BB962C8B-B14F-4D97-AF65-F5344CB8AC3E}">
        <p14:creationId xmlns:p14="http://schemas.microsoft.com/office/powerpoint/2010/main" val="424798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49"/>
            <a:ext cx="3198407" cy="2581219"/>
          </a:xfrm>
          <a:prstGeom prst="rect">
            <a:avLst/>
          </a:prstGeom>
          <a:noFill/>
        </p:spPr>
        <p:txBody>
          <a:bodyPr wrap="square" rtlCol="0">
            <a:spAutoFit/>
          </a:bodyPr>
          <a:lstStyle/>
          <a:p>
            <a:pPr>
              <a:lnSpc>
                <a:spcPct val="107000"/>
              </a:lnSpc>
              <a:spcAft>
                <a:spcPts val="800"/>
              </a:spcAft>
            </a:pPr>
            <a:r>
              <a:rPr lang="en-US" sz="1500" b="1" dirty="0" err="1">
                <a:latin typeface="TT Commons Light" panose="02000506030000020003" pitchFamily="50" charset="0"/>
                <a:ea typeface="Calibri" panose="020F0502020204030204" pitchFamily="34" charset="0"/>
                <a:cs typeface="Times New Roman" panose="02020603050405020304" pitchFamily="18" charset="0"/>
              </a:rPr>
              <a:t>SnakePep</a:t>
            </a:r>
            <a:r>
              <a:rPr lang="en-US" sz="1500" b="1" dirty="0">
                <a:latin typeface="TT Commons Light" panose="02000506030000020003" pitchFamily="50" charset="0"/>
                <a:ea typeface="Calibri" panose="020F0502020204030204" pitchFamily="34" charset="0"/>
                <a:cs typeface="Times New Roman" panose="02020603050405020304" pitchFamily="18" charset="0"/>
              </a:rPr>
              <a:t> 3 </a:t>
            </a:r>
            <a:r>
              <a:rPr lang="en-US" sz="1500" b="1" dirty="0" smtClean="0">
                <a:latin typeface="TT Commons Light" panose="02000506030000020003" pitchFamily="50" charset="0"/>
                <a:ea typeface="Calibri" panose="020F0502020204030204" pitchFamily="34" charset="0"/>
                <a:cs typeface="Times New Roman" panose="02020603050405020304" pitchFamily="18" charset="0"/>
              </a:rPr>
              <a:t>In </a:t>
            </a:r>
            <a:r>
              <a:rPr lang="en-US" sz="1500" b="1" dirty="0">
                <a:latin typeface="TT Commons Light" panose="02000506030000020003" pitchFamily="50" charset="0"/>
                <a:ea typeface="Calibri" panose="020F0502020204030204" pitchFamily="34" charset="0"/>
                <a:cs typeface="Times New Roman" panose="02020603050405020304" pitchFamily="18" charset="0"/>
              </a:rPr>
              <a:t>Vitro </a:t>
            </a:r>
            <a:r>
              <a:rPr lang="en-US" sz="1500" b="1" dirty="0" smtClean="0">
                <a:latin typeface="TT Commons Light" panose="02000506030000020003" pitchFamily="50" charset="0"/>
                <a:ea typeface="Calibri" panose="020F0502020204030204" pitchFamily="34" charset="0"/>
                <a:cs typeface="Times New Roman" panose="02020603050405020304" pitchFamily="18" charset="0"/>
              </a:rPr>
              <a:t>Efficacy</a:t>
            </a:r>
          </a:p>
          <a:p>
            <a:pPr>
              <a:lnSpc>
                <a:spcPct val="107000"/>
              </a:lnSpc>
              <a:spcAft>
                <a:spcPts val="800"/>
              </a:spcAft>
            </a:pPr>
            <a:endParaRPr lang="en-US" sz="1500" b="1" dirty="0">
              <a:latin typeface="TT Commons Light" panose="0200050603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Contraction of muscle and innervated cells.</a:t>
            </a:r>
          </a:p>
          <a:p>
            <a:pPr>
              <a:lnSpc>
                <a:spcPct val="107000"/>
              </a:lnSpc>
              <a:spcAft>
                <a:spcPts val="800"/>
              </a:spcAft>
            </a:pPr>
            <a:r>
              <a:rPr lang="en-US" sz="1500" dirty="0" smtClean="0">
                <a:latin typeface="TT Commons Light" panose="02000506030000020003" pitchFamily="50" charset="0"/>
                <a:ea typeface="Calibri" panose="020F0502020204030204" pitchFamily="34" charset="0"/>
                <a:cs typeface="Times New Roman" panose="02020603050405020304" pitchFamily="18" charset="0"/>
              </a:rPr>
              <a:t>• it reduces </a:t>
            </a:r>
            <a:r>
              <a:rPr lang="en-US" sz="1500" dirty="0">
                <a:latin typeface="TT Commons Light" panose="02000506030000020003" pitchFamily="50" charset="0"/>
                <a:ea typeface="Calibri" panose="020F0502020204030204" pitchFamily="34" charset="0"/>
                <a:cs typeface="Times New Roman" panose="02020603050405020304" pitchFamily="18" charset="0"/>
              </a:rPr>
              <a:t>muscle cell contraction.</a:t>
            </a:r>
          </a:p>
          <a:p>
            <a:pPr>
              <a:lnSpc>
                <a:spcPct val="107000"/>
              </a:lnSpc>
              <a:spcAft>
                <a:spcPts val="800"/>
              </a:spcAft>
            </a:pPr>
            <a:r>
              <a:rPr lang="en-US" sz="1500" dirty="0">
                <a:latin typeface="TT Commons Light" panose="02000506030000020003" pitchFamily="50" charset="0"/>
                <a:ea typeface="Calibri" panose="020F0502020204030204" pitchFamily="34" charset="0"/>
                <a:cs typeface="Times New Roman" panose="02020603050405020304" pitchFamily="18" charset="0"/>
              </a:rPr>
              <a:t>• Its action is fast, durable and fully reversible.</a:t>
            </a:r>
          </a:p>
          <a:p>
            <a:pPr>
              <a:lnSpc>
                <a:spcPct val="107000"/>
              </a:lnSpc>
              <a:spcAft>
                <a:spcPts val="800"/>
              </a:spcAft>
            </a:pPr>
            <a:endParaRPr lang="en-US" sz="1500" dirty="0">
              <a:latin typeface="TT Commons Light" panose="02000506030000020003" pitchFamily="50" charset="0"/>
              <a:ea typeface="Calibri" panose="020F0502020204030204" pitchFamily="34" charset="0"/>
              <a:cs typeface="Times New Roman" panose="02020603050405020304" pitchFamily="18" charset="0"/>
            </a:endParaRPr>
          </a:p>
        </p:txBody>
      </p:sp>
      <p:sp>
        <p:nvSpPr>
          <p:cNvPr id="17" name="Título 8"/>
          <p:cNvSpPr>
            <a:spLocks noGrp="1"/>
          </p:cNvSpPr>
          <p:nvPr>
            <p:ph type="title"/>
          </p:nvPr>
        </p:nvSpPr>
        <p:spPr>
          <a:xfrm>
            <a:off x="699717" y="399554"/>
            <a:ext cx="2471465" cy="424614"/>
          </a:xfrm>
        </p:spPr>
        <p:txBody>
          <a:bodyPr/>
          <a:lstStyle/>
          <a:p>
            <a:r>
              <a:rPr lang="es-ES" sz="2399" spc="300" dirty="0"/>
              <a:t>MAIN INGREDIENTS</a:t>
            </a:r>
          </a:p>
        </p:txBody>
      </p:sp>
      <p:pic>
        <p:nvPicPr>
          <p:cNvPr id="2" name="Imagen 1"/>
          <p:cNvPicPr>
            <a:picLocks noChangeAspect="1"/>
          </p:cNvPicPr>
          <p:nvPr/>
        </p:nvPicPr>
        <p:blipFill>
          <a:blip r:embed="rId2"/>
          <a:stretch>
            <a:fillRect/>
          </a:stretch>
        </p:blipFill>
        <p:spPr>
          <a:xfrm>
            <a:off x="3927872" y="1560562"/>
            <a:ext cx="5033841" cy="2504013"/>
          </a:xfrm>
          <a:prstGeom prst="rect">
            <a:avLst/>
          </a:prstGeom>
        </p:spPr>
      </p:pic>
      <p:sp>
        <p:nvSpPr>
          <p:cNvPr id="3" name="Rectángulo 2"/>
          <p:cNvSpPr/>
          <p:nvPr/>
        </p:nvSpPr>
        <p:spPr>
          <a:xfrm>
            <a:off x="3348450" y="4064575"/>
            <a:ext cx="6192687" cy="576440"/>
          </a:xfrm>
          <a:prstGeom prst="rect">
            <a:avLst/>
          </a:prstGeom>
        </p:spPr>
        <p:txBody>
          <a:bodyPr wrap="square">
            <a:spAutoFit/>
          </a:bodyPr>
          <a:lstStyle/>
          <a:p>
            <a:pPr algn="ctr">
              <a:lnSpc>
                <a:spcPct val="107000"/>
              </a:lnSpc>
              <a:spcAft>
                <a:spcPts val="800"/>
              </a:spcAft>
            </a:pPr>
            <a:r>
              <a:rPr lang="en-US" sz="1200" dirty="0">
                <a:latin typeface="TT Commons Light" panose="02000506030000020003" pitchFamily="50" charset="0"/>
                <a:ea typeface="Calibri" panose="020F0502020204030204" pitchFamily="34" charset="0"/>
                <a:cs typeface="Times New Roman" panose="02020603050405020304" pitchFamily="18" charset="0"/>
              </a:rPr>
              <a:t>Frequency of contraction as a function of post-incubation time </a:t>
            </a:r>
          </a:p>
          <a:p>
            <a:pPr algn="ctr">
              <a:lnSpc>
                <a:spcPct val="107000"/>
              </a:lnSpc>
              <a:spcAft>
                <a:spcPts val="800"/>
              </a:spcAft>
            </a:pPr>
            <a:r>
              <a:rPr lang="en-US" sz="1200" dirty="0">
                <a:latin typeface="TT Commons Light" panose="02000506030000020003" pitchFamily="50" charset="0"/>
                <a:ea typeface="Calibri" panose="020F0502020204030204" pitchFamily="34" charset="0"/>
                <a:cs typeface="Times New Roman" panose="02020603050405020304" pitchFamily="18" charset="0"/>
              </a:rPr>
              <a:t>(Peptide Concentration: 0.5 </a:t>
            </a:r>
            <a:r>
              <a:rPr lang="en-US" sz="1200" dirty="0" err="1">
                <a:latin typeface="TT Commons Light" panose="02000506030000020003" pitchFamily="50" charset="0"/>
                <a:ea typeface="Calibri" panose="020F0502020204030204" pitchFamily="34" charset="0"/>
                <a:cs typeface="Times New Roman" panose="02020603050405020304" pitchFamily="18" charset="0"/>
              </a:rPr>
              <a:t>mM</a:t>
            </a:r>
            <a:r>
              <a:rPr lang="en-US" sz="1200" dirty="0">
                <a:latin typeface="TT Commons Light" panose="02000506030000020003" pitchFamily="50"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71563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0"/>
            <a:ext cx="3918487" cy="3986091"/>
          </a:xfrm>
          <a:prstGeom prst="rect">
            <a:avLst/>
          </a:prstGeom>
          <a:noFill/>
        </p:spPr>
        <p:txBody>
          <a:bodyPr wrap="square" rtlCol="0">
            <a:spAutoFit/>
          </a:bodyPr>
          <a:lstStyle/>
          <a:p>
            <a:pPr algn="just">
              <a:lnSpc>
                <a:spcPct val="107000"/>
              </a:lnSpc>
              <a:spcAft>
                <a:spcPts val="800"/>
              </a:spcAft>
            </a:pPr>
            <a:r>
              <a:rPr lang="en-US" sz="1600" b="1" dirty="0">
                <a:latin typeface="TT Commons Light" panose="02000506030000020003" pitchFamily="50" charset="0"/>
                <a:ea typeface="Calibri" panose="020F0502020204030204" pitchFamily="34" charset="0"/>
                <a:cs typeface="Times New Roman" panose="02020603050405020304" pitchFamily="18" charset="0"/>
              </a:rPr>
              <a:t>Soy </a:t>
            </a:r>
            <a:r>
              <a:rPr lang="en-US" sz="1600" b="1" dirty="0" err="1">
                <a:latin typeface="TT Commons Light" panose="02000506030000020003" pitchFamily="50" charset="0"/>
                <a:ea typeface="Calibri" panose="020F0502020204030204" pitchFamily="34" charset="0"/>
                <a:cs typeface="Times New Roman" panose="02020603050405020304" pitchFamily="18" charset="0"/>
              </a:rPr>
              <a:t>isoflavones</a:t>
            </a:r>
            <a:endParaRPr lang="en-US" sz="1600" b="1" dirty="0">
              <a:latin typeface="TT Commons Light" panose="0200050603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err="1">
                <a:latin typeface="TT Commons Light" panose="02000506030000020003" pitchFamily="50" charset="0"/>
                <a:ea typeface="Calibri" panose="020F0502020204030204" pitchFamily="34" charset="0"/>
                <a:cs typeface="Times New Roman" panose="02020603050405020304" pitchFamily="18" charset="0"/>
              </a:rPr>
              <a:t>Genistein</a:t>
            </a:r>
            <a:r>
              <a:rPr lang="en-US" sz="1600" dirty="0">
                <a:latin typeface="TT Commons Light" panose="02000506030000020003" pitchFamily="50" charset="0"/>
                <a:ea typeface="Calibri" panose="020F0502020204030204" pitchFamily="34" charset="0"/>
                <a:cs typeface="Times New Roman" panose="02020603050405020304" pitchFamily="18" charset="0"/>
              </a:rPr>
              <a:t>, the most abundant biological asset of Soy </a:t>
            </a:r>
            <a:r>
              <a:rPr lang="en-US" sz="1600" dirty="0" err="1">
                <a:latin typeface="TT Commons Light" panose="02000506030000020003" pitchFamily="50" charset="0"/>
                <a:ea typeface="Calibri" panose="020F0502020204030204" pitchFamily="34" charset="0"/>
                <a:cs typeface="Times New Roman" panose="02020603050405020304" pitchFamily="18" charset="0"/>
              </a:rPr>
              <a:t>Isoflavones</a:t>
            </a:r>
            <a:r>
              <a:rPr lang="en-US" sz="1600" dirty="0">
                <a:latin typeface="TT Commons Light" panose="02000506030000020003" pitchFamily="50" charset="0"/>
                <a:ea typeface="Calibri" panose="020F0502020204030204" pitchFamily="34" charset="0"/>
                <a:cs typeface="Times New Roman" panose="02020603050405020304" pitchFamily="18" charset="0"/>
              </a:rPr>
              <a:t> is a powerful </a:t>
            </a:r>
            <a:r>
              <a:rPr lang="en-US" sz="1600" b="1" dirty="0">
                <a:latin typeface="TT Commons Light" panose="02000506030000020003" pitchFamily="50" charset="0"/>
                <a:ea typeface="Calibri" panose="020F0502020204030204" pitchFamily="34" charset="0"/>
                <a:cs typeface="Times New Roman" panose="02020603050405020304" pitchFamily="18" charset="0"/>
              </a:rPr>
              <a:t>collagen enhancer</a:t>
            </a:r>
            <a:r>
              <a:rPr lang="en-US" sz="1600" dirty="0">
                <a:latin typeface="TT Commons Light" panose="02000506030000020003" pitchFamily="50" charset="0"/>
                <a:ea typeface="Calibri" panose="020F0502020204030204" pitchFamily="34" charset="0"/>
                <a:cs typeface="Times New Roman" panose="02020603050405020304" pitchFamily="18" charset="0"/>
              </a:rPr>
              <a:t>. It has an estrogenic effect and is an inhibitor of the protein tyrosine kinase, which can positively influence the collagen content.</a:t>
            </a:r>
          </a:p>
          <a:p>
            <a:pPr algn="just">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It has </a:t>
            </a:r>
            <a:r>
              <a:rPr lang="en-US" sz="1600" b="1" dirty="0">
                <a:latin typeface="TT Commons Light" panose="02000506030000020003" pitchFamily="50" charset="0"/>
                <a:ea typeface="Calibri" panose="020F0502020204030204" pitchFamily="34" charset="0"/>
                <a:cs typeface="Times New Roman" panose="02020603050405020304" pitchFamily="18" charset="0"/>
              </a:rPr>
              <a:t>re-densifying effect</a:t>
            </a:r>
            <a:r>
              <a:rPr lang="en-US" sz="1600" dirty="0">
                <a:latin typeface="TT Commons Light" panose="02000506030000020003" pitchFamily="50" charset="0"/>
                <a:ea typeface="Calibri" panose="020F0502020204030204" pitchFamily="34" charset="0"/>
                <a:cs typeface="Times New Roman" panose="02020603050405020304" pitchFamily="18" charset="0"/>
              </a:rPr>
              <a:t>. According to in vivo studies, </a:t>
            </a:r>
            <a:r>
              <a:rPr lang="en-US" sz="1600" b="1" dirty="0">
                <a:latin typeface="TT Commons Light" panose="02000506030000020003" pitchFamily="50" charset="0"/>
                <a:ea typeface="Calibri" panose="020F0502020204030204" pitchFamily="34" charset="0"/>
                <a:cs typeface="Times New Roman" panose="02020603050405020304" pitchFamily="18" charset="0"/>
              </a:rPr>
              <a:t>increased skin thickness 12% </a:t>
            </a:r>
            <a:r>
              <a:rPr lang="en-US" sz="1600" dirty="0">
                <a:latin typeface="TT Commons Light" panose="02000506030000020003" pitchFamily="50" charset="0"/>
                <a:ea typeface="Calibri" panose="020F0502020204030204" pitchFamily="34" charset="0"/>
                <a:cs typeface="Times New Roman" panose="02020603050405020304" pitchFamily="18" charset="0"/>
              </a:rPr>
              <a:t>after 3 months. This indicates a stimulation of the production of extracellular matrix components such as collagen, elastin and proteoglycans. In addition, an overall improvement in skin firmness, softness and hydration was observed</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a:t>
            </a:r>
          </a:p>
        </p:txBody>
      </p:sp>
      <p:sp>
        <p:nvSpPr>
          <p:cNvPr id="17" name="Título 8"/>
          <p:cNvSpPr>
            <a:spLocks noGrp="1"/>
          </p:cNvSpPr>
          <p:nvPr>
            <p:ph type="title"/>
          </p:nvPr>
        </p:nvSpPr>
        <p:spPr>
          <a:xfrm>
            <a:off x="699717" y="399554"/>
            <a:ext cx="2469862" cy="424614"/>
          </a:xfrm>
        </p:spPr>
        <p:txBody>
          <a:bodyPr/>
          <a:lstStyle/>
          <a:p>
            <a:r>
              <a:rPr lang="es-ES" sz="2399" spc="300" dirty="0" err="1"/>
              <a:t>Main</a:t>
            </a:r>
            <a:r>
              <a:rPr lang="es-ES" sz="2399" spc="300" dirty="0"/>
              <a:t> </a:t>
            </a:r>
            <a:r>
              <a:rPr lang="es-ES" sz="2399" spc="300" dirty="0" err="1"/>
              <a:t>ingredients</a:t>
            </a:r>
            <a:endParaRPr lang="es-ES" sz="2399" spc="300" dirty="0"/>
          </a:p>
        </p:txBody>
      </p:sp>
      <p:pic>
        <p:nvPicPr>
          <p:cNvPr id="2" name="Imagen 1"/>
          <p:cNvPicPr>
            <a:picLocks noChangeAspect="1"/>
          </p:cNvPicPr>
          <p:nvPr/>
        </p:nvPicPr>
        <p:blipFill>
          <a:blip r:embed="rId2"/>
          <a:stretch>
            <a:fillRect/>
          </a:stretch>
        </p:blipFill>
        <p:spPr>
          <a:xfrm>
            <a:off x="4503936" y="1128514"/>
            <a:ext cx="4410075" cy="4019550"/>
          </a:xfrm>
          <a:prstGeom prst="rect">
            <a:avLst/>
          </a:prstGeom>
        </p:spPr>
      </p:pic>
    </p:spTree>
    <p:extLst>
      <p:ext uri="{BB962C8B-B14F-4D97-AF65-F5344CB8AC3E}">
        <p14:creationId xmlns:p14="http://schemas.microsoft.com/office/powerpoint/2010/main" val="2265714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4206519" cy="3879780"/>
          </a:xfrm>
          <a:prstGeom prst="rect">
            <a:avLst/>
          </a:prstGeom>
          <a:noFill/>
        </p:spPr>
        <p:txBody>
          <a:bodyPr wrap="square" rtlCol="0">
            <a:spAutoFit/>
          </a:bodyPr>
          <a:lstStyle/>
          <a:p>
            <a:pPr algn="just">
              <a:lnSpc>
                <a:spcPct val="107000"/>
              </a:lnSpc>
              <a:spcAft>
                <a:spcPts val="800"/>
              </a:spcAft>
            </a:pPr>
            <a:r>
              <a:rPr lang="en-US" sz="1600" b="1" dirty="0" err="1" smtClean="0">
                <a:latin typeface="TT Commons Light" panose="02000506030000020003" pitchFamily="50" charset="0"/>
                <a:ea typeface="Calibri" panose="020F0502020204030204" pitchFamily="34" charset="0"/>
                <a:cs typeface="Times New Roman" panose="02020603050405020304" pitchFamily="18" charset="0"/>
              </a:rPr>
              <a:t>Spillanctes</a:t>
            </a:r>
            <a:r>
              <a:rPr lang="en-US" sz="1600" b="1" dirty="0" smtClean="0">
                <a:latin typeface="TT Commons Light" panose="02000506030000020003" pitchFamily="50" charset="0"/>
                <a:ea typeface="Calibri" panose="020F0502020204030204" pitchFamily="34" charset="0"/>
                <a:cs typeface="Times New Roman" panose="02020603050405020304" pitchFamily="18" charset="0"/>
              </a:rPr>
              <a:t> </a:t>
            </a:r>
            <a:r>
              <a:rPr lang="en-US" sz="1600" b="1" dirty="0" err="1">
                <a:latin typeface="TT Commons Light" panose="02000506030000020003" pitchFamily="50" charset="0"/>
                <a:ea typeface="Calibri" panose="020F0502020204030204" pitchFamily="34" charset="0"/>
                <a:cs typeface="Times New Roman" panose="02020603050405020304" pitchFamily="18" charset="0"/>
              </a:rPr>
              <a:t>Acmella</a:t>
            </a:r>
            <a:endParaRPr lang="en-US" sz="1600" b="1" dirty="0">
              <a:latin typeface="TT Commons Light" panose="0200050603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err="1">
                <a:latin typeface="TT Commons Light" panose="02000506030000020003" pitchFamily="50" charset="0"/>
                <a:ea typeface="Calibri" panose="020F0502020204030204" pitchFamily="34" charset="0"/>
                <a:cs typeface="Times New Roman" panose="02020603050405020304" pitchFamily="18" charset="0"/>
              </a:rPr>
              <a:t>Spilantes</a:t>
            </a:r>
            <a:r>
              <a:rPr lang="en-US" sz="1600" dirty="0">
                <a:latin typeface="TT Commons Light" panose="02000506030000020003" pitchFamily="50" charset="0"/>
                <a:ea typeface="Calibri" panose="020F0502020204030204" pitchFamily="34" charset="0"/>
                <a:cs typeface="Times New Roman" panose="02020603050405020304" pitchFamily="18" charset="0"/>
              </a:rPr>
              <a:t> </a:t>
            </a:r>
            <a:r>
              <a:rPr lang="en-US" sz="1600" dirty="0" err="1">
                <a:latin typeface="TT Commons Light" panose="02000506030000020003" pitchFamily="50" charset="0"/>
                <a:ea typeface="Calibri" panose="020F0502020204030204" pitchFamily="34" charset="0"/>
                <a:cs typeface="Times New Roman" panose="02020603050405020304" pitchFamily="18" charset="0"/>
              </a:rPr>
              <a:t>Acmella</a:t>
            </a:r>
            <a:r>
              <a:rPr lang="en-US" sz="1600" dirty="0">
                <a:latin typeface="TT Commons Light" panose="02000506030000020003" pitchFamily="50" charset="0"/>
                <a:ea typeface="Calibri" panose="020F0502020204030204" pitchFamily="34" charset="0"/>
                <a:cs typeface="Times New Roman" panose="02020603050405020304" pitchFamily="18" charset="0"/>
              </a:rPr>
              <a:t> extract is a new concentrated </a:t>
            </a:r>
            <a:r>
              <a:rPr lang="en-US" sz="1600" b="1" dirty="0">
                <a:latin typeface="TT Commons Light" panose="02000506030000020003" pitchFamily="50" charset="0"/>
                <a:ea typeface="Calibri" panose="020F0502020204030204" pitchFamily="34" charset="0"/>
                <a:cs typeface="Times New Roman" panose="02020603050405020304" pitchFamily="18" charset="0"/>
              </a:rPr>
              <a:t>firming and anti-wrinkle </a:t>
            </a:r>
            <a:r>
              <a:rPr lang="en-US" sz="1600" dirty="0">
                <a:latin typeface="TT Commons Light" panose="02000506030000020003" pitchFamily="50" charset="0"/>
                <a:ea typeface="Calibri" panose="020F0502020204030204" pitchFamily="34" charset="0"/>
                <a:cs typeface="Times New Roman" panose="02020603050405020304" pitchFamily="18" charset="0"/>
              </a:rPr>
              <a:t>active that stimulates the natural firming capacity of the skin that has been shown to reorganize and recover the fabric of collagen fibers</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a:t>
            </a:r>
          </a:p>
          <a:p>
            <a:pPr algn="just">
              <a:lnSpc>
                <a:spcPct val="107000"/>
              </a:lnSpc>
              <a:spcAft>
                <a:spcPts val="800"/>
              </a:spcAft>
            </a:pPr>
            <a:endParaRPr lang="en-US" sz="1600" dirty="0">
              <a:latin typeface="TT Commons Light" panose="0200050603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Its action on the support tissue allows to quickly </a:t>
            </a:r>
            <a:r>
              <a:rPr lang="en-US" sz="1600" b="1" dirty="0">
                <a:latin typeface="TT Commons Light" panose="02000506030000020003" pitchFamily="50" charset="0"/>
                <a:ea typeface="Calibri" panose="020F0502020204030204" pitchFamily="34" charset="0"/>
                <a:cs typeface="Times New Roman" panose="02020603050405020304" pitchFamily="18" charset="0"/>
              </a:rPr>
              <a:t>reorganize collagen fibers </a:t>
            </a:r>
            <a:r>
              <a:rPr lang="en-US" sz="1600" dirty="0">
                <a:latin typeface="TT Commons Light" panose="02000506030000020003" pitchFamily="50" charset="0"/>
                <a:ea typeface="Calibri" panose="020F0502020204030204" pitchFamily="34" charset="0"/>
                <a:cs typeface="Times New Roman" panose="02020603050405020304" pitchFamily="18" charset="0"/>
              </a:rPr>
              <a:t>and visibly </a:t>
            </a:r>
            <a:r>
              <a:rPr lang="en-US" sz="1600" b="1" dirty="0">
                <a:latin typeface="TT Commons Light" panose="02000506030000020003" pitchFamily="50" charset="0"/>
                <a:ea typeface="Calibri" panose="020F0502020204030204" pitchFamily="34" charset="0"/>
                <a:cs typeface="Times New Roman" panose="02020603050405020304" pitchFamily="18" charset="0"/>
              </a:rPr>
              <a:t>smooth</a:t>
            </a:r>
            <a:r>
              <a:rPr lang="en-US" sz="1600" dirty="0">
                <a:latin typeface="TT Commons Light" panose="02000506030000020003" pitchFamily="50" charset="0"/>
                <a:ea typeface="Calibri" panose="020F0502020204030204" pitchFamily="34" charset="0"/>
                <a:cs typeface="Times New Roman" panose="02020603050405020304" pitchFamily="18" charset="0"/>
              </a:rPr>
              <a:t> the skin. Allows to attenuate the set of wrinkles and reduce the most striking signs of aging, the wrinkled appearance of the </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skin</a:t>
            </a:r>
          </a:p>
          <a:p>
            <a:r>
              <a:rPr lang="es-ES" sz="1400" dirty="0" smtClean="0">
                <a:latin typeface="TT Commons" panose="02000506040000020004" pitchFamily="50" charset="0"/>
                <a:ea typeface="Calibri" panose="020F0502020204030204" pitchFamily="34" charset="0"/>
                <a:cs typeface="Times New Roman" panose="02020603050405020304" pitchFamily="18" charset="0"/>
              </a:rPr>
              <a:t>.</a:t>
            </a:r>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4"/>
            <a:ext cx="2469862" cy="424614"/>
          </a:xfrm>
        </p:spPr>
        <p:txBody>
          <a:bodyPr/>
          <a:lstStyle/>
          <a:p>
            <a:r>
              <a:rPr lang="es-ES" sz="2399" spc="300" dirty="0" err="1"/>
              <a:t>Main</a:t>
            </a:r>
            <a:r>
              <a:rPr lang="es-ES" sz="2399" spc="300" dirty="0"/>
              <a:t> </a:t>
            </a:r>
            <a:r>
              <a:rPr lang="es-ES" sz="2399" spc="300" dirty="0" err="1"/>
              <a:t>ingredients</a:t>
            </a:r>
            <a:endParaRPr lang="es-ES" sz="2399" spc="300" dirty="0"/>
          </a:p>
        </p:txBody>
      </p:sp>
      <p:sp>
        <p:nvSpPr>
          <p:cNvPr id="3" name="Rectángulo 2"/>
          <p:cNvSpPr/>
          <p:nvPr/>
        </p:nvSpPr>
        <p:spPr>
          <a:xfrm>
            <a:off x="5152008" y="1344538"/>
            <a:ext cx="3816424" cy="1219565"/>
          </a:xfrm>
          <a:prstGeom prst="rect">
            <a:avLst/>
          </a:prstGeom>
        </p:spPr>
        <p:txBody>
          <a:bodyPr wrap="square">
            <a:spAutoFit/>
          </a:bodyPr>
          <a:lstStyle/>
          <a:p>
            <a:pPr algn="just">
              <a:lnSpc>
                <a:spcPct val="107000"/>
              </a:lnSpc>
              <a:spcAft>
                <a:spcPts val="800"/>
              </a:spcAft>
            </a:pPr>
            <a:r>
              <a:rPr lang="en-US" sz="1400" b="1" dirty="0">
                <a:latin typeface="TT Commons Light" panose="02000506030000020003" pitchFamily="50" charset="0"/>
                <a:ea typeface="Calibri" panose="020F0502020204030204" pitchFamily="34" charset="0"/>
                <a:cs typeface="Times New Roman" panose="02020603050405020304" pitchFamily="18" charset="0"/>
              </a:rPr>
              <a:t>Clinical Trial</a:t>
            </a:r>
          </a:p>
          <a:p>
            <a:pPr algn="just">
              <a:lnSpc>
                <a:spcPct val="107000"/>
              </a:lnSpc>
              <a:spcAft>
                <a:spcPts val="800"/>
              </a:spcAft>
            </a:pPr>
            <a:r>
              <a:rPr lang="en-US" sz="1400" dirty="0" smtClean="0">
                <a:latin typeface="TT Commons Light" panose="02000506030000020003" pitchFamily="50" charset="0"/>
                <a:ea typeface="Calibri" panose="020F0502020204030204" pitchFamily="34" charset="0"/>
                <a:cs typeface="Times New Roman" panose="02020603050405020304" pitchFamily="18" charset="0"/>
              </a:rPr>
              <a:t>28 </a:t>
            </a:r>
            <a:r>
              <a:rPr lang="en-US" sz="1400" dirty="0">
                <a:latin typeface="TT Commons Light" panose="02000506030000020003" pitchFamily="50" charset="0"/>
                <a:ea typeface="Calibri" panose="020F0502020204030204" pitchFamily="34" charset="0"/>
                <a:cs typeface="Times New Roman" panose="02020603050405020304" pitchFamily="18" charset="0"/>
              </a:rPr>
              <a:t>women aged 45-65 years, application twice /day for 28 days.</a:t>
            </a:r>
          </a:p>
          <a:p>
            <a:pPr algn="ctr">
              <a:lnSpc>
                <a:spcPct val="107000"/>
              </a:lnSpc>
              <a:spcAft>
                <a:spcPts val="800"/>
              </a:spcAft>
            </a:pPr>
            <a:r>
              <a:rPr lang="en-US" sz="1400" b="1" dirty="0" smtClean="0">
                <a:latin typeface="TT Commons Light" panose="02000506030000020003" pitchFamily="50" charset="0"/>
                <a:ea typeface="Calibri" panose="020F0502020204030204" pitchFamily="34" charset="0"/>
                <a:cs typeface="Times New Roman" panose="02020603050405020304" pitchFamily="18" charset="0"/>
              </a:rPr>
              <a:t>Before/after </a:t>
            </a:r>
            <a:r>
              <a:rPr lang="en-US" sz="1400" b="1" dirty="0">
                <a:latin typeface="TT Commons Light" panose="02000506030000020003" pitchFamily="50" charset="0"/>
                <a:ea typeface="Calibri" panose="020F0502020204030204" pitchFamily="34" charset="0"/>
                <a:cs typeface="Times New Roman" panose="02020603050405020304" pitchFamily="18" charset="0"/>
              </a:rPr>
              <a:t>photos </a:t>
            </a:r>
            <a:r>
              <a:rPr lang="en-US" sz="1400" b="1" dirty="0" smtClean="0">
                <a:latin typeface="TT Commons Light" panose="02000506030000020003" pitchFamily="50" charset="0"/>
                <a:ea typeface="Calibri" panose="020F0502020204030204" pitchFamily="34" charset="0"/>
                <a:cs typeface="Times New Roman" panose="02020603050405020304" pitchFamily="18" charset="0"/>
              </a:rPr>
              <a:t>show</a:t>
            </a:r>
            <a:endParaRPr lang="en-US" sz="1400" b="1" dirty="0">
              <a:latin typeface="TT Commons Light" panose="02000506030000020003" pitchFamily="50"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5152008" y="2640682"/>
            <a:ext cx="4061073" cy="1497587"/>
          </a:xfrm>
          <a:prstGeom prst="rect">
            <a:avLst/>
          </a:prstGeom>
        </p:spPr>
      </p:pic>
      <p:sp>
        <p:nvSpPr>
          <p:cNvPr id="5" name="Rectángulo 4"/>
          <p:cNvSpPr/>
          <p:nvPr/>
        </p:nvSpPr>
        <p:spPr>
          <a:xfrm>
            <a:off x="5152008" y="4224858"/>
            <a:ext cx="4061073" cy="655949"/>
          </a:xfrm>
          <a:prstGeom prst="rect">
            <a:avLst/>
          </a:prstGeom>
        </p:spPr>
        <p:txBody>
          <a:bodyPr wrap="square">
            <a:spAutoFit/>
          </a:bodyPr>
          <a:lstStyle/>
          <a:p>
            <a:pPr marL="285750" indent="-285750" algn="just">
              <a:lnSpc>
                <a:spcPct val="107000"/>
              </a:lnSpc>
              <a:spcAft>
                <a:spcPts val="800"/>
              </a:spcAft>
              <a:buFont typeface="Courier New" panose="02070309020205020404" pitchFamily="49" charset="0"/>
              <a:buChar char="o"/>
            </a:pPr>
            <a:r>
              <a:rPr lang="en-US" sz="1400" dirty="0" smtClean="0">
                <a:latin typeface="TT Commons Light" panose="02000506030000020003" pitchFamily="50" charset="0"/>
                <a:ea typeface="Calibri" panose="020F0502020204030204" pitchFamily="34" charset="0"/>
                <a:cs typeface="Times New Roman" panose="02020603050405020304" pitchFamily="18" charset="0"/>
              </a:rPr>
              <a:t>Smoothing </a:t>
            </a:r>
            <a:r>
              <a:rPr lang="en-US" sz="1400" dirty="0">
                <a:latin typeface="TT Commons Light" panose="02000506030000020003" pitchFamily="50" charset="0"/>
                <a:ea typeface="Calibri" panose="020F0502020204030204" pitchFamily="34" charset="0"/>
                <a:cs typeface="Times New Roman" panose="02020603050405020304" pitchFamily="18" charset="0"/>
              </a:rPr>
              <a:t>action of the </a:t>
            </a:r>
            <a:r>
              <a:rPr lang="en-US" sz="1400" b="1" dirty="0" err="1">
                <a:latin typeface="TT Commons Light" panose="02000506030000020003" pitchFamily="50" charset="0"/>
                <a:ea typeface="Calibri" panose="020F0502020204030204" pitchFamily="34" charset="0"/>
                <a:cs typeface="Times New Roman" panose="02020603050405020304" pitchFamily="18" charset="0"/>
              </a:rPr>
              <a:t>Spillanctes</a:t>
            </a:r>
            <a:r>
              <a:rPr lang="en-US" sz="1400" b="1" dirty="0">
                <a:latin typeface="TT Commons Light" panose="02000506030000020003" pitchFamily="50" charset="0"/>
                <a:ea typeface="Calibri" panose="020F0502020204030204" pitchFamily="34" charset="0"/>
                <a:cs typeface="Times New Roman" panose="02020603050405020304" pitchFamily="18" charset="0"/>
              </a:rPr>
              <a:t> </a:t>
            </a:r>
            <a:r>
              <a:rPr lang="en-US" sz="1400" b="1" dirty="0" err="1">
                <a:latin typeface="TT Commons Light" panose="02000506030000020003" pitchFamily="50" charset="0"/>
                <a:ea typeface="Calibri" panose="020F0502020204030204" pitchFamily="34" charset="0"/>
                <a:cs typeface="Times New Roman" panose="02020603050405020304" pitchFamily="18" charset="0"/>
              </a:rPr>
              <a:t>Acmella</a:t>
            </a:r>
            <a:endParaRPr lang="en-US" sz="1400" b="1" dirty="0">
              <a:latin typeface="TT Commons Light" panose="02000506030000020003" pitchFamily="50"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Courier New" panose="02070309020205020404" pitchFamily="49" charset="0"/>
              <a:buChar char="o"/>
            </a:pPr>
            <a:r>
              <a:rPr lang="en-US" sz="1400" dirty="0" smtClean="0">
                <a:latin typeface="TT Commons Light" panose="02000506030000020003" pitchFamily="50" charset="0"/>
                <a:ea typeface="Calibri" panose="020F0502020204030204" pitchFamily="34" charset="0"/>
                <a:cs typeface="Times New Roman" panose="02020603050405020304" pitchFamily="18" charset="0"/>
              </a:rPr>
              <a:t>Visible </a:t>
            </a:r>
            <a:r>
              <a:rPr lang="en-US" sz="1400" dirty="0">
                <a:latin typeface="TT Commons Light" panose="02000506030000020003" pitchFamily="50" charset="0"/>
                <a:ea typeface="Calibri" panose="020F0502020204030204" pitchFamily="34" charset="0"/>
                <a:cs typeface="Times New Roman" panose="02020603050405020304" pitchFamily="18" charset="0"/>
              </a:rPr>
              <a:t>decrease of wrinkled skin appearance</a:t>
            </a:r>
          </a:p>
        </p:txBody>
      </p:sp>
    </p:spTree>
    <p:extLst>
      <p:ext uri="{BB962C8B-B14F-4D97-AF65-F5344CB8AC3E}">
        <p14:creationId xmlns:p14="http://schemas.microsoft.com/office/powerpoint/2010/main" val="386579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0"/>
            <a:ext cx="8093951" cy="1860061"/>
          </a:xfrm>
          <a:prstGeom prst="rect">
            <a:avLst/>
          </a:prstGeom>
          <a:noFill/>
        </p:spPr>
        <p:txBody>
          <a:bodyPr wrap="square" rtlCol="0">
            <a:spAutoFit/>
          </a:bodyPr>
          <a:lstStyle/>
          <a:p>
            <a:pPr>
              <a:lnSpc>
                <a:spcPct val="107000"/>
              </a:lnSpc>
              <a:spcAft>
                <a:spcPts val="800"/>
              </a:spcAft>
            </a:pPr>
            <a:r>
              <a:rPr lang="en-US" sz="1600" b="1" dirty="0">
                <a:latin typeface="TT Commons Light" panose="02000506030000020003" pitchFamily="50" charset="0"/>
                <a:ea typeface="Calibri" panose="020F0502020204030204" pitchFamily="34" charset="0"/>
                <a:cs typeface="Times New Roman" panose="02020603050405020304" pitchFamily="18" charset="0"/>
              </a:rPr>
              <a:t>Nicotinamide</a:t>
            </a:r>
          </a:p>
          <a:p>
            <a:pPr>
              <a:lnSpc>
                <a:spcPct val="107000"/>
              </a:lnSpc>
              <a:spcAft>
                <a:spcPts val="800"/>
              </a:spcAft>
            </a:pPr>
            <a:r>
              <a:rPr lang="en-US" sz="1600" dirty="0" err="1">
                <a:latin typeface="TT Commons Light" panose="02000506030000020003" pitchFamily="50" charset="0"/>
                <a:ea typeface="Calibri" panose="020F0502020204030204" pitchFamily="34" charset="0"/>
                <a:cs typeface="Times New Roman" panose="02020603050405020304" pitchFamily="18" charset="0"/>
              </a:rPr>
              <a:t>Niacinamide</a:t>
            </a:r>
            <a:r>
              <a:rPr lang="en-US" sz="1600" dirty="0">
                <a:latin typeface="TT Commons Light" panose="02000506030000020003" pitchFamily="50" charset="0"/>
                <a:ea typeface="Calibri" panose="020F0502020204030204" pitchFamily="34" charset="0"/>
                <a:cs typeface="Times New Roman" panose="02020603050405020304" pitchFamily="18" charset="0"/>
              </a:rPr>
              <a:t> is a derivative of vitamin B3 that has multiple properties, including </a:t>
            </a:r>
            <a:r>
              <a:rPr lang="en-US" sz="1600" b="1" dirty="0">
                <a:latin typeface="TT Commons Light" panose="02000506030000020003" pitchFamily="50" charset="0"/>
                <a:ea typeface="Calibri" panose="020F0502020204030204" pitchFamily="34" charset="0"/>
                <a:cs typeface="Times New Roman" panose="02020603050405020304" pitchFamily="18" charset="0"/>
              </a:rPr>
              <a:t>moisturizing</a:t>
            </a:r>
            <a:r>
              <a:rPr lang="en-US" sz="1600" dirty="0">
                <a:latin typeface="TT Commons Light" panose="02000506030000020003" pitchFamily="50" charset="0"/>
                <a:ea typeface="Calibri" panose="020F0502020204030204" pitchFamily="34" charset="0"/>
                <a:cs typeface="Times New Roman" panose="02020603050405020304" pitchFamily="18" charset="0"/>
              </a:rPr>
              <a:t> action and improved </a:t>
            </a:r>
            <a:r>
              <a:rPr lang="en-US" sz="1600" b="1" dirty="0">
                <a:latin typeface="TT Commons Light" panose="02000506030000020003" pitchFamily="50" charset="0"/>
                <a:ea typeface="Calibri" panose="020F0502020204030204" pitchFamily="34" charset="0"/>
                <a:cs typeface="Times New Roman" panose="02020603050405020304" pitchFamily="18" charset="0"/>
              </a:rPr>
              <a:t>skin barrier function</a:t>
            </a:r>
            <a:r>
              <a:rPr lang="en-US" sz="1600" dirty="0">
                <a:latin typeface="TT Commons Light" panose="02000506030000020003" pitchFamily="50" charset="0"/>
                <a:ea typeface="Calibri" panose="020F0502020204030204" pitchFamily="34" charset="0"/>
                <a:cs typeface="Times New Roman" panose="02020603050405020304" pitchFamily="18" charset="0"/>
              </a:rPr>
              <a:t>. It is a water-soluble and stable molecule, which has a high penetration capacity in the skin at a neutral </a:t>
            </a:r>
            <a:r>
              <a:rPr lang="en-US" sz="1600" dirty="0" err="1">
                <a:latin typeface="TT Commons Light" panose="02000506030000020003" pitchFamily="50" charset="0"/>
                <a:ea typeface="Calibri" panose="020F0502020204030204" pitchFamily="34" charset="0"/>
                <a:cs typeface="Times New Roman" panose="02020603050405020304" pitchFamily="18" charset="0"/>
              </a:rPr>
              <a:t>pH.</a:t>
            </a:r>
            <a:r>
              <a:rPr lang="en-US" sz="1600" dirty="0">
                <a:latin typeface="TT Commons Light" panose="02000506030000020003" pitchFamily="50" charset="0"/>
                <a:ea typeface="Calibri" panose="020F0502020204030204" pitchFamily="34" charset="0"/>
                <a:cs typeface="Times New Roman" panose="02020603050405020304" pitchFamily="18" charset="0"/>
              </a:rPr>
              <a:t> </a:t>
            </a:r>
          </a:p>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 Stimulates the production of lipids and the formation of </a:t>
            </a:r>
            <a:r>
              <a:rPr lang="en-US" sz="1600" b="1" dirty="0">
                <a:latin typeface="TT Commons Light" panose="02000506030000020003" pitchFamily="50" charset="0"/>
                <a:ea typeface="Calibri" panose="020F0502020204030204" pitchFamily="34" charset="0"/>
                <a:cs typeface="Times New Roman" panose="02020603050405020304" pitchFamily="18" charset="0"/>
              </a:rPr>
              <a:t>collagen and elastin </a:t>
            </a:r>
            <a:r>
              <a:rPr lang="en-US" sz="1600" dirty="0">
                <a:latin typeface="TT Commons Light" panose="02000506030000020003" pitchFamily="50" charset="0"/>
                <a:ea typeface="Calibri" panose="020F0502020204030204" pitchFamily="34" charset="0"/>
                <a:cs typeface="Times New Roman" panose="02020603050405020304" pitchFamily="18" charset="0"/>
              </a:rPr>
              <a:t>in the body. The result is a firmer and softer complexion that gains elasticity.</a:t>
            </a:r>
          </a:p>
        </p:txBody>
      </p:sp>
      <p:sp>
        <p:nvSpPr>
          <p:cNvPr id="17" name="Título 8"/>
          <p:cNvSpPr>
            <a:spLocks noGrp="1"/>
          </p:cNvSpPr>
          <p:nvPr>
            <p:ph type="title"/>
          </p:nvPr>
        </p:nvSpPr>
        <p:spPr>
          <a:xfrm>
            <a:off x="699717" y="399554"/>
            <a:ext cx="2471465" cy="424614"/>
          </a:xfrm>
        </p:spPr>
        <p:txBody>
          <a:bodyPr/>
          <a:lstStyle/>
          <a:p>
            <a:r>
              <a:rPr lang="es-ES" sz="2399" spc="300" dirty="0"/>
              <a:t>MAIN INGREDIENTS</a:t>
            </a:r>
          </a:p>
        </p:txBody>
      </p:sp>
    </p:spTree>
    <p:extLst>
      <p:ext uri="{BB962C8B-B14F-4D97-AF65-F5344CB8AC3E}">
        <p14:creationId xmlns:p14="http://schemas.microsoft.com/office/powerpoint/2010/main" val="1646691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0"/>
            <a:ext cx="8093951" cy="3766929"/>
          </a:xfrm>
          <a:prstGeom prst="rect">
            <a:avLst/>
          </a:prstGeom>
          <a:noFill/>
        </p:spPr>
        <p:txBody>
          <a:bodyPr wrap="square" rtlCol="0">
            <a:spAutoFit/>
          </a:bodyPr>
          <a:lstStyle/>
          <a:p>
            <a:pPr>
              <a:lnSpc>
                <a:spcPct val="107000"/>
              </a:lnSpc>
              <a:spcAft>
                <a:spcPts val="800"/>
              </a:spcAft>
            </a:pPr>
            <a:r>
              <a:rPr lang="en-US" sz="1600" b="1" dirty="0">
                <a:latin typeface="TT Commons Light" panose="02000506030000020003" pitchFamily="50" charset="0"/>
                <a:ea typeface="Calibri" panose="020F0502020204030204" pitchFamily="34" charset="0"/>
                <a:cs typeface="Times New Roman" panose="02020603050405020304" pitchFamily="18" charset="0"/>
              </a:rPr>
              <a:t>Marine collagen </a:t>
            </a:r>
          </a:p>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Collagen is the major and most important protein in the connective tissue of the skin. It counteracts the progressive cross-linking of collagen that occurs with age, increasing the skin's firmness and water content and has a superficial physical effect on the epidermal layer that significantly </a:t>
            </a:r>
            <a:r>
              <a:rPr lang="en-US" sz="1600" dirty="0" err="1">
                <a:latin typeface="TT Commons Light" panose="02000506030000020003" pitchFamily="50" charset="0"/>
                <a:ea typeface="Calibri" panose="020F0502020204030204" pitchFamily="34" charset="0"/>
                <a:cs typeface="Times New Roman" panose="02020603050405020304" pitchFamily="18" charset="0"/>
              </a:rPr>
              <a:t>smoothes</a:t>
            </a:r>
            <a:r>
              <a:rPr lang="en-US" sz="1600" dirty="0">
                <a:latin typeface="TT Commons Light" panose="02000506030000020003" pitchFamily="50" charset="0"/>
                <a:ea typeface="Calibri" panose="020F0502020204030204" pitchFamily="34" charset="0"/>
                <a:cs typeface="Times New Roman" panose="02020603050405020304" pitchFamily="18" charset="0"/>
              </a:rPr>
              <a:t> small wrinkles</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a:t>
            </a:r>
          </a:p>
          <a:p>
            <a:pPr>
              <a:lnSpc>
                <a:spcPct val="107000"/>
              </a:lnSpc>
              <a:spcAft>
                <a:spcPts val="800"/>
              </a:spcAft>
            </a:pPr>
            <a:endParaRPr lang="es-ES" sz="1600" dirty="0">
              <a:latin typeface="TT Commons Light" panose="0200050603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TT Commons Light" panose="02000506030000020003" pitchFamily="50" charset="0"/>
                <a:ea typeface="Calibri" panose="020F0502020204030204" pitchFamily="34" charset="0"/>
                <a:cs typeface="Times New Roman" panose="02020603050405020304" pitchFamily="18" charset="0"/>
              </a:rPr>
              <a:t>Organic silicon</a:t>
            </a:r>
          </a:p>
          <a:p>
            <a:pPr>
              <a:lnSpc>
                <a:spcPct val="107000"/>
              </a:lnSpc>
              <a:spcAft>
                <a:spcPts val="800"/>
              </a:spcAft>
            </a:pPr>
            <a:r>
              <a:rPr lang="en-US" sz="1600" dirty="0">
                <a:latin typeface="TT Commons Light" panose="02000506030000020003" pitchFamily="50" charset="0"/>
                <a:ea typeface="Calibri" panose="020F0502020204030204" pitchFamily="34" charset="0"/>
                <a:cs typeface="Times New Roman" panose="02020603050405020304" pitchFamily="18" charset="0"/>
              </a:rPr>
              <a:t>Organic silicon is an essential trace element that has very powerful effects against skin ageing and flaccidity. It is a mineral that, among other properties, has the ability to generate collagen in a natural way. </a:t>
            </a:r>
            <a:endParaRPr lang="en-US" sz="1600" dirty="0" smtClean="0">
              <a:latin typeface="TT Commons Light" panose="0200050603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Organic </a:t>
            </a:r>
            <a:r>
              <a:rPr lang="en-US" sz="1600" dirty="0">
                <a:latin typeface="TT Commons Light" panose="02000506030000020003" pitchFamily="50" charset="0"/>
                <a:ea typeface="Calibri" panose="020F0502020204030204" pitchFamily="34" charset="0"/>
                <a:cs typeface="Times New Roman" panose="02020603050405020304" pitchFamily="18" charset="0"/>
              </a:rPr>
              <a:t>silicon has a profound activity in the skin's connective tissue and therefore has a restructuring and cellular regeneration effect.</a:t>
            </a:r>
            <a:endParaRPr lang="es-ES" sz="1600" dirty="0">
              <a:latin typeface="TT Commons Light" panose="02000506030000020003" pitchFamily="50" charset="0"/>
              <a:ea typeface="Calibri" panose="020F0502020204030204" pitchFamily="34" charset="0"/>
              <a:cs typeface="Times New Roman" panose="02020603050405020304" pitchFamily="18" charset="0"/>
            </a:endParaRPr>
          </a:p>
        </p:txBody>
      </p:sp>
      <p:sp>
        <p:nvSpPr>
          <p:cNvPr id="17" name="Título 8"/>
          <p:cNvSpPr>
            <a:spLocks noGrp="1"/>
          </p:cNvSpPr>
          <p:nvPr>
            <p:ph type="title"/>
          </p:nvPr>
        </p:nvSpPr>
        <p:spPr>
          <a:xfrm>
            <a:off x="699717" y="399559"/>
            <a:ext cx="2465740" cy="424603"/>
          </a:xfrm>
        </p:spPr>
        <p:txBody>
          <a:bodyPr/>
          <a:lstStyle/>
          <a:p>
            <a:pPr algn="l" rtl="0"/>
            <a:r>
              <a:rPr lang="es-ES" sz="2399" spc="300" dirty="0" err="1" smtClean="0"/>
              <a:t>Main</a:t>
            </a:r>
            <a:r>
              <a:rPr lang="es-ES" sz="2399" spc="300" dirty="0" smtClean="0"/>
              <a:t> </a:t>
            </a:r>
            <a:r>
              <a:rPr lang="es-ES" sz="2399" spc="300" dirty="0" err="1" smtClean="0"/>
              <a:t>ingredients</a:t>
            </a:r>
            <a:endParaRPr lang="es-ES" sz="2399" spc="300" dirty="0"/>
          </a:p>
        </p:txBody>
      </p:sp>
    </p:spTree>
    <p:extLst>
      <p:ext uri="{BB962C8B-B14F-4D97-AF65-F5344CB8AC3E}">
        <p14:creationId xmlns:p14="http://schemas.microsoft.com/office/powerpoint/2010/main" val="119832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nSpc>
                <a:spcPts val="898"/>
              </a:lnSpc>
            </a:pPr>
            <a:fld id="{81D60167-4931-47E6-BA6A-407CBD079E47}" type="slidenum">
              <a:rPr sz="875" spc="6" dirty="0">
                <a:solidFill>
                  <a:srgbClr val="888888"/>
                </a:solidFill>
                <a:latin typeface="Carlito"/>
                <a:cs typeface="Carlito"/>
              </a:rPr>
              <a:pPr marL="21505">
                <a:lnSpc>
                  <a:spcPts val="898"/>
                </a:lnSpc>
              </a:pPr>
              <a:t>2</a:t>
            </a:fld>
            <a:endParaRPr sz="875">
              <a:latin typeface="Carlito"/>
              <a:cs typeface="Carlito"/>
            </a:endParaRPr>
          </a:p>
        </p:txBody>
      </p:sp>
      <p:sp>
        <p:nvSpPr>
          <p:cNvPr id="6" name="object 6"/>
          <p:cNvSpPr txBox="1"/>
          <p:nvPr/>
        </p:nvSpPr>
        <p:spPr>
          <a:xfrm>
            <a:off x="807104" y="1247097"/>
            <a:ext cx="3256461" cy="2031135"/>
          </a:xfrm>
          <a:prstGeom prst="rect">
            <a:avLst/>
          </a:prstGeom>
        </p:spPr>
        <p:txBody>
          <a:bodyPr vert="horz" wrap="square" lIns="0" tIns="131892" rIns="0" bIns="0" rtlCol="0">
            <a:spAutoFit/>
          </a:bodyPr>
          <a:lstStyle/>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PRESENTATION LIFT THERAPY</a:t>
            </a:r>
          </a:p>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SKIN AGING: FLACIDITY</a:t>
            </a:r>
            <a:endParaRPr lang="es-ES"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INGREDIENTS</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HOME CARE PRODUCTS</a:t>
            </a: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PROESSIONAL PROGRAM</a:t>
            </a:r>
          </a:p>
        </p:txBody>
      </p:sp>
      <p:sp>
        <p:nvSpPr>
          <p:cNvPr id="10" name="Título 8"/>
          <p:cNvSpPr>
            <a:spLocks noGrp="1"/>
          </p:cNvSpPr>
          <p:nvPr>
            <p:ph type="title"/>
          </p:nvPr>
        </p:nvSpPr>
        <p:spPr>
          <a:xfrm>
            <a:off x="699718" y="444931"/>
            <a:ext cx="730969" cy="332270"/>
          </a:xfrm>
        </p:spPr>
        <p:txBody>
          <a:bodyPr/>
          <a:lstStyle/>
          <a:p>
            <a:r>
              <a:rPr lang="es-ES" sz="2399" spc="300" dirty="0" smtClean="0">
                <a:latin typeface="Bebas Neue Regular" panose="00000500000000000000" pitchFamily="50" charset="0"/>
              </a:rPr>
              <a:t>INDEX</a:t>
            </a:r>
            <a:endParaRPr lang="es-ES" sz="2399" spc="300" dirty="0">
              <a:latin typeface="Bebas Neue Regular" panose="00000500000000000000" pitchFamily="50" charset="0"/>
            </a:endParaRPr>
          </a:p>
        </p:txBody>
      </p:sp>
    </p:spTree>
    <p:extLst>
      <p:ext uri="{BB962C8B-B14F-4D97-AF65-F5344CB8AC3E}">
        <p14:creationId xmlns:p14="http://schemas.microsoft.com/office/powerpoint/2010/main" val="2555909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0"/>
            <a:ext cx="8093951" cy="3034805"/>
          </a:xfrm>
          <a:prstGeom prst="rect">
            <a:avLst/>
          </a:prstGeom>
          <a:noFill/>
        </p:spPr>
        <p:txBody>
          <a:bodyPr wrap="square" rtlCol="0">
            <a:spAutoFit/>
          </a:bodyPr>
          <a:lstStyle/>
          <a:p>
            <a:pPr>
              <a:lnSpc>
                <a:spcPct val="107000"/>
              </a:lnSpc>
              <a:spcAft>
                <a:spcPts val="800"/>
              </a:spcAft>
            </a:pPr>
            <a:r>
              <a:rPr lang="en-US" sz="1600" b="1" dirty="0">
                <a:latin typeface="TT Commons Light" panose="02000506030000020003" pitchFamily="50" charset="0"/>
              </a:rPr>
              <a:t>Beeswax</a:t>
            </a:r>
          </a:p>
          <a:p>
            <a:pPr>
              <a:lnSpc>
                <a:spcPct val="107000"/>
              </a:lnSpc>
              <a:spcAft>
                <a:spcPts val="800"/>
              </a:spcAft>
            </a:pPr>
            <a:r>
              <a:rPr lang="en-US" sz="1600" dirty="0">
                <a:latin typeface="TT Commons Light" panose="02000506030000020003" pitchFamily="50" charset="0"/>
              </a:rPr>
              <a:t>Beeswax has a unique composition, with non-occlusive, non-</a:t>
            </a:r>
            <a:r>
              <a:rPr lang="en-US" sz="1600" dirty="0" err="1">
                <a:latin typeface="TT Commons Light" panose="02000506030000020003" pitchFamily="50" charset="0"/>
              </a:rPr>
              <a:t>comedogenic</a:t>
            </a:r>
            <a:r>
              <a:rPr lang="en-US" sz="1600" dirty="0">
                <a:latin typeface="TT Commons Light" panose="02000506030000020003" pitchFamily="50" charset="0"/>
              </a:rPr>
              <a:t>, antioxidant and very low irritant properties. It is </a:t>
            </a:r>
            <a:r>
              <a:rPr lang="en-US" sz="1600" dirty="0" err="1">
                <a:latin typeface="TT Commons Light" panose="02000506030000020003" pitchFamily="50" charset="0"/>
              </a:rPr>
              <a:t>moisturising</a:t>
            </a:r>
            <a:r>
              <a:rPr lang="en-US" sz="1600" dirty="0">
                <a:latin typeface="TT Commons Light" panose="02000506030000020003" pitchFamily="50" charset="0"/>
              </a:rPr>
              <a:t> and nourishing: it has the ability to trap natural moisture and create a protective layer on the skin, which prevents skin dehydration and dryness. It protects the skin from damage caused by external agents and keeps it well hydrated and extremely soft.</a:t>
            </a:r>
            <a:endParaRPr lang="es-ES" sz="1600" dirty="0" smtClean="0">
              <a:latin typeface="TT Commons Light" panose="02000506030000020003" pitchFamily="50" charset="0"/>
            </a:endParaRPr>
          </a:p>
          <a:p>
            <a:pPr>
              <a:lnSpc>
                <a:spcPct val="107000"/>
              </a:lnSpc>
              <a:spcAft>
                <a:spcPts val="800"/>
              </a:spcAft>
            </a:pPr>
            <a:r>
              <a:rPr lang="en-US" sz="1600" b="1" dirty="0">
                <a:latin typeface="TT Commons Light" panose="02000506030000020003" pitchFamily="50" charset="0"/>
              </a:rPr>
              <a:t>Jojoba esters</a:t>
            </a:r>
          </a:p>
          <a:p>
            <a:pPr>
              <a:lnSpc>
                <a:spcPct val="107000"/>
              </a:lnSpc>
              <a:spcAft>
                <a:spcPts val="800"/>
              </a:spcAft>
            </a:pPr>
            <a:r>
              <a:rPr lang="en-US" sz="1600" dirty="0">
                <a:latin typeface="TT Commons Light" panose="02000506030000020003" pitchFamily="50" charset="0"/>
              </a:rPr>
              <a:t>It is a vegetable protein extracted from jojoba seeds with a great </a:t>
            </a:r>
            <a:r>
              <a:rPr lang="en-US" sz="1600" dirty="0" err="1">
                <a:latin typeface="TT Commons Light" panose="02000506030000020003" pitchFamily="50" charset="0"/>
              </a:rPr>
              <a:t>moisturising</a:t>
            </a:r>
            <a:r>
              <a:rPr lang="en-US" sz="1600" dirty="0">
                <a:latin typeface="TT Commons Light" panose="02000506030000020003" pitchFamily="50" charset="0"/>
              </a:rPr>
              <a:t> power without giving a greasy sensation, it has very good penetration into the skin, it also has antioxidant properties and prevents wrinkles and </a:t>
            </a:r>
            <a:r>
              <a:rPr lang="en-US" sz="1600" dirty="0" err="1">
                <a:latin typeface="TT Commons Light" panose="02000506030000020003" pitchFamily="50" charset="0"/>
              </a:rPr>
              <a:t>neutralises</a:t>
            </a:r>
            <a:r>
              <a:rPr lang="en-US" sz="1600" dirty="0">
                <a:latin typeface="TT Commons Light" panose="02000506030000020003" pitchFamily="50" charset="0"/>
              </a:rPr>
              <a:t> free radicals. It creates a light and smooth texture for younger, radiant and hydrated skin. It also protects the skin from environmental aggressions.</a:t>
            </a:r>
            <a:endParaRPr lang="es-ES" sz="1600" dirty="0">
              <a:latin typeface="TT Commons Light" panose="02000506030000020003" pitchFamily="50" charset="0"/>
              <a:ea typeface="Calibri" panose="020F0502020204030204" pitchFamily="34" charset="0"/>
              <a:cs typeface="Times New Roman" panose="02020603050405020304" pitchFamily="18" charset="0"/>
            </a:endParaRPr>
          </a:p>
        </p:txBody>
      </p:sp>
      <p:sp>
        <p:nvSpPr>
          <p:cNvPr id="17" name="Título 8"/>
          <p:cNvSpPr>
            <a:spLocks noGrp="1"/>
          </p:cNvSpPr>
          <p:nvPr>
            <p:ph type="title"/>
          </p:nvPr>
        </p:nvSpPr>
        <p:spPr>
          <a:xfrm>
            <a:off x="699717" y="399559"/>
            <a:ext cx="2465740" cy="424603"/>
          </a:xfrm>
        </p:spPr>
        <p:txBody>
          <a:bodyPr/>
          <a:lstStyle/>
          <a:p>
            <a:r>
              <a:rPr lang="es-ES" sz="2399" spc="300" dirty="0" err="1"/>
              <a:t>Main</a:t>
            </a:r>
            <a:r>
              <a:rPr lang="es-ES" sz="2399" spc="300" dirty="0"/>
              <a:t> </a:t>
            </a:r>
            <a:r>
              <a:rPr lang="es-ES" sz="2399" spc="300" dirty="0" err="1"/>
              <a:t>ingredients</a:t>
            </a:r>
            <a:endParaRPr lang="es-ES" sz="2399" spc="300" dirty="0"/>
          </a:p>
        </p:txBody>
      </p:sp>
    </p:spTree>
    <p:extLst>
      <p:ext uri="{BB962C8B-B14F-4D97-AF65-F5344CB8AC3E}">
        <p14:creationId xmlns:p14="http://schemas.microsoft.com/office/powerpoint/2010/main" val="3823380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819171" y="3028268"/>
            <a:ext cx="4826386"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HOME CARE PRODUCTS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3937318" y="371073"/>
            <a:ext cx="2396148" cy="2043145"/>
          </a:xfrm>
          <a:prstGeom prst="rect">
            <a:avLst/>
          </a:prstGeom>
        </p:spPr>
      </p:pic>
    </p:spTree>
    <p:extLst>
      <p:ext uri="{BB962C8B-B14F-4D97-AF65-F5344CB8AC3E}">
        <p14:creationId xmlns:p14="http://schemas.microsoft.com/office/powerpoint/2010/main" val="431204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p:nvPr/>
        </p:nvSpPr>
        <p:spPr>
          <a:xfrm>
            <a:off x="2407977" y="1267482"/>
            <a:ext cx="1575469" cy="512505"/>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Firming</a:t>
            </a:r>
            <a:r>
              <a:rPr lang="es-ES" sz="1600" b="1" dirty="0">
                <a:latin typeface="TT Commons" panose="02000506040000020004" pitchFamily="50" charset="0"/>
                <a:cs typeface="Carlito"/>
              </a:rPr>
              <a:t> </a:t>
            </a:r>
            <a:endParaRPr lang="es-ES" sz="1600" b="1" dirty="0" smtClean="0">
              <a:latin typeface="TT Commons" panose="02000506040000020004" pitchFamily="50" charset="0"/>
              <a:cs typeface="Carlito"/>
            </a:endParaRPr>
          </a:p>
          <a:p>
            <a:pPr marL="6810" marR="2867" indent="2867" algn="ctr">
              <a:spcBef>
                <a:spcPts val="56"/>
              </a:spcBef>
            </a:pPr>
            <a:r>
              <a:rPr lang="es-ES" sz="1600" b="1" dirty="0" err="1" smtClean="0">
                <a:latin typeface="TT Commons" panose="02000506040000020004" pitchFamily="50" charset="0"/>
                <a:cs typeface="Carlito"/>
              </a:rPr>
              <a:t>serum</a:t>
            </a:r>
            <a:endParaRPr sz="1600" b="1" dirty="0">
              <a:latin typeface="TT Commons" panose="02000506040000020004" pitchFamily="50" charset="0"/>
              <a:cs typeface="Carlito"/>
            </a:endParaRPr>
          </a:p>
        </p:txBody>
      </p:sp>
      <p:sp>
        <p:nvSpPr>
          <p:cNvPr id="24" name="object 24"/>
          <p:cNvSpPr txBox="1"/>
          <p:nvPr/>
        </p:nvSpPr>
        <p:spPr>
          <a:xfrm>
            <a:off x="6141643" y="1168810"/>
            <a:ext cx="1671032" cy="745902"/>
          </a:xfrm>
          <a:prstGeom prst="rect">
            <a:avLst/>
          </a:prstGeom>
        </p:spPr>
        <p:txBody>
          <a:bodyPr vert="horz" wrap="square" lIns="0" tIns="7168" rIns="0" bIns="0" rtlCol="0">
            <a:spAutoFit/>
          </a:bodyPr>
          <a:lstStyle/>
          <a:p>
            <a:pPr marL="7168" marR="2867" algn="ctr">
              <a:spcBef>
                <a:spcPts val="56"/>
              </a:spcBef>
            </a:pPr>
            <a:r>
              <a:rPr lang="en-US" sz="1600" b="1" dirty="0" err="1">
                <a:latin typeface="TT Commons" panose="02000506040000020004" pitchFamily="50" charset="0"/>
                <a:cs typeface="Carlito"/>
              </a:rPr>
              <a:t>Redensifying</a:t>
            </a:r>
            <a:r>
              <a:rPr lang="en-US" sz="1600" b="1" dirty="0">
                <a:latin typeface="TT Commons" panose="02000506040000020004" pitchFamily="50" charset="0"/>
                <a:cs typeface="Carlito"/>
              </a:rPr>
              <a:t> cream </a:t>
            </a:r>
            <a:r>
              <a:rPr lang="en-US" sz="1600" dirty="0">
                <a:latin typeface="TT Commons" panose="02000506040000020004" pitchFamily="50" charset="0"/>
                <a:cs typeface="Carlito"/>
              </a:rPr>
              <a:t>that improves elasticity</a:t>
            </a:r>
            <a:endParaRPr sz="1600" dirty="0">
              <a:latin typeface="TT Commons" panose="02000506040000020004" pitchFamily="50" charset="0"/>
              <a:cs typeface="Carlito"/>
            </a:endParaRPr>
          </a:p>
        </p:txBody>
      </p:sp>
      <p:sp>
        <p:nvSpPr>
          <p:cNvPr id="25" name="object 25"/>
          <p:cNvSpPr txBox="1"/>
          <p:nvPr/>
        </p:nvSpPr>
        <p:spPr>
          <a:xfrm>
            <a:off x="4253509" y="1235227"/>
            <a:ext cx="1896638" cy="499544"/>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Volumizing</a:t>
            </a:r>
            <a:r>
              <a:rPr lang="es-ES" sz="1600" b="1" dirty="0">
                <a:latin typeface="TT Commons" panose="02000506040000020004" pitchFamily="50" charset="0"/>
                <a:cs typeface="Carlito"/>
              </a:rPr>
              <a:t> </a:t>
            </a:r>
            <a:r>
              <a:rPr lang="es-ES" sz="1600" b="1" dirty="0" err="1">
                <a:latin typeface="TT Commons" panose="02000506040000020004" pitchFamily="50" charset="0"/>
                <a:cs typeface="Carlito"/>
              </a:rPr>
              <a:t>cream</a:t>
            </a:r>
            <a:r>
              <a:rPr lang="es-ES" sz="1600" b="1" dirty="0">
                <a:latin typeface="TT Commons" panose="02000506040000020004" pitchFamily="50" charset="0"/>
                <a:cs typeface="Carlito"/>
              </a:rPr>
              <a:t> </a:t>
            </a:r>
            <a:r>
              <a:rPr lang="es-ES" sz="1600" dirty="0" err="1">
                <a:latin typeface="TT Commons" panose="02000506040000020004" pitchFamily="50" charset="0"/>
                <a:cs typeface="Carlito"/>
              </a:rPr>
              <a:t>against</a:t>
            </a:r>
            <a:r>
              <a:rPr lang="es-ES" sz="1600" dirty="0">
                <a:latin typeface="TT Commons" panose="02000506040000020004" pitchFamily="50" charset="0"/>
                <a:cs typeface="Carlito"/>
              </a:rPr>
              <a:t> </a:t>
            </a:r>
            <a:r>
              <a:rPr lang="es-ES" sz="1600" dirty="0" err="1">
                <a:latin typeface="TT Commons" panose="02000506040000020004" pitchFamily="50" charset="0"/>
                <a:cs typeface="Carlito"/>
              </a:rPr>
              <a:t>flaccidity</a:t>
            </a:r>
            <a:endParaRPr sz="1600" dirty="0">
              <a:latin typeface="TT Commons" panose="02000506040000020004" pitchFamily="50" charset="0"/>
              <a:cs typeface="Carlito"/>
            </a:endParaRPr>
          </a:p>
        </p:txBody>
      </p:sp>
      <p:sp>
        <p:nvSpPr>
          <p:cNvPr id="29" name="object 29"/>
          <p:cNvSpPr/>
          <p:nvPr/>
        </p:nvSpPr>
        <p:spPr>
          <a:xfrm>
            <a:off x="8350224" y="4725712"/>
            <a:ext cx="1039086" cy="425785"/>
          </a:xfrm>
          <a:prstGeom prst="rect">
            <a:avLst/>
          </a:prstGeom>
          <a:blipFill>
            <a:blip r:embed="rId2" cstate="print"/>
            <a:stretch>
              <a:fillRect/>
            </a:stretch>
          </a:blipFill>
        </p:spPr>
        <p:txBody>
          <a:bodyPr wrap="square" lIns="0" tIns="0" rIns="0" bIns="0" rtlCol="0"/>
          <a:lstStyle/>
          <a:p>
            <a:endParaRPr sz="597"/>
          </a:p>
        </p:txBody>
      </p:sp>
      <p:sp>
        <p:nvSpPr>
          <p:cNvPr id="35" name="object 35"/>
          <p:cNvSpPr txBox="1"/>
          <p:nvPr/>
        </p:nvSpPr>
        <p:spPr>
          <a:xfrm>
            <a:off x="8182631" y="1204605"/>
            <a:ext cx="1152128" cy="745902"/>
          </a:xfrm>
          <a:prstGeom prst="rect">
            <a:avLst/>
          </a:prstGeom>
        </p:spPr>
        <p:txBody>
          <a:bodyPr vert="horz" wrap="square" lIns="0" tIns="7168" rIns="0" bIns="0" rtlCol="0">
            <a:spAutoFit/>
          </a:bodyPr>
          <a:lstStyle/>
          <a:p>
            <a:pPr marL="7168" marR="2867" indent="-717" algn="ctr">
              <a:spcBef>
                <a:spcPts val="56"/>
              </a:spcBef>
            </a:pPr>
            <a:r>
              <a:rPr lang="en-US" sz="1600" b="1" dirty="0">
                <a:latin typeface="TT Commons" panose="02000506040000020004" pitchFamily="50" charset="0"/>
                <a:cs typeface="Carlito"/>
              </a:rPr>
              <a:t>Eye and lip contour, </a:t>
            </a:r>
            <a:r>
              <a:rPr lang="en-US" sz="1600" dirty="0">
                <a:latin typeface="TT Commons" panose="02000506040000020004" pitchFamily="50" charset="0"/>
                <a:cs typeface="Carlito"/>
              </a:rPr>
              <a:t>tensor effect</a:t>
            </a:r>
            <a:endParaRPr sz="1600" dirty="0">
              <a:latin typeface="TT Commons" panose="02000506040000020004" pitchFamily="50" charset="0"/>
              <a:cs typeface="Carlito"/>
            </a:endParaRPr>
          </a:p>
        </p:txBody>
      </p:sp>
      <p:sp>
        <p:nvSpPr>
          <p:cNvPr id="42" name="Título 41"/>
          <p:cNvSpPr>
            <a:spLocks noGrp="1"/>
          </p:cNvSpPr>
          <p:nvPr>
            <p:ph type="title"/>
          </p:nvPr>
        </p:nvSpPr>
        <p:spPr>
          <a:xfrm>
            <a:off x="699718" y="444913"/>
            <a:ext cx="3680434" cy="332307"/>
          </a:xfrm>
        </p:spPr>
        <p:txBody>
          <a:bodyPr/>
          <a:lstStyle/>
          <a:p>
            <a:r>
              <a:rPr lang="es-ES" sz="2399" spc="300" dirty="0" err="1">
                <a:latin typeface="Bebas Neue Regular" panose="00000500000000000000" pitchFamily="50" charset="0"/>
              </a:rPr>
              <a:t>Products</a:t>
            </a:r>
            <a:r>
              <a:rPr lang="es-ES" sz="2399" spc="300" dirty="0">
                <a:latin typeface="Bebas Neue Regular" panose="00000500000000000000" pitchFamily="50" charset="0"/>
              </a:rPr>
              <a:t> LIFT THERAPY LINE</a:t>
            </a:r>
          </a:p>
        </p:txBody>
      </p:sp>
      <p:sp>
        <p:nvSpPr>
          <p:cNvPr id="46" name="object 9"/>
          <p:cNvSpPr/>
          <p:nvPr/>
        </p:nvSpPr>
        <p:spPr>
          <a:xfrm>
            <a:off x="7816304" y="4756793"/>
            <a:ext cx="1941476"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7030A0">
              <a:alpha val="50196"/>
            </a:srgbClr>
          </a:solidFill>
          <a:ln>
            <a:noFill/>
          </a:ln>
        </p:spPr>
        <p:txBody>
          <a:bodyPr wrap="square" lIns="0" tIns="0" rIns="0" bIns="0" rtlCol="0"/>
          <a:lstStyle/>
          <a:p>
            <a:endParaRPr sz="597"/>
          </a:p>
        </p:txBody>
      </p:sp>
      <p:sp>
        <p:nvSpPr>
          <p:cNvPr id="47" name="object 9"/>
          <p:cNvSpPr/>
          <p:nvPr/>
        </p:nvSpPr>
        <p:spPr>
          <a:xfrm>
            <a:off x="6266232" y="4768328"/>
            <a:ext cx="1449007"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7030A0">
              <a:alpha val="50196"/>
            </a:srgbClr>
          </a:solidFill>
          <a:ln>
            <a:noFill/>
          </a:ln>
        </p:spPr>
        <p:txBody>
          <a:bodyPr wrap="square" lIns="0" tIns="0" rIns="0" bIns="0" rtlCol="0"/>
          <a:lstStyle/>
          <a:p>
            <a:endParaRPr sz="597"/>
          </a:p>
        </p:txBody>
      </p:sp>
      <p:sp>
        <p:nvSpPr>
          <p:cNvPr id="48" name="object 9"/>
          <p:cNvSpPr/>
          <p:nvPr/>
        </p:nvSpPr>
        <p:spPr>
          <a:xfrm>
            <a:off x="4242472" y="4749321"/>
            <a:ext cx="1941476"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7030A0">
              <a:alpha val="50196"/>
            </a:srgbClr>
          </a:solidFill>
          <a:ln>
            <a:noFill/>
          </a:ln>
        </p:spPr>
        <p:txBody>
          <a:bodyPr wrap="square" lIns="0" tIns="0" rIns="0" bIns="0" rtlCol="0"/>
          <a:lstStyle/>
          <a:p>
            <a:endParaRPr sz="597"/>
          </a:p>
        </p:txBody>
      </p:sp>
      <p:sp>
        <p:nvSpPr>
          <p:cNvPr id="50" name="object 8"/>
          <p:cNvSpPr/>
          <p:nvPr/>
        </p:nvSpPr>
        <p:spPr>
          <a:xfrm>
            <a:off x="1918779" y="4758165"/>
            <a:ext cx="1534544" cy="425785"/>
          </a:xfrm>
          <a:prstGeom prst="rect">
            <a:avLst/>
          </a:prstGeom>
          <a:blipFill>
            <a:blip r:embed="rId3" cstate="print"/>
            <a:stretch>
              <a:fillRect/>
            </a:stretch>
          </a:blipFill>
        </p:spPr>
        <p:txBody>
          <a:bodyPr wrap="square" lIns="0" tIns="0" rIns="0" bIns="0" rtlCol="0"/>
          <a:lstStyle/>
          <a:p>
            <a:endParaRPr sz="597"/>
          </a:p>
        </p:txBody>
      </p:sp>
      <p:sp>
        <p:nvSpPr>
          <p:cNvPr id="51" name="object 9"/>
          <p:cNvSpPr/>
          <p:nvPr/>
        </p:nvSpPr>
        <p:spPr>
          <a:xfrm>
            <a:off x="2224974" y="4752563"/>
            <a:ext cx="1941476"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7030A0">
              <a:alpha val="50196"/>
            </a:srgbClr>
          </a:solidFill>
          <a:ln>
            <a:noFill/>
          </a:ln>
        </p:spPr>
        <p:txBody>
          <a:bodyPr wrap="square" lIns="0" tIns="0" rIns="0" bIns="0" rtlCol="0"/>
          <a:lstStyle/>
          <a:p>
            <a:endParaRPr sz="597"/>
          </a:p>
        </p:txBody>
      </p:sp>
      <p:sp>
        <p:nvSpPr>
          <p:cNvPr id="52" name="object 10"/>
          <p:cNvSpPr/>
          <p:nvPr/>
        </p:nvSpPr>
        <p:spPr>
          <a:xfrm>
            <a:off x="1717499" y="4770206"/>
            <a:ext cx="1941476" cy="331166"/>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53" name="object 14"/>
          <p:cNvSpPr txBox="1"/>
          <p:nvPr/>
        </p:nvSpPr>
        <p:spPr>
          <a:xfrm>
            <a:off x="2623937" y="4788209"/>
            <a:ext cx="1276994"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SUBLIME LIFT NIGHT</a:t>
            </a:r>
            <a:endParaRPr sz="1600" dirty="0">
              <a:solidFill>
                <a:schemeClr val="tx1">
                  <a:lumMod val="50000"/>
                  <a:lumOff val="50000"/>
                </a:schemeClr>
              </a:solidFill>
              <a:latin typeface="Bebas Neue Regular" panose="00000500000000000000" pitchFamily="50" charset="0"/>
              <a:cs typeface="Carlito"/>
            </a:endParaRPr>
          </a:p>
        </p:txBody>
      </p:sp>
      <p:sp>
        <p:nvSpPr>
          <p:cNvPr id="54" name="object 20"/>
          <p:cNvSpPr txBox="1"/>
          <p:nvPr/>
        </p:nvSpPr>
        <p:spPr>
          <a:xfrm>
            <a:off x="6453498" y="4829048"/>
            <a:ext cx="1157154" cy="253459"/>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FORCE LIFT DAY</a:t>
            </a:r>
            <a:endParaRPr sz="1600" dirty="0">
              <a:solidFill>
                <a:schemeClr val="tx1">
                  <a:lumMod val="50000"/>
                  <a:lumOff val="50000"/>
                </a:schemeClr>
              </a:solidFill>
              <a:latin typeface="Bebas Neue Regular" panose="00000500000000000000" pitchFamily="50" charset="0"/>
              <a:cs typeface="Carlito"/>
            </a:endParaRPr>
          </a:p>
        </p:txBody>
      </p:sp>
      <p:sp>
        <p:nvSpPr>
          <p:cNvPr id="55" name="object 26"/>
          <p:cNvSpPr txBox="1"/>
          <p:nvPr/>
        </p:nvSpPr>
        <p:spPr>
          <a:xfrm>
            <a:off x="4474687" y="4778038"/>
            <a:ext cx="1705487"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LIFT THERAPY SOLUTION</a:t>
            </a:r>
            <a:endParaRPr sz="1600" dirty="0">
              <a:solidFill>
                <a:schemeClr val="tx1">
                  <a:lumMod val="50000"/>
                  <a:lumOff val="50000"/>
                </a:schemeClr>
              </a:solidFill>
              <a:latin typeface="Bebas Neue Regular" panose="00000500000000000000" pitchFamily="50" charset="0"/>
              <a:cs typeface="Carlito"/>
            </a:endParaRPr>
          </a:p>
        </p:txBody>
      </p:sp>
      <p:sp>
        <p:nvSpPr>
          <p:cNvPr id="56" name="object 32"/>
          <p:cNvSpPr txBox="1"/>
          <p:nvPr/>
        </p:nvSpPr>
        <p:spPr>
          <a:xfrm>
            <a:off x="8037705" y="4795680"/>
            <a:ext cx="1817365"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INTENSIVE LIFT CONTOUR</a:t>
            </a:r>
            <a:endParaRPr sz="1600" dirty="0">
              <a:solidFill>
                <a:schemeClr val="tx1">
                  <a:lumMod val="50000"/>
                  <a:lumOff val="50000"/>
                </a:schemeClr>
              </a:solidFill>
              <a:latin typeface="Bebas Neue Regular" panose="00000500000000000000" pitchFamily="50" charset="0"/>
              <a:cs typeface="Carlito"/>
            </a:endParaRP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2365" y="3299603"/>
            <a:ext cx="1571991" cy="1137624"/>
          </a:xfrm>
          <a:prstGeom prst="rect">
            <a:avLst/>
          </a:prstGeom>
        </p:spPr>
      </p:pic>
      <p:pic>
        <p:nvPicPr>
          <p:cNvPr id="26" name="11 Imagen" descr="LT FORCE LIFT TUBO.png"/>
          <p:cNvPicPr>
            <a:picLocks noChangeAspect="1"/>
          </p:cNvPicPr>
          <p:nvPr/>
        </p:nvPicPr>
        <p:blipFill>
          <a:blip r:embed="rId5" cstate="print"/>
          <a:stretch>
            <a:fillRect/>
          </a:stretch>
        </p:blipFill>
        <p:spPr>
          <a:xfrm>
            <a:off x="6488257" y="2057840"/>
            <a:ext cx="977804" cy="2520912"/>
          </a:xfrm>
          <a:prstGeom prst="rect">
            <a:avLst/>
          </a:prstGeom>
        </p:spPr>
      </p:pic>
      <p:sp>
        <p:nvSpPr>
          <p:cNvPr id="30" name="object 23"/>
          <p:cNvSpPr txBox="1"/>
          <p:nvPr/>
        </p:nvSpPr>
        <p:spPr>
          <a:xfrm>
            <a:off x="237842" y="1237121"/>
            <a:ext cx="1941476" cy="499681"/>
          </a:xfrm>
          <a:prstGeom prst="rect">
            <a:avLst/>
          </a:prstGeom>
        </p:spPr>
        <p:txBody>
          <a:bodyPr vert="horz" wrap="square" lIns="0" tIns="7168" rIns="0" bIns="0" rtlCol="0">
            <a:spAutoFit/>
          </a:bodyPr>
          <a:lstStyle/>
          <a:p>
            <a:pPr marL="6810" marR="2867" indent="2867" algn="ctr">
              <a:spcBef>
                <a:spcPts val="56"/>
              </a:spcBef>
            </a:pPr>
            <a:r>
              <a:rPr lang="es-ES" sz="1600" b="1" dirty="0" err="1" smtClean="0">
                <a:latin typeface="TT Commons" panose="02000506040000020004" pitchFamily="50" charset="0"/>
                <a:cs typeface="Carlito"/>
              </a:rPr>
              <a:t>Reestructuring</a:t>
            </a:r>
            <a:r>
              <a:rPr lang="es-ES" sz="1600" b="1" dirty="0" smtClean="0">
                <a:latin typeface="TT Commons" panose="02000506040000020004" pitchFamily="50" charset="0"/>
                <a:cs typeface="Carlito"/>
              </a:rPr>
              <a:t> </a:t>
            </a:r>
            <a:r>
              <a:rPr lang="es-ES" sz="1600" b="1" dirty="0">
                <a:latin typeface="TT Commons" panose="02000506040000020004" pitchFamily="50" charset="0"/>
                <a:cs typeface="Carlito"/>
              </a:rPr>
              <a:t>and tensor </a:t>
            </a:r>
            <a:r>
              <a:rPr lang="es-ES" sz="1600" b="1" dirty="0" err="1">
                <a:latin typeface="TT Commons" panose="02000506040000020004" pitchFamily="50" charset="0"/>
                <a:cs typeface="Carlito"/>
              </a:rPr>
              <a:t>serum</a:t>
            </a:r>
            <a:endParaRPr sz="1600" b="1" dirty="0">
              <a:latin typeface="TT Commons" panose="02000506040000020004" pitchFamily="50" charset="0"/>
              <a:cs typeface="Carlito"/>
            </a:endParaRPr>
          </a:p>
        </p:txBody>
      </p:sp>
      <p:sp>
        <p:nvSpPr>
          <p:cNvPr id="31" name="object 9"/>
          <p:cNvSpPr/>
          <p:nvPr/>
        </p:nvSpPr>
        <p:spPr>
          <a:xfrm>
            <a:off x="237842" y="4756507"/>
            <a:ext cx="1941476"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7030A0">
              <a:alpha val="50196"/>
            </a:srgbClr>
          </a:solidFill>
          <a:ln>
            <a:noFill/>
          </a:ln>
        </p:spPr>
        <p:txBody>
          <a:bodyPr wrap="square" lIns="0" tIns="0" rIns="0" bIns="0" rtlCol="0"/>
          <a:lstStyle/>
          <a:p>
            <a:endParaRPr sz="597"/>
          </a:p>
        </p:txBody>
      </p:sp>
      <p:sp>
        <p:nvSpPr>
          <p:cNvPr id="32" name="object 14"/>
          <p:cNvSpPr txBox="1"/>
          <p:nvPr/>
        </p:nvSpPr>
        <p:spPr>
          <a:xfrm>
            <a:off x="636805" y="4792153"/>
            <a:ext cx="1276994" cy="253391"/>
          </a:xfrm>
          <a:prstGeom prst="rect">
            <a:avLst/>
          </a:prstGeom>
        </p:spPr>
        <p:txBody>
          <a:bodyPr vert="horz" wrap="square" lIns="0" tIns="7168" rIns="0" bIns="0" rtlCol="0">
            <a:spAutoFit/>
          </a:bodyPr>
          <a:lstStyle/>
          <a:p>
            <a:pPr marL="7168">
              <a:spcBef>
                <a:spcPts val="56"/>
              </a:spcBef>
            </a:pPr>
            <a:r>
              <a:rPr lang="es-ES" sz="1600" dirty="0" smtClean="0">
                <a:solidFill>
                  <a:schemeClr val="tx1">
                    <a:lumMod val="50000"/>
                    <a:lumOff val="50000"/>
                  </a:schemeClr>
                </a:solidFill>
                <a:latin typeface="Bebas Neue Regular" panose="00000500000000000000" pitchFamily="50" charset="0"/>
                <a:cs typeface="Carlito"/>
              </a:rPr>
              <a:t>TENSOR BOOST</a:t>
            </a:r>
            <a:endParaRPr sz="1600" dirty="0">
              <a:solidFill>
                <a:schemeClr val="tx1">
                  <a:lumMod val="50000"/>
                  <a:lumOff val="50000"/>
                </a:schemeClr>
              </a:solidFill>
              <a:latin typeface="Bebas Neue Regular" panose="00000500000000000000" pitchFamily="50" charset="0"/>
              <a:cs typeface="Carlito"/>
            </a:endParaRPr>
          </a:p>
        </p:txBody>
      </p:sp>
      <p:pic>
        <p:nvPicPr>
          <p:cNvPr id="34" name="Imagen 33"/>
          <p:cNvPicPr>
            <a:picLocks noChangeAspect="1"/>
          </p:cNvPicPr>
          <p:nvPr/>
        </p:nvPicPr>
        <p:blipFill rotWithShape="1">
          <a:blip r:embed="rId6" cstate="print">
            <a:extLst>
              <a:ext uri="{28A0092B-C50C-407E-A947-70E740481C1C}">
                <a14:useLocalDpi xmlns:a14="http://schemas.microsoft.com/office/drawing/2010/main" val="0"/>
              </a:ext>
            </a:extLst>
          </a:blip>
          <a:srcRect r="54303"/>
          <a:stretch/>
        </p:blipFill>
        <p:spPr>
          <a:xfrm>
            <a:off x="621131" y="1675597"/>
            <a:ext cx="1076877" cy="2925145"/>
          </a:xfrm>
          <a:prstGeom prst="rect">
            <a:avLst/>
          </a:prstGeom>
        </p:spPr>
      </p:pic>
      <p:pic>
        <p:nvPicPr>
          <p:cNvPr id="39" name="Imagen 38"/>
          <p:cNvPicPr>
            <a:picLocks noChangeAspect="1"/>
          </p:cNvPicPr>
          <p:nvPr/>
        </p:nvPicPr>
        <p:blipFill rotWithShape="1">
          <a:blip r:embed="rId7" cstate="print">
            <a:extLst>
              <a:ext uri="{28A0092B-C50C-407E-A947-70E740481C1C}">
                <a14:useLocalDpi xmlns:a14="http://schemas.microsoft.com/office/drawing/2010/main" val="0"/>
              </a:ext>
            </a:extLst>
          </a:blip>
          <a:srcRect l="53291" t="20908" r="36626" b="29940"/>
          <a:stretch/>
        </p:blipFill>
        <p:spPr>
          <a:xfrm>
            <a:off x="8366196" y="2078028"/>
            <a:ext cx="784997" cy="2551243"/>
          </a:xfrm>
          <a:prstGeom prst="rect">
            <a:avLst/>
          </a:prstGeom>
        </p:spPr>
      </p:pic>
      <p:pic>
        <p:nvPicPr>
          <p:cNvPr id="40" name="Imagen 39"/>
          <p:cNvPicPr>
            <a:picLocks noChangeAspect="1"/>
          </p:cNvPicPr>
          <p:nvPr/>
        </p:nvPicPr>
        <p:blipFill rotWithShape="1">
          <a:blip r:embed="rId8" cstate="print">
            <a:extLst>
              <a:ext uri="{28A0092B-C50C-407E-A947-70E740481C1C}">
                <a14:useLocalDpi xmlns:a14="http://schemas.microsoft.com/office/drawing/2010/main" val="0"/>
              </a:ext>
            </a:extLst>
          </a:blip>
          <a:srcRect t="13241" r="53069" b="8618"/>
          <a:stretch/>
        </p:blipFill>
        <p:spPr>
          <a:xfrm>
            <a:off x="2513685" y="2150873"/>
            <a:ext cx="1260298" cy="2359103"/>
          </a:xfrm>
          <a:prstGeom prst="rect">
            <a:avLst/>
          </a:prstGeom>
        </p:spPr>
      </p:pic>
    </p:spTree>
    <p:extLst>
      <p:ext uri="{BB962C8B-B14F-4D97-AF65-F5344CB8AC3E}">
        <p14:creationId xmlns:p14="http://schemas.microsoft.com/office/powerpoint/2010/main" val="34483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415704" y="1200522"/>
            <a:ext cx="6480720" cy="3970318"/>
          </a:xfrm>
          <a:prstGeom prst="rect">
            <a:avLst/>
          </a:prstGeom>
          <a:noFill/>
        </p:spPr>
        <p:txBody>
          <a:bodyPr wrap="square" rtlCol="0">
            <a:spAutoFit/>
          </a:bodyPr>
          <a:lstStyle/>
          <a:p>
            <a:pPr marL="342900" indent="-342900" algn="just"/>
            <a:r>
              <a:rPr lang="en-US" sz="1400" b="1" dirty="0">
                <a:latin typeface="TT Commons Light" panose="02000506030000020003" pitchFamily="50" charset="0"/>
              </a:rPr>
              <a:t>SERUM</a:t>
            </a:r>
            <a:r>
              <a:rPr lang="en-US" sz="1400" dirty="0">
                <a:latin typeface="TT Commons Light" panose="02000506030000020003" pitchFamily="50" charset="0"/>
              </a:rPr>
              <a:t> 30ml Restructuring Tightening SERUM</a:t>
            </a:r>
          </a:p>
          <a:p>
            <a:pPr marL="342900" indent="-342900" algn="just"/>
            <a:endParaRPr lang="en-US" sz="1400" dirty="0">
              <a:latin typeface="TT Commons Light" panose="02000506030000020003" pitchFamily="50" charset="0"/>
            </a:endParaRPr>
          </a:p>
          <a:p>
            <a:pPr marL="342900" indent="-342900" algn="just"/>
            <a:r>
              <a:rPr lang="en-US" sz="1400" b="1" dirty="0" smtClean="0">
                <a:latin typeface="TT Commons Light" panose="02000506030000020003" pitchFamily="50" charset="0"/>
              </a:rPr>
              <a:t>DESCRIPTION: </a:t>
            </a:r>
            <a:r>
              <a:rPr lang="en-US" sz="1400" dirty="0" smtClean="0">
                <a:latin typeface="TT Commons Light" panose="02000506030000020003" pitchFamily="50" charset="0"/>
              </a:rPr>
              <a:t>Double </a:t>
            </a:r>
            <a:r>
              <a:rPr lang="en-US" sz="1400" dirty="0">
                <a:latin typeface="TT Commons Light" panose="02000506030000020003" pitchFamily="50" charset="0"/>
              </a:rPr>
              <a:t>intensive firming serum that acts on the deepest layers of the epidermis and on the skin's extracellular matrix. It combines the restructuring action of organic silicon with the immediate smoothing effect of marine collagen. Together with tensor peptides, which attenuate wrinkles, and low molecular weight hyaluronic acid, it manages to combat loss of firmness.</a:t>
            </a:r>
          </a:p>
          <a:p>
            <a:pPr marL="342900" indent="-342900" algn="just"/>
            <a:endParaRPr lang="en-US" sz="1400" dirty="0">
              <a:latin typeface="TT Commons Light" panose="02000506030000020003" pitchFamily="50" charset="0"/>
            </a:endParaRPr>
          </a:p>
          <a:p>
            <a:pPr marL="342900" indent="-342900" algn="just"/>
            <a:r>
              <a:rPr lang="en-US" sz="1400" b="1" dirty="0">
                <a:latin typeface="TT Commons Light" panose="02000506030000020003" pitchFamily="50" charset="0"/>
              </a:rPr>
              <a:t>INDICATIONS</a:t>
            </a:r>
            <a:r>
              <a:rPr lang="en-US" sz="1400" b="1" dirty="0" smtClean="0">
                <a:latin typeface="TT Commons Light" panose="02000506030000020003" pitchFamily="50" charset="0"/>
              </a:rPr>
              <a:t>: </a:t>
            </a:r>
            <a:r>
              <a:rPr lang="en-US" sz="1400" dirty="0" smtClean="0">
                <a:latin typeface="TT Commons Light" panose="02000506030000020003" pitchFamily="50" charset="0"/>
              </a:rPr>
              <a:t>Helps </a:t>
            </a:r>
            <a:r>
              <a:rPr lang="en-US" sz="1400" dirty="0">
                <a:latin typeface="TT Commons Light" panose="02000506030000020003" pitchFamily="50" charset="0"/>
              </a:rPr>
              <a:t>prevent sagging and combat the signs of ageing by reinforcing the structure of the dermis, targeting cellular dynamism and stimulating the biomechanical functions of the fibroblast.</a:t>
            </a:r>
          </a:p>
          <a:p>
            <a:pPr marL="342900" indent="-342900" algn="just"/>
            <a:endParaRPr lang="en-US" sz="1400" dirty="0">
              <a:latin typeface="TT Commons Light" panose="02000506030000020003" pitchFamily="50" charset="0"/>
            </a:endParaRPr>
          </a:p>
          <a:p>
            <a:pPr marL="342900" indent="-342900" algn="just"/>
            <a:r>
              <a:rPr lang="en-US" sz="1400" b="1" dirty="0">
                <a:latin typeface="TT Commons Light" panose="02000506030000020003" pitchFamily="50" charset="0"/>
              </a:rPr>
              <a:t>INGREDIENTS: </a:t>
            </a:r>
            <a:r>
              <a:rPr lang="en-US" sz="1400" dirty="0">
                <a:latin typeface="TT Commons Light" panose="02000506030000020003" pitchFamily="50" charset="0"/>
              </a:rPr>
              <a:t>High and low molecular weight hyaluronic acid, marine collagen, organic silicon, tensor peptides, </a:t>
            </a:r>
            <a:r>
              <a:rPr lang="en-US" sz="1400" dirty="0" err="1">
                <a:latin typeface="TT Commons Light" panose="02000506030000020003" pitchFamily="50" charset="0"/>
              </a:rPr>
              <a:t>Spillantes</a:t>
            </a:r>
            <a:r>
              <a:rPr lang="en-US" sz="1400" dirty="0">
                <a:latin typeface="TT Commons Light" panose="02000506030000020003" pitchFamily="50" charset="0"/>
              </a:rPr>
              <a:t> </a:t>
            </a:r>
            <a:r>
              <a:rPr lang="en-US" sz="1400" dirty="0" err="1">
                <a:latin typeface="TT Commons Light" panose="02000506030000020003" pitchFamily="50" charset="0"/>
              </a:rPr>
              <a:t>acmella</a:t>
            </a:r>
            <a:r>
              <a:rPr lang="en-US" sz="1400" dirty="0">
                <a:latin typeface="TT Commons Light" panose="02000506030000020003" pitchFamily="50" charset="0"/>
              </a:rPr>
              <a:t> extract, jojoba esters and beeswax.</a:t>
            </a:r>
          </a:p>
          <a:p>
            <a:pPr marL="342900" indent="-342900" algn="just"/>
            <a:endParaRPr lang="en-US" sz="1400" dirty="0">
              <a:latin typeface="TT Commons Light" panose="02000506030000020003" pitchFamily="50" charset="0"/>
            </a:endParaRPr>
          </a:p>
          <a:p>
            <a:pPr marL="342900" indent="-342900" algn="just"/>
            <a:r>
              <a:rPr lang="en-US" sz="1400" b="1" dirty="0">
                <a:latin typeface="TT Commons Light" panose="02000506030000020003" pitchFamily="50" charset="0"/>
              </a:rPr>
              <a:t>DIRECTIONS FOR </a:t>
            </a:r>
            <a:r>
              <a:rPr lang="en-US" sz="1400" b="1" dirty="0" smtClean="0">
                <a:latin typeface="TT Commons Light" panose="02000506030000020003" pitchFamily="50" charset="0"/>
              </a:rPr>
              <a:t>USE: </a:t>
            </a:r>
            <a:r>
              <a:rPr lang="en-US" sz="1400" dirty="0" smtClean="0">
                <a:latin typeface="TT Commons Light" panose="02000506030000020003" pitchFamily="50" charset="0"/>
              </a:rPr>
              <a:t>Night</a:t>
            </a:r>
            <a:r>
              <a:rPr lang="en-US" sz="1400" dirty="0">
                <a:latin typeface="TT Commons Light" panose="02000506030000020003" pitchFamily="50" charset="0"/>
              </a:rPr>
              <a:t>: Apply 2 pumps of product (depending on face size and skin type) to cleansed face in the evening.</a:t>
            </a:r>
          </a:p>
          <a:p>
            <a:pPr marL="342900" indent="-342900" algn="just"/>
            <a:endParaRPr lang="en-US" sz="1400" b="1" dirty="0">
              <a:solidFill>
                <a:schemeClr val="tx1">
                  <a:lumMod val="65000"/>
                  <a:lumOff val="35000"/>
                </a:schemeClr>
              </a:solidFill>
              <a:latin typeface="TT Commons Light" panose="02000506030000020003" pitchFamily="50" charset="0"/>
            </a:endParaRPr>
          </a:p>
        </p:txBody>
      </p:sp>
      <p:sp>
        <p:nvSpPr>
          <p:cNvPr id="14" name="Título 8"/>
          <p:cNvSpPr>
            <a:spLocks noGrp="1"/>
          </p:cNvSpPr>
          <p:nvPr>
            <p:ph type="title"/>
          </p:nvPr>
        </p:nvSpPr>
        <p:spPr>
          <a:xfrm>
            <a:off x="698500" y="398871"/>
            <a:ext cx="1986441" cy="424732"/>
          </a:xfrm>
        </p:spPr>
        <p:txBody>
          <a:bodyPr/>
          <a:lstStyle/>
          <a:p>
            <a:r>
              <a:rPr lang="es-ES" sz="2400" spc="300" dirty="0" smtClean="0"/>
              <a:t>TENSOR BOOST</a:t>
            </a:r>
            <a:endParaRPr lang="es-ES" sz="2400" spc="300" dirty="0">
              <a:latin typeface="Bebas Neue Regular" panose="00000500000000000000" pitchFamily="50"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r="54303"/>
          <a:stretch/>
        </p:blipFill>
        <p:spPr>
          <a:xfrm>
            <a:off x="678351" y="1200522"/>
            <a:ext cx="1449322" cy="3936827"/>
          </a:xfrm>
          <a:prstGeom prst="rect">
            <a:avLst/>
          </a:prstGeom>
        </p:spPr>
      </p:pic>
    </p:spTree>
    <p:extLst>
      <p:ext uri="{BB962C8B-B14F-4D97-AF65-F5344CB8AC3E}">
        <p14:creationId xmlns:p14="http://schemas.microsoft.com/office/powerpoint/2010/main" val="2906350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415704" y="1200522"/>
            <a:ext cx="6480720" cy="4185761"/>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SERUM 30ml Moisturizing and firming action</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a:t>
            </a:r>
          </a:p>
          <a:p>
            <a:pPr marL="342900" indent="-342900" algn="l" rtl="0"/>
            <a:r>
              <a:rPr lang="es-ES" sz="1400" dirty="0" smtClean="0">
                <a:latin typeface="TT Commons Light" panose="02000506030000020003" pitchFamily="50" charset="0"/>
              </a:rPr>
              <a:t>Skins that show flaccidity or dehydration due to aging. Ideal from the age of 20.</a:t>
            </a:r>
            <a:endParaRPr lang="es-ES" sz="1400" b="1" i="1" dirty="0" smtClean="0">
              <a:latin typeface="TT Commons Light" panose="02000506030000020003" pitchFamily="50" charset="0"/>
            </a:endParaRP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ACTION:</a:t>
            </a:r>
          </a:p>
          <a:p>
            <a:pPr marL="342900" indent="-342900" algn="l" rtl="0">
              <a:buFont typeface="Arial" pitchFamily="34" charset="0"/>
              <a:buChar char="•"/>
            </a:pPr>
            <a:r>
              <a:rPr lang="es-ES" sz="1400" b="1" dirty="0" smtClean="0">
                <a:latin typeface="TT Commons Light" panose="02000506030000020003" pitchFamily="50" charset="0"/>
              </a:rPr>
              <a:t>DSH CN </a:t>
            </a:r>
            <a:r>
              <a:rPr lang="es-ES" sz="1400" dirty="0" smtClean="0">
                <a:latin typeface="TT Commons Light" panose="02000506030000020003" pitchFamily="50" charset="0"/>
              </a:rPr>
              <a:t>(Acid </a:t>
            </a:r>
            <a:r>
              <a:rPr lang="es-ES" sz="1400" dirty="0" err="1" smtClean="0">
                <a:latin typeface="TT Commons Light" panose="02000506030000020003" pitchFamily="50" charset="0"/>
              </a:rPr>
              <a:t>Hyaluronic</a:t>
            </a:r>
            <a:r>
              <a:rPr lang="es-ES" sz="1400" dirty="0" smtClean="0">
                <a:latin typeface="TT Commons Light" panose="02000506030000020003" pitchFamily="50" charset="0"/>
              </a:rPr>
              <a:t> of high molecular weight) bonded to organic silicon: it has action at the surface level, high moisturizing power, </a:t>
            </a:r>
            <a:r>
              <a:rPr lang="es-ES" sz="1400" dirty="0" err="1" smtClean="0">
                <a:latin typeface="TT Commons Light" panose="02000506030000020003" pitchFamily="50" charset="0"/>
              </a:rPr>
              <a:t>with</a:t>
            </a:r>
            <a:r>
              <a:rPr lang="es-ES" sz="1400" dirty="0" smtClean="0">
                <a:latin typeface="TT Commons Light" panose="02000506030000020003" pitchFamily="50" charset="0"/>
              </a:rPr>
              <a:t> </a:t>
            </a:r>
            <a:r>
              <a:rPr lang="es-ES" sz="1400" dirty="0" err="1" smtClean="0">
                <a:latin typeface="TT Commons Light" panose="02000506030000020003" pitchFamily="50" charset="0"/>
              </a:rPr>
              <a:t>cytostimulant</a:t>
            </a:r>
            <a:r>
              <a:rPr lang="es-ES" sz="1400" dirty="0" smtClean="0">
                <a:latin typeface="TT Commons Light" panose="02000506030000020003" pitchFamily="50" charset="0"/>
              </a:rPr>
              <a:t> </a:t>
            </a:r>
            <a:r>
              <a:rPr lang="es-ES" sz="1400" dirty="0" err="1" smtClean="0">
                <a:latin typeface="TT Commons Light" panose="02000506030000020003" pitchFamily="50" charset="0"/>
              </a:rPr>
              <a:t>activity</a:t>
            </a:r>
            <a:r>
              <a:rPr lang="es-ES" sz="1400" dirty="0" smtClean="0">
                <a:latin typeface="TT Commons Light" panose="02000506030000020003" pitchFamily="50" charset="0"/>
              </a:rPr>
              <a:t> on fibroblasts, enhancing </a:t>
            </a:r>
            <a:r>
              <a:rPr lang="es-ES" sz="1400" dirty="0" err="1" smtClean="0">
                <a:latin typeface="TT Commons Light" panose="02000506030000020003" pitchFamily="50" charset="0"/>
              </a:rPr>
              <a:t>the</a:t>
            </a:r>
            <a:r>
              <a:rPr lang="es-ES" sz="1400" dirty="0" smtClean="0">
                <a:latin typeface="TT Commons Light" panose="02000506030000020003" pitchFamily="50" charset="0"/>
              </a:rPr>
              <a:t> </a:t>
            </a:r>
            <a:r>
              <a:rPr lang="es-ES" sz="1400" dirty="0" err="1" smtClean="0">
                <a:latin typeface="TT Commons Light" panose="02000506030000020003" pitchFamily="50" charset="0"/>
              </a:rPr>
              <a:t>hydration</a:t>
            </a:r>
            <a:r>
              <a:rPr lang="es-ES" sz="1400" dirty="0" smtClean="0">
                <a:latin typeface="TT Commons Light" panose="02000506030000020003" pitchFamily="50" charset="0"/>
              </a:rPr>
              <a:t> and firming.</a:t>
            </a:r>
          </a:p>
          <a:p>
            <a:pPr marL="342900" indent="-342900" algn="l" rtl="0">
              <a:buFont typeface="Arial" pitchFamily="34" charset="0"/>
              <a:buChar char="•"/>
            </a:pPr>
            <a:r>
              <a:rPr lang="es-ES" sz="1400" b="1" dirty="0" smtClean="0">
                <a:latin typeface="TT Commons Light" panose="02000506030000020003" pitchFamily="50" charset="0"/>
              </a:rPr>
              <a:t>RENOVHYAL, </a:t>
            </a:r>
            <a:r>
              <a:rPr lang="es-ES" sz="1400" dirty="0" smtClean="0">
                <a:latin typeface="TT Commons Light" panose="02000506030000020003" pitchFamily="50" charset="0"/>
              </a:rPr>
              <a:t>With a lower molecular weight, it is capable of penetrating the skin, reaching deep levels of the epidermis up to the basal layer, being able to retain and provide 70% water, hydrating the entire skin structure. The firmness of the skin is enhanced by the stimulation of type I collagen production in the dermis.</a:t>
            </a:r>
          </a:p>
          <a:p>
            <a:pPr marL="342900" indent="-342900" algn="l" rtl="0">
              <a:buFont typeface="Arial" pitchFamily="34" charset="0"/>
              <a:buChar char="•"/>
            </a:pPr>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a:t>
            </a:r>
          </a:p>
          <a:p>
            <a:pPr marL="342900" indent="-342900" algn="l" rtl="0"/>
            <a:r>
              <a:rPr lang="es-ES" sz="1400" dirty="0" smtClean="0">
                <a:latin typeface="TT Commons Light" panose="02000506030000020003" pitchFamily="50" charset="0"/>
              </a:rPr>
              <a:t>Night: Apply 5-10 drops of product at night (depending on the size of the face and skin type), on the face after cleaning</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 </a:t>
            </a:r>
            <a:r>
              <a:rPr lang="es-ES" sz="1400" dirty="0" smtClean="0">
                <a:latin typeface="TT Commons Light" panose="02000506030000020003" pitchFamily="50" charset="0"/>
              </a:rPr>
              <a:t>All</a:t>
            </a:r>
            <a:endParaRPr lang="es-ES" sz="1400" b="1" dirty="0" smtClean="0">
              <a:latin typeface="TT Commons Light" panose="02000506030000020003" pitchFamily="50" charset="0"/>
            </a:endParaRPr>
          </a:p>
        </p:txBody>
      </p:sp>
      <p:sp>
        <p:nvSpPr>
          <p:cNvPr id="14" name="Título 8"/>
          <p:cNvSpPr>
            <a:spLocks noGrp="1"/>
          </p:cNvSpPr>
          <p:nvPr>
            <p:ph type="title"/>
          </p:nvPr>
        </p:nvSpPr>
        <p:spPr>
          <a:xfrm>
            <a:off x="698500" y="398871"/>
            <a:ext cx="2645276" cy="424732"/>
          </a:xfrm>
        </p:spPr>
        <p:txBody>
          <a:bodyPr/>
          <a:lstStyle/>
          <a:p>
            <a:pPr algn="l" rtl="0"/>
            <a:r>
              <a:rPr lang="es-ES" sz="2400" spc="300" dirty="0"/>
              <a:t>Sublime </a:t>
            </a:r>
            <a:r>
              <a:rPr lang="es-ES" sz="2400" spc="300" dirty="0" err="1"/>
              <a:t>lift</a:t>
            </a:r>
            <a:r>
              <a:rPr lang="es-ES" sz="2400" spc="300" dirty="0"/>
              <a:t> </a:t>
            </a:r>
            <a:r>
              <a:rPr lang="es-ES" sz="2400" spc="300" dirty="0" err="1"/>
              <a:t>night</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3241" r="53069" b="8618"/>
          <a:stretch/>
        </p:blipFill>
        <p:spPr>
          <a:xfrm>
            <a:off x="543495" y="1920602"/>
            <a:ext cx="1452641" cy="2719143"/>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6 CuadroTexto"/>
          <p:cNvSpPr txBox="1"/>
          <p:nvPr/>
        </p:nvSpPr>
        <p:spPr>
          <a:xfrm>
            <a:off x="2775744" y="1560562"/>
            <a:ext cx="6192688" cy="3970318"/>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FEATURES:</a:t>
            </a:r>
          </a:p>
          <a:p>
            <a:pPr marL="342900" indent="-342900" algn="l" rtl="0"/>
            <a:endParaRPr lang="es-ES" sz="1400" dirty="0" smtClean="0">
              <a:latin typeface="TT Commons Light" panose="02000506030000020003" pitchFamily="50" charset="0"/>
            </a:endParaRPr>
          </a:p>
          <a:p>
            <a:pPr marL="800100" lvl="1" indent="-342900" algn="l" rtl="0"/>
            <a:r>
              <a:rPr lang="es-ES" sz="1400" b="1" dirty="0" smtClean="0">
                <a:latin typeface="TT Commons Light" panose="02000506030000020003" pitchFamily="50" charset="0"/>
              </a:rPr>
              <a:t>Container:</a:t>
            </a:r>
          </a:p>
          <a:p>
            <a:pPr marL="800100" lvl="1" indent="-342900" algn="l" rtl="0"/>
            <a:endParaRPr lang="es-ES" sz="1400" dirty="0" smtClean="0">
              <a:latin typeface="TT Commons Light" panose="02000506030000020003" pitchFamily="50" charset="0"/>
            </a:endParaRPr>
          </a:p>
          <a:p>
            <a:pPr marL="800100" lvl="1" indent="-342900" algn="l" rtl="0"/>
            <a:r>
              <a:rPr lang="es-ES" sz="1400" dirty="0" smtClean="0">
                <a:latin typeface="TT Commons Light" panose="02000506030000020003" pitchFamily="50" charset="0"/>
              </a:rPr>
              <a:t>Body: Glass bottle with dispenser dropper</a:t>
            </a:r>
          </a:p>
          <a:p>
            <a:pPr marL="800100" lvl="1" indent="-342900" algn="l" rtl="0"/>
            <a:endParaRPr lang="es-ES" sz="1400" dirty="0" smtClean="0">
              <a:latin typeface="TT Commons Light" panose="02000506030000020003" pitchFamily="50" charset="0"/>
            </a:endParaRPr>
          </a:p>
          <a:p>
            <a:pPr marL="800100" lvl="1" indent="-342900" algn="l" rtl="0"/>
            <a:r>
              <a:rPr lang="es-ES" sz="1400" b="1" dirty="0" smtClean="0">
                <a:latin typeface="TT Commons Light" panose="02000506030000020003" pitchFamily="50" charset="0"/>
              </a:rPr>
              <a:t>Colour: </a:t>
            </a:r>
            <a:r>
              <a:rPr lang="es-ES" sz="1400" dirty="0" smtClean="0">
                <a:latin typeface="TT Commons Light" panose="02000506030000020003" pitchFamily="50" charset="0"/>
              </a:rPr>
              <a:t>Transparent </a:t>
            </a:r>
            <a:r>
              <a:rPr lang="es-ES" sz="1400" dirty="0" err="1" smtClean="0">
                <a:latin typeface="TT Commons Light" panose="02000506030000020003" pitchFamily="50" charset="0"/>
              </a:rPr>
              <a:t>serum</a:t>
            </a:r>
            <a:endParaRPr lang="es-ES" sz="1400" dirty="0" smtClean="0">
              <a:latin typeface="TT Commons Light" panose="02000506030000020003" pitchFamily="50" charset="0"/>
            </a:endParaRPr>
          </a:p>
          <a:p>
            <a:pPr marL="800100" lvl="1" indent="-342900" algn="l" rtl="0"/>
            <a:endParaRPr lang="es-ES" sz="1400" dirty="0" smtClean="0">
              <a:latin typeface="TT Commons Light" panose="02000506030000020003" pitchFamily="50" charset="0"/>
            </a:endParaRPr>
          </a:p>
          <a:p>
            <a:pPr marL="800100" lvl="1" indent="-342900" algn="l" rtl="0"/>
            <a:r>
              <a:rPr lang="es-ES" sz="1400" b="1" dirty="0" smtClean="0">
                <a:latin typeface="TT Commons Light" panose="02000506030000020003" pitchFamily="50" charset="0"/>
              </a:rPr>
              <a:t>Touch: </a:t>
            </a:r>
            <a:r>
              <a:rPr lang="es-ES" sz="1400" dirty="0" smtClean="0">
                <a:latin typeface="TT Commons Light" panose="02000506030000020003" pitchFamily="50" charset="0"/>
              </a:rPr>
              <a:t>Immediate absorption that generates a fresh sensation and immediate hydration</a:t>
            </a:r>
          </a:p>
          <a:p>
            <a:pPr marL="342900" indent="-342900" algn="l" rtl="0"/>
            <a:endParaRPr lang="es-ES" sz="1400" b="1"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INGREDEINTES:</a:t>
            </a:r>
          </a:p>
          <a:p>
            <a:pPr marL="342900" indent="-342900" algn="l" rtl="0"/>
            <a:endParaRPr lang="es-ES" sz="1400" b="1" dirty="0" smtClean="0">
              <a:latin typeface="TT Commons Light" panose="02000506030000020003" pitchFamily="50" charset="0"/>
            </a:endParaRPr>
          </a:p>
          <a:p>
            <a:pPr marL="342900" indent="-342900"/>
            <a:r>
              <a:rPr lang="es-ES" sz="1400" dirty="0" err="1">
                <a:latin typeface="TT Commons Light" panose="02000506030000020003" pitchFamily="50" charset="0"/>
              </a:rPr>
              <a:t>Spillantes</a:t>
            </a:r>
            <a:r>
              <a:rPr lang="es-ES" sz="1400" dirty="0">
                <a:latin typeface="TT Commons Light" panose="02000506030000020003" pitchFamily="50" charset="0"/>
              </a:rPr>
              <a:t> </a:t>
            </a:r>
            <a:r>
              <a:rPr lang="es-ES" sz="1400" dirty="0" err="1">
                <a:latin typeface="TT Commons Light" panose="02000506030000020003" pitchFamily="50" charset="0"/>
              </a:rPr>
              <a:t>Acmella</a:t>
            </a:r>
            <a:r>
              <a:rPr lang="es-ES" sz="1400" dirty="0">
                <a:latin typeface="TT Commons Light" panose="02000506030000020003" pitchFamily="50" charset="0"/>
              </a:rPr>
              <a:t> - Soya </a:t>
            </a:r>
            <a:r>
              <a:rPr lang="es-ES" sz="1400" dirty="0" err="1">
                <a:latin typeface="TT Commons Light" panose="02000506030000020003" pitchFamily="50" charset="0"/>
              </a:rPr>
              <a:t>Isoflavones</a:t>
            </a:r>
            <a:r>
              <a:rPr lang="es-ES" sz="1400" dirty="0">
                <a:latin typeface="TT Commons Light" panose="02000506030000020003" pitchFamily="50" charset="0"/>
              </a:rPr>
              <a:t> </a:t>
            </a:r>
            <a:r>
              <a:rPr lang="es-ES" sz="1400" dirty="0" smtClean="0">
                <a:latin typeface="TT Commons Light" panose="02000506030000020003" pitchFamily="50" charset="0"/>
              </a:rPr>
              <a:t>– HMW </a:t>
            </a:r>
            <a:r>
              <a:rPr lang="es-ES" sz="1400" dirty="0" err="1" smtClean="0">
                <a:latin typeface="TT Commons Light" panose="02000506030000020003" pitchFamily="50" charset="0"/>
              </a:rPr>
              <a:t>Hialuronic</a:t>
            </a:r>
            <a:r>
              <a:rPr lang="es-ES" sz="1400" dirty="0" smtClean="0">
                <a:latin typeface="TT Commons Light" panose="02000506030000020003" pitchFamily="50" charset="0"/>
              </a:rPr>
              <a:t> </a:t>
            </a:r>
            <a:r>
              <a:rPr lang="es-ES" sz="1400" dirty="0" err="1" smtClean="0">
                <a:latin typeface="TT Commons Light" panose="02000506030000020003" pitchFamily="50" charset="0"/>
              </a:rPr>
              <a:t>Acid</a:t>
            </a:r>
            <a:r>
              <a:rPr lang="es-ES" sz="1400" dirty="0" smtClean="0">
                <a:latin typeface="TT Commons Light" panose="02000506030000020003" pitchFamily="50" charset="0"/>
              </a:rPr>
              <a:t> </a:t>
            </a:r>
            <a:r>
              <a:rPr lang="es-ES" sz="1400" dirty="0">
                <a:latin typeface="TT Commons Light" panose="02000506030000020003" pitchFamily="50" charset="0"/>
              </a:rPr>
              <a:t>- </a:t>
            </a:r>
            <a:r>
              <a:rPr lang="es-ES" sz="1400" dirty="0" smtClean="0">
                <a:latin typeface="TT Commons Light" panose="02000506030000020003" pitchFamily="50" charset="0"/>
              </a:rPr>
              <a:t>LMW </a:t>
            </a:r>
            <a:r>
              <a:rPr lang="es-ES" sz="1400" dirty="0" err="1">
                <a:latin typeface="TT Commons Light" panose="02000506030000020003" pitchFamily="50" charset="0"/>
              </a:rPr>
              <a:t>Hialuronic</a:t>
            </a:r>
            <a:r>
              <a:rPr lang="es-ES" sz="1400" dirty="0">
                <a:latin typeface="TT Commons Light" panose="02000506030000020003" pitchFamily="50" charset="0"/>
              </a:rPr>
              <a:t> </a:t>
            </a:r>
            <a:r>
              <a:rPr lang="es-ES" sz="1400" dirty="0" err="1">
                <a:latin typeface="TT Commons Light" panose="02000506030000020003" pitchFamily="50" charset="0"/>
              </a:rPr>
              <a:t>Acid</a:t>
            </a:r>
            <a:r>
              <a:rPr lang="es-ES" sz="1400" dirty="0">
                <a:latin typeface="TT Commons Light" panose="02000506030000020003" pitchFamily="50" charset="0"/>
              </a:rPr>
              <a:t> </a:t>
            </a:r>
            <a:r>
              <a:rPr lang="es-ES" sz="1400" dirty="0" smtClean="0">
                <a:latin typeface="TT Commons Light" panose="02000506030000020003" pitchFamily="50" charset="0"/>
              </a:rPr>
              <a:t>– </a:t>
            </a:r>
            <a:r>
              <a:rPr lang="es-ES" sz="1400" dirty="0" err="1" smtClean="0">
                <a:latin typeface="TT Commons Light" panose="02000506030000020003" pitchFamily="50" charset="0"/>
              </a:rPr>
              <a:t>Octapeptide</a:t>
            </a:r>
            <a:r>
              <a:rPr lang="es-ES" sz="1400" dirty="0" smtClean="0">
                <a:latin typeface="TT Commons Light" panose="02000506030000020003" pitchFamily="50" charset="0"/>
              </a:rPr>
              <a:t> - </a:t>
            </a:r>
            <a:r>
              <a:rPr lang="es-ES" sz="1400" dirty="0" err="1" smtClean="0">
                <a:latin typeface="TT Commons Light" panose="02000506030000020003" pitchFamily="50" charset="0"/>
              </a:rPr>
              <a:t>Tripeptide</a:t>
            </a:r>
            <a:endParaRPr lang="es-ES" sz="1400" b="1" dirty="0">
              <a:latin typeface="TT Commons Light" panose="02000506030000020003" pitchFamily="50" charset="0"/>
            </a:endParaRPr>
          </a:p>
          <a:p>
            <a:pPr marL="342900" indent="-342900" algn="l" rtl="0"/>
            <a:endParaRPr lang="es-ES" sz="1400" dirty="0" smtClean="0">
              <a:latin typeface="TT Commons Light" panose="02000506030000020003" pitchFamily="50" charset="0"/>
            </a:endParaRPr>
          </a:p>
          <a:p>
            <a:pPr marL="342900" indent="-342900" algn="l" rtl="0"/>
            <a:endParaRPr lang="es-ES" sz="1400" dirty="0" smtClean="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p:txBody>
      </p:sp>
      <p:sp>
        <p:nvSpPr>
          <p:cNvPr id="13" name="Título 8"/>
          <p:cNvSpPr>
            <a:spLocks noGrp="1"/>
          </p:cNvSpPr>
          <p:nvPr>
            <p:ph type="title"/>
          </p:nvPr>
        </p:nvSpPr>
        <p:spPr>
          <a:xfrm>
            <a:off x="698500" y="398871"/>
            <a:ext cx="2645276" cy="424732"/>
          </a:xfrm>
        </p:spPr>
        <p:txBody>
          <a:bodyPr/>
          <a:lstStyle/>
          <a:p>
            <a:pPr algn="l" rtl="0"/>
            <a:r>
              <a:rPr lang="es-ES" sz="2400" spc="300" dirty="0"/>
              <a:t>Sublime </a:t>
            </a:r>
            <a:r>
              <a:rPr lang="es-ES" sz="2400" spc="300" dirty="0" err="1"/>
              <a:t>lift</a:t>
            </a:r>
            <a:r>
              <a:rPr lang="es-ES" sz="2400" spc="300" dirty="0"/>
              <a:t> </a:t>
            </a:r>
            <a:r>
              <a:rPr lang="es-ES" sz="2400" spc="300" dirty="0" err="1"/>
              <a:t>night</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3241" r="53069" b="8618"/>
          <a:stretch/>
        </p:blipFill>
        <p:spPr>
          <a:xfrm>
            <a:off x="543495" y="1920602"/>
            <a:ext cx="1452641" cy="2719143"/>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8"/>
          <p:cNvSpPr>
            <a:spLocks noGrp="1"/>
          </p:cNvSpPr>
          <p:nvPr>
            <p:ph type="title"/>
          </p:nvPr>
        </p:nvSpPr>
        <p:spPr>
          <a:xfrm>
            <a:off x="698500" y="398871"/>
            <a:ext cx="3160802" cy="424732"/>
          </a:xfrm>
        </p:spPr>
        <p:txBody>
          <a:bodyPr/>
          <a:lstStyle/>
          <a:p>
            <a:pPr algn="l" rtl="0"/>
            <a:r>
              <a:rPr lang="es-ES" sz="2400" spc="300" dirty="0" smtClean="0"/>
              <a:t>LIFT THERAPY SOLUTION</a:t>
            </a:r>
            <a:endParaRPr lang="es-ES" sz="2400" spc="300" dirty="0">
              <a:latin typeface="Bebas Neue Regular" panose="00000500000000000000"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62" y="2712690"/>
            <a:ext cx="2156414" cy="1560563"/>
          </a:xfrm>
          <a:prstGeom prst="rect">
            <a:avLst/>
          </a:prstGeom>
        </p:spPr>
      </p:pic>
      <p:sp>
        <p:nvSpPr>
          <p:cNvPr id="6" name="16 CuadroTexto"/>
          <p:cNvSpPr txBox="1"/>
          <p:nvPr/>
        </p:nvSpPr>
        <p:spPr>
          <a:xfrm>
            <a:off x="2631728" y="1056506"/>
            <a:ext cx="6192688" cy="4185761"/>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CREAM 50ml Firming action </a:t>
            </a:r>
            <a:r>
              <a:rPr lang="es-ES" sz="1400" dirty="0" smtClean="0">
                <a:latin typeface="TT Commons Light" panose="02000506030000020003" pitchFamily="50" charset="0"/>
              </a:rPr>
              <a:t>(Fluid and silky texture)</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 </a:t>
            </a:r>
            <a:r>
              <a:rPr lang="es-ES" sz="1400" dirty="0" err="1" smtClean="0">
                <a:latin typeface="TT Commons Light" panose="02000506030000020003" pitchFamily="50" charset="0"/>
              </a:rPr>
              <a:t>Firming</a:t>
            </a:r>
            <a:r>
              <a:rPr lang="es-ES" sz="1400" dirty="0" smtClean="0">
                <a:latin typeface="TT Commons Light" panose="02000506030000020003" pitchFamily="50" charset="0"/>
              </a:rPr>
              <a:t> </a:t>
            </a:r>
            <a:r>
              <a:rPr lang="es-ES" sz="1400" dirty="0">
                <a:latin typeface="TT Commons Light" panose="02000506030000020003" pitchFamily="50" charset="0"/>
              </a:rPr>
              <a:t>treatment indicated especially for mature skin that seeks to combat the loss of firmness and elasticity of the skin. </a:t>
            </a:r>
            <a:endParaRPr lang="es-ES" sz="1400" dirty="0" smtClean="0">
              <a:latin typeface="TT Commons Light" panose="02000506030000020003" pitchFamily="50" charset="0"/>
            </a:endParaRP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DESCRIPTION:</a:t>
            </a:r>
          </a:p>
          <a:p>
            <a:pPr marL="342900" indent="-342900">
              <a:buFont typeface="Arial" pitchFamily="34" charset="0"/>
              <a:buChar char="•"/>
            </a:pPr>
            <a:r>
              <a:rPr lang="en-US" sz="1400" dirty="0">
                <a:latin typeface="TT Commons Light" panose="02000506030000020003" pitchFamily="50" charset="0"/>
              </a:rPr>
              <a:t>The combination of tensing and structuring actives increases firmness, reduces skin flaccidity and fights volume loss, reducing wrinkles and expression lines, through a visible filler effect. Its silky texture and easy extension provide deep smoothness and skin comfort</a:t>
            </a:r>
            <a:r>
              <a:rPr lang="es-ES" sz="1400" dirty="0" smtClean="0">
                <a:latin typeface="TT Commons Light" panose="02000506030000020003" pitchFamily="50" charset="0"/>
              </a:rPr>
              <a:t>.</a:t>
            </a:r>
          </a:p>
          <a:p>
            <a:pPr marL="342900" indent="-342900"/>
            <a:endParaRPr lang="es-ES" sz="1400" b="1" dirty="0" smtClean="0">
              <a:latin typeface="TT Commons Light" panose="02000506030000020003" pitchFamily="50" charset="0"/>
            </a:endParaRPr>
          </a:p>
          <a:p>
            <a:pPr marL="342900" indent="-342900"/>
            <a:r>
              <a:rPr lang="es-ES" sz="1400" b="1" dirty="0" smtClean="0">
                <a:latin typeface="TT Commons Light" panose="02000506030000020003" pitchFamily="50" charset="0"/>
              </a:rPr>
              <a:t>INGREDIENTS</a:t>
            </a:r>
            <a:r>
              <a:rPr lang="es-ES" sz="1400" dirty="0" smtClean="0">
                <a:latin typeface="TT Commons Light" panose="02000506030000020003" pitchFamily="50" charset="0"/>
              </a:rPr>
              <a:t>: </a:t>
            </a:r>
            <a:r>
              <a:rPr lang="es-ES" sz="1400" dirty="0" err="1">
                <a:latin typeface="TT Commons Light" panose="02000506030000020003" pitchFamily="50" charset="0"/>
              </a:rPr>
              <a:t>Spillantes</a:t>
            </a:r>
            <a:r>
              <a:rPr lang="es-ES" sz="1400" dirty="0">
                <a:latin typeface="TT Commons Light" panose="02000506030000020003" pitchFamily="50" charset="0"/>
              </a:rPr>
              <a:t> </a:t>
            </a:r>
            <a:r>
              <a:rPr lang="es-ES" sz="1400" dirty="0" err="1">
                <a:latin typeface="TT Commons Light" panose="02000506030000020003" pitchFamily="50" charset="0"/>
              </a:rPr>
              <a:t>Acmella</a:t>
            </a:r>
            <a:r>
              <a:rPr lang="es-ES" sz="1400" dirty="0">
                <a:latin typeface="TT Commons Light" panose="02000506030000020003" pitchFamily="50" charset="0"/>
              </a:rPr>
              <a:t> </a:t>
            </a:r>
            <a:r>
              <a:rPr lang="es-ES" sz="1400" dirty="0" smtClean="0">
                <a:latin typeface="TT Commons Light" panose="02000506030000020003" pitchFamily="50" charset="0"/>
              </a:rPr>
              <a:t>– </a:t>
            </a:r>
            <a:r>
              <a:rPr lang="es-ES" sz="1400" dirty="0" err="1" smtClean="0">
                <a:latin typeface="TT Commons Light" panose="02000506030000020003" pitchFamily="50" charset="0"/>
              </a:rPr>
              <a:t>Nicotinamide</a:t>
            </a:r>
            <a:r>
              <a:rPr lang="es-ES" sz="1400" dirty="0" smtClean="0">
                <a:latin typeface="TT Commons Light" panose="02000506030000020003" pitchFamily="50" charset="0"/>
              </a:rPr>
              <a:t> </a:t>
            </a:r>
            <a:r>
              <a:rPr lang="es-ES" sz="1400" dirty="0" smtClean="0">
                <a:latin typeface="TT Commons Light" panose="02000506030000020003" pitchFamily="50" charset="0"/>
              </a:rPr>
              <a:t>- </a:t>
            </a:r>
            <a:r>
              <a:rPr lang="es-ES" sz="1400" dirty="0" smtClean="0">
                <a:latin typeface="TT Commons Light" panose="02000506030000020003" pitchFamily="50" charset="0"/>
              </a:rPr>
              <a:t>HMW </a:t>
            </a:r>
            <a:r>
              <a:rPr lang="es-ES" sz="1400" dirty="0" err="1">
                <a:latin typeface="TT Commons Light" panose="02000506030000020003" pitchFamily="50" charset="0"/>
              </a:rPr>
              <a:t>Hialuronic</a:t>
            </a:r>
            <a:r>
              <a:rPr lang="es-ES" sz="1400" dirty="0">
                <a:latin typeface="TT Commons Light" panose="02000506030000020003" pitchFamily="50" charset="0"/>
              </a:rPr>
              <a:t> </a:t>
            </a:r>
            <a:r>
              <a:rPr lang="es-ES" sz="1400" dirty="0" err="1">
                <a:latin typeface="TT Commons Light" panose="02000506030000020003" pitchFamily="50" charset="0"/>
              </a:rPr>
              <a:t>Acid</a:t>
            </a:r>
            <a:r>
              <a:rPr lang="es-ES" sz="1400" dirty="0">
                <a:latin typeface="TT Commons Light" panose="02000506030000020003" pitchFamily="50" charset="0"/>
              </a:rPr>
              <a:t> - LMW </a:t>
            </a:r>
            <a:r>
              <a:rPr lang="es-ES" sz="1400" dirty="0" err="1">
                <a:latin typeface="TT Commons Light" panose="02000506030000020003" pitchFamily="50" charset="0"/>
              </a:rPr>
              <a:t>Hialuronic</a:t>
            </a:r>
            <a:r>
              <a:rPr lang="es-ES" sz="1400" dirty="0">
                <a:latin typeface="TT Commons Light" panose="02000506030000020003" pitchFamily="50" charset="0"/>
              </a:rPr>
              <a:t> </a:t>
            </a:r>
            <a:r>
              <a:rPr lang="es-ES" sz="1400" dirty="0" err="1">
                <a:latin typeface="TT Commons Light" panose="02000506030000020003" pitchFamily="50" charset="0"/>
              </a:rPr>
              <a:t>Acid</a:t>
            </a:r>
            <a:r>
              <a:rPr lang="es-ES" sz="1400" dirty="0">
                <a:latin typeface="TT Commons Light" panose="02000506030000020003" pitchFamily="50" charset="0"/>
              </a:rPr>
              <a:t> – </a:t>
            </a:r>
            <a:r>
              <a:rPr lang="es-ES" sz="1400" dirty="0" err="1">
                <a:latin typeface="TT Commons Light" panose="02000506030000020003" pitchFamily="50" charset="0"/>
              </a:rPr>
              <a:t>Octapeptide</a:t>
            </a:r>
            <a:r>
              <a:rPr lang="es-ES" sz="1400" dirty="0">
                <a:latin typeface="TT Commons Light" panose="02000506030000020003" pitchFamily="50" charset="0"/>
              </a:rPr>
              <a:t> - </a:t>
            </a:r>
            <a:r>
              <a:rPr lang="es-ES" sz="1400" dirty="0" err="1">
                <a:latin typeface="TT Commons Light" panose="02000506030000020003" pitchFamily="50" charset="0"/>
              </a:rPr>
              <a:t>Tripeptide</a:t>
            </a:r>
            <a:endParaRPr lang="es-ES" sz="1400" b="1" dirty="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a:t>
            </a:r>
          </a:p>
          <a:p>
            <a:pPr marL="342900" indent="-342900" algn="l" rtl="0"/>
            <a:r>
              <a:rPr lang="es-ES" sz="1400" dirty="0" smtClean="0">
                <a:latin typeface="TT Commons Light" panose="02000506030000020003" pitchFamily="50" charset="0"/>
              </a:rPr>
              <a:t>Apply in the morning and at night, after sublime </a:t>
            </a:r>
            <a:r>
              <a:rPr lang="es-ES" sz="1400" dirty="0" err="1" smtClean="0">
                <a:latin typeface="TT Commons Light" panose="02000506030000020003" pitchFamily="50" charset="0"/>
              </a:rPr>
              <a:t>lift</a:t>
            </a:r>
            <a:r>
              <a:rPr lang="es-ES" sz="1400" dirty="0" smtClean="0">
                <a:latin typeface="TT Commons Light" panose="02000506030000020003" pitchFamily="50" charset="0"/>
              </a:rPr>
              <a:t> </a:t>
            </a:r>
            <a:r>
              <a:rPr lang="es-ES" sz="1400" dirty="0" err="1" smtClean="0">
                <a:latin typeface="TT Commons Light" panose="02000506030000020003" pitchFamily="50" charset="0"/>
              </a:rPr>
              <a:t>night</a:t>
            </a:r>
            <a:endParaRPr lang="es-ES" sz="1400" dirty="0" smtClean="0">
              <a:latin typeface="TT Commons Light" panose="02000506030000020003" pitchFamily="50" charset="0"/>
            </a:endParaRP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a:t>
            </a:r>
            <a:r>
              <a:rPr lang="es-ES" sz="1400" dirty="0" smtClean="0">
                <a:latin typeface="TT Commons Light" panose="02000506030000020003" pitchFamily="50" charset="0"/>
              </a:rPr>
              <a:t>: All</a:t>
            </a:r>
          </a:p>
          <a:p>
            <a:pPr marL="342900" indent="-342900" algn="l" rtl="0"/>
            <a:endParaRPr lang="es-ES" sz="1400" dirty="0" smtClean="0">
              <a:latin typeface="TT Commons Light" panose="02000506030000020003" pitchFamily="50" charset="0"/>
            </a:endParaRPr>
          </a:p>
        </p:txBody>
      </p:sp>
    </p:spTree>
    <p:extLst>
      <p:ext uri="{BB962C8B-B14F-4D97-AF65-F5344CB8AC3E}">
        <p14:creationId xmlns:p14="http://schemas.microsoft.com/office/powerpoint/2010/main" val="3208153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056506"/>
            <a:ext cx="6192688" cy="4078039"/>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DAY CREAM 50ml Firming action </a:t>
            </a:r>
            <a:r>
              <a:rPr lang="es-ES" sz="1400" dirty="0" smtClean="0">
                <a:latin typeface="TT Commons Light" panose="02000506030000020003" pitchFamily="50" charset="0"/>
              </a:rPr>
              <a:t>(Fluid and silky texture)</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 </a:t>
            </a:r>
            <a:r>
              <a:rPr lang="es-ES" sz="1400" dirty="0" err="1" smtClean="0">
                <a:latin typeface="TT Commons Light" panose="02000506030000020003" pitchFamily="50" charset="0"/>
              </a:rPr>
              <a:t>Hydration</a:t>
            </a:r>
            <a:r>
              <a:rPr lang="es-ES" sz="1400" dirty="0" smtClean="0">
                <a:latin typeface="TT Commons Light" panose="02000506030000020003" pitchFamily="50" charset="0"/>
              </a:rPr>
              <a:t> of skins that show flaccidity or dehydration due to aging.</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ACTION:</a:t>
            </a:r>
          </a:p>
          <a:p>
            <a:pPr algn="l" rtl="0"/>
            <a:r>
              <a:rPr lang="es-ES" sz="1400" dirty="0" smtClean="0">
                <a:latin typeface="TT Commons Light" panose="02000506030000020003" pitchFamily="50" charset="0"/>
              </a:rPr>
              <a:t>Silky fluid texture formula with an immediate tightening effect that provides protection against UVB (SPF20) and UVA radiation. Activates the biomechanical functions of collagen and elastin fibroblasts, increasing the elasticity of the skin.</a:t>
            </a:r>
          </a:p>
          <a:p>
            <a:pPr marL="342900" indent="-342900" algn="l" rtl="0"/>
            <a:endParaRPr lang="es-ES" sz="1400" dirty="0" smtClean="0">
              <a:latin typeface="TT Commons Light" panose="02000506030000020003" pitchFamily="50" charset="0"/>
            </a:endParaRPr>
          </a:p>
          <a:p>
            <a:pPr algn="l" rtl="0">
              <a:spcBef>
                <a:spcPct val="50000"/>
              </a:spcBef>
            </a:pPr>
            <a:r>
              <a:rPr lang="es-ES" sz="1400" b="1" dirty="0" smtClean="0">
                <a:latin typeface="TT Commons Light" panose="02000506030000020003" pitchFamily="50" charset="0"/>
              </a:rPr>
              <a:t>INGREDIENTS</a:t>
            </a:r>
            <a:r>
              <a:rPr lang="es-ES" sz="1400" dirty="0" smtClean="0">
                <a:latin typeface="TT Commons Light" panose="02000506030000020003" pitchFamily="50" charset="0"/>
              </a:rPr>
              <a:t>: </a:t>
            </a:r>
            <a:r>
              <a:rPr lang="es-ES" sz="1400" dirty="0" err="1" smtClean="0">
                <a:latin typeface="TT Commons Light" panose="02000506030000020003" pitchFamily="50" charset="0"/>
              </a:rPr>
              <a:t>Spillantes</a:t>
            </a:r>
            <a:r>
              <a:rPr lang="es-ES" sz="1400" dirty="0" smtClean="0">
                <a:latin typeface="TT Commons Light" panose="02000506030000020003" pitchFamily="50" charset="0"/>
              </a:rPr>
              <a:t> </a:t>
            </a:r>
            <a:r>
              <a:rPr lang="es-ES" sz="1400" dirty="0" err="1" smtClean="0">
                <a:latin typeface="TT Commons Light" panose="02000506030000020003" pitchFamily="50" charset="0"/>
              </a:rPr>
              <a:t>Acmella</a:t>
            </a:r>
            <a:r>
              <a:rPr lang="es-ES" sz="1400" dirty="0" smtClean="0">
                <a:latin typeface="TT Commons Light" panose="02000506030000020003" pitchFamily="50" charset="0"/>
              </a:rPr>
              <a:t>  - Soya </a:t>
            </a:r>
            <a:r>
              <a:rPr lang="es-ES" sz="1400" dirty="0" err="1" smtClean="0">
                <a:latin typeface="TT Commons Light" panose="02000506030000020003" pitchFamily="50" charset="0"/>
              </a:rPr>
              <a:t>Isoflavones</a:t>
            </a:r>
            <a:r>
              <a:rPr lang="es-ES" sz="1400" dirty="0" smtClean="0">
                <a:latin typeface="TT Commons Light" panose="02000506030000020003" pitchFamily="50" charset="0"/>
              </a:rPr>
              <a:t> - UVB (SPF 20) and UVA sun filters.</a:t>
            </a:r>
            <a:endParaRPr lang="es-ES_tradnl" altLang="es-ES_tradnl" sz="1400" dirty="0" smtClean="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 Day</a:t>
            </a:r>
            <a:r>
              <a:rPr lang="es-ES" sz="1400" dirty="0" smtClean="0">
                <a:latin typeface="TT Commons Light" panose="02000506030000020003" pitchFamily="50" charset="0"/>
              </a:rPr>
              <a:t>: Apply in the morning, after cleaning.</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a:t>
            </a:r>
            <a:r>
              <a:rPr lang="es-ES" sz="1400" dirty="0" smtClean="0">
                <a:latin typeface="TT Commons Light" panose="02000506030000020003" pitchFamily="50" charset="0"/>
              </a:rPr>
              <a:t>: All</a:t>
            </a:r>
          </a:p>
          <a:p>
            <a:pPr marL="342900" indent="-342900" algn="l" rtl="0"/>
            <a:endParaRPr lang="es-ES" sz="1400" dirty="0" smtClean="0">
              <a:latin typeface="TT Commons Light" panose="02000506030000020003" pitchFamily="50" charset="0"/>
            </a:endParaRPr>
          </a:p>
          <a:p>
            <a:pPr marL="342900" indent="-342900"/>
            <a:r>
              <a:rPr lang="es-ES" sz="1400" i="1" dirty="0" smtClean="0">
                <a:latin typeface="TT Commons Light" panose="02000506030000020003" pitchFamily="50" charset="0"/>
              </a:rPr>
              <a:t>* </a:t>
            </a:r>
            <a:r>
              <a:rPr lang="es-ES" sz="1400" dirty="0" err="1">
                <a:latin typeface="TT Commons Light" panose="02000506030000020003" pitchFamily="50" charset="0"/>
              </a:rPr>
              <a:t>Spillantes</a:t>
            </a:r>
            <a:r>
              <a:rPr lang="es-ES" sz="1400" dirty="0">
                <a:latin typeface="TT Commons Light" panose="02000506030000020003" pitchFamily="50" charset="0"/>
              </a:rPr>
              <a:t> </a:t>
            </a:r>
            <a:r>
              <a:rPr lang="es-ES" sz="1400" dirty="0" err="1">
                <a:latin typeface="TT Commons Light" panose="02000506030000020003" pitchFamily="50" charset="0"/>
              </a:rPr>
              <a:t>Acmella</a:t>
            </a:r>
            <a:r>
              <a:rPr lang="es-ES" sz="1400" dirty="0">
                <a:latin typeface="TT Commons Light" panose="02000506030000020003" pitchFamily="50" charset="0"/>
              </a:rPr>
              <a:t> : </a:t>
            </a:r>
            <a:r>
              <a:rPr lang="es-ES" sz="1400" i="1" dirty="0" smtClean="0">
                <a:latin typeface="TT Commons Light" panose="02000506030000020003" pitchFamily="50" charset="0"/>
              </a:rPr>
              <a:t>It is a new firming concentrated active ingredient that stimulates the skin's own natural firming capacity.</a:t>
            </a:r>
            <a:endParaRPr lang="es-ES" sz="1400" b="1" dirty="0" smtClean="0">
              <a:latin typeface="TT Commons Light" panose="02000506030000020003" pitchFamily="50" charset="0"/>
            </a:endParaRPr>
          </a:p>
        </p:txBody>
      </p:sp>
      <p:pic>
        <p:nvPicPr>
          <p:cNvPr id="12" name="11 Imagen" descr="LT FORCE LIFT TUBO.png"/>
          <p:cNvPicPr>
            <a:picLocks noChangeAspect="1"/>
          </p:cNvPicPr>
          <p:nvPr/>
        </p:nvPicPr>
        <p:blipFill>
          <a:blip r:embed="rId2" cstate="print"/>
          <a:stretch>
            <a:fillRect/>
          </a:stretch>
        </p:blipFill>
        <p:spPr>
          <a:xfrm>
            <a:off x="698500" y="1182330"/>
            <a:ext cx="1527004" cy="3936827"/>
          </a:xfrm>
          <a:prstGeom prst="rect">
            <a:avLst/>
          </a:prstGeom>
        </p:spPr>
      </p:pic>
      <p:sp>
        <p:nvSpPr>
          <p:cNvPr id="16" name="Título 8"/>
          <p:cNvSpPr>
            <a:spLocks noGrp="1"/>
          </p:cNvSpPr>
          <p:nvPr>
            <p:ph type="title"/>
          </p:nvPr>
        </p:nvSpPr>
        <p:spPr>
          <a:xfrm>
            <a:off x="698500" y="398871"/>
            <a:ext cx="2121735" cy="424732"/>
          </a:xfrm>
        </p:spPr>
        <p:txBody>
          <a:bodyPr/>
          <a:lstStyle/>
          <a:p>
            <a:pPr algn="l" rtl="0"/>
            <a:r>
              <a:rPr lang="es-ES" sz="2400" spc="300" dirty="0" err="1" smtClean="0">
                <a:latin typeface="Bebas Neue Regular" panose="00000500000000000000" pitchFamily="50" charset="0"/>
              </a:rPr>
              <a:t>Force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lift</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day</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703736" y="1056506"/>
            <a:ext cx="6192688" cy="4401205"/>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Eye and lip contour cream 15ml Firming action </a:t>
            </a:r>
            <a:endParaRPr lang="es-ES" sz="1400" dirty="0" smtClean="0">
              <a:latin typeface="TT Commons Light" panose="02000506030000020003" pitchFamily="50" charset="0"/>
            </a:endParaRP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 </a:t>
            </a:r>
            <a:r>
              <a:rPr lang="es-ES" sz="1400" dirty="0" err="1" smtClean="0">
                <a:latin typeface="TT Commons Light" panose="02000506030000020003" pitchFamily="50" charset="0"/>
              </a:rPr>
              <a:t>Sagging</a:t>
            </a:r>
            <a:r>
              <a:rPr lang="es-ES" sz="1400" dirty="0" smtClean="0">
                <a:latin typeface="TT Commons Light" panose="02000506030000020003" pitchFamily="50" charset="0"/>
              </a:rPr>
              <a:t> skin around the eyes and lips.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ACTION:</a:t>
            </a:r>
          </a:p>
          <a:p>
            <a:r>
              <a:rPr lang="en-US" sz="1400" dirty="0">
                <a:latin typeface="TT Commons Light" panose="02000506030000020003" pitchFamily="50" charset="0"/>
              </a:rPr>
              <a:t>Formula based on an exceptional combination of principles that intervene naturally and in synergy, firming the area around the eyes and lips. The results are increased due to its complementary anti-wrinkle action, by relaxing the facial muscles and filling and hydrating the wrinkle furrow. </a:t>
            </a:r>
            <a:endParaRPr lang="en-US" sz="1400" dirty="0" smtClean="0">
              <a:latin typeface="TT Commons Light" panose="02000506030000020003" pitchFamily="50" charset="0"/>
            </a:endParaRPr>
          </a:p>
          <a:p>
            <a:endParaRPr lang="en-US" sz="1400" dirty="0">
              <a:latin typeface="TT Commons Light" panose="02000506030000020003" pitchFamily="50" charset="0"/>
            </a:endParaRPr>
          </a:p>
          <a:p>
            <a:pPr marL="342900" indent="-342900"/>
            <a:r>
              <a:rPr lang="es-ES" sz="1400" b="1" dirty="0" smtClean="0">
                <a:latin typeface="TT Commons Light" panose="02000506030000020003" pitchFamily="50" charset="0"/>
              </a:rPr>
              <a:t>INGREDIENTS </a:t>
            </a:r>
            <a:r>
              <a:rPr lang="es-ES" sz="1400" dirty="0" err="1" smtClean="0">
                <a:latin typeface="TT Commons Light" panose="02000506030000020003" pitchFamily="50" charset="0"/>
              </a:rPr>
              <a:t>Spillantes</a:t>
            </a:r>
            <a:r>
              <a:rPr lang="es-ES" sz="1400" dirty="0" smtClean="0">
                <a:latin typeface="TT Commons Light" panose="02000506030000020003" pitchFamily="50" charset="0"/>
              </a:rPr>
              <a:t> </a:t>
            </a:r>
            <a:r>
              <a:rPr lang="es-ES" sz="1400" dirty="0" err="1" smtClean="0">
                <a:latin typeface="TT Commons Light" panose="02000506030000020003" pitchFamily="50" charset="0"/>
              </a:rPr>
              <a:t>Acmella</a:t>
            </a:r>
            <a:r>
              <a:rPr lang="es-ES" sz="1400" dirty="0" smtClean="0">
                <a:latin typeface="TT Commons Light" panose="02000506030000020003" pitchFamily="50" charset="0"/>
              </a:rPr>
              <a:t>– </a:t>
            </a:r>
            <a:r>
              <a:rPr lang="es-ES" sz="1400" dirty="0">
                <a:latin typeface="TT Commons Light" panose="02000506030000020003" pitchFamily="50" charset="0"/>
              </a:rPr>
              <a:t>HMW </a:t>
            </a:r>
            <a:r>
              <a:rPr lang="es-ES" sz="1400" dirty="0" err="1">
                <a:latin typeface="TT Commons Light" panose="02000506030000020003" pitchFamily="50" charset="0"/>
              </a:rPr>
              <a:t>Hialuronic</a:t>
            </a:r>
            <a:r>
              <a:rPr lang="es-ES" sz="1400" dirty="0">
                <a:latin typeface="TT Commons Light" panose="02000506030000020003" pitchFamily="50" charset="0"/>
              </a:rPr>
              <a:t> </a:t>
            </a:r>
            <a:r>
              <a:rPr lang="es-ES" sz="1400" dirty="0" err="1">
                <a:latin typeface="TT Commons Light" panose="02000506030000020003" pitchFamily="50" charset="0"/>
              </a:rPr>
              <a:t>Acid</a:t>
            </a:r>
            <a:r>
              <a:rPr lang="es-ES" sz="1400" dirty="0">
                <a:latin typeface="TT Commons Light" panose="02000506030000020003" pitchFamily="50" charset="0"/>
              </a:rPr>
              <a:t> - </a:t>
            </a:r>
            <a:r>
              <a:rPr lang="es-ES" sz="1400" dirty="0" err="1" smtClean="0">
                <a:latin typeface="TT Commons Light" panose="02000506030000020003" pitchFamily="50" charset="0"/>
              </a:rPr>
              <a:t>Octapeptide</a:t>
            </a:r>
            <a:r>
              <a:rPr lang="es-ES" sz="1400" dirty="0" smtClean="0">
                <a:latin typeface="TT Commons Light" panose="02000506030000020003" pitchFamily="50" charset="0"/>
              </a:rPr>
              <a:t> </a:t>
            </a:r>
            <a:r>
              <a:rPr lang="es-ES" sz="1400" dirty="0">
                <a:latin typeface="TT Commons Light" panose="02000506030000020003" pitchFamily="50" charset="0"/>
              </a:rPr>
              <a:t>- </a:t>
            </a:r>
            <a:r>
              <a:rPr lang="es-ES" sz="1400" dirty="0" err="1">
                <a:latin typeface="TT Commons Light" panose="02000506030000020003" pitchFamily="50" charset="0"/>
              </a:rPr>
              <a:t>Tripeptide</a:t>
            </a:r>
            <a:endParaRPr lang="es-ES" sz="1400" b="1" dirty="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 Day</a:t>
            </a:r>
            <a:r>
              <a:rPr lang="es-ES" sz="1400" dirty="0" smtClean="0">
                <a:latin typeface="TT Commons Light" panose="02000506030000020003" pitchFamily="50" charset="0"/>
              </a:rPr>
              <a:t>: Apply in the morning, after cleaning.</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a:t>
            </a:r>
            <a:r>
              <a:rPr lang="es-ES" sz="1400" dirty="0" smtClean="0">
                <a:latin typeface="TT Commons Light" panose="02000506030000020003" pitchFamily="50" charset="0"/>
              </a:rPr>
              <a:t>: All</a:t>
            </a:r>
          </a:p>
          <a:p>
            <a:pPr marL="342900" indent="-342900" algn="l" rtl="0"/>
            <a:endParaRPr lang="es-ES" sz="1400" dirty="0" smtClean="0">
              <a:latin typeface="TT Commons Light" panose="02000506030000020003" pitchFamily="50" charset="0"/>
            </a:endParaRPr>
          </a:p>
          <a:p>
            <a:pPr marL="342900" indent="-342900" algn="l" rtl="0"/>
            <a:r>
              <a:rPr lang="es-ES" sz="1400" i="1" dirty="0" smtClean="0">
                <a:latin typeface="TT Commons Light" panose="02000506030000020003" pitchFamily="50" charset="0"/>
              </a:rPr>
              <a:t>*</a:t>
            </a:r>
            <a:r>
              <a:rPr lang="es-ES" sz="1400" i="1" dirty="0" err="1" smtClean="0">
                <a:latin typeface="TT Commons Light" panose="02000506030000020003" pitchFamily="50" charset="0"/>
              </a:rPr>
              <a:t>TensorPep</a:t>
            </a:r>
            <a:r>
              <a:rPr lang="es-ES" sz="1400" i="1" dirty="0" smtClean="0">
                <a:latin typeface="TT Commons Light" panose="02000506030000020003" pitchFamily="50" charset="0"/>
              </a:rPr>
              <a:t> 8: Reduces the depth of facial wrinkles caused by shrinkage</a:t>
            </a:r>
          </a:p>
          <a:p>
            <a:pPr marL="342900" indent="-342900" algn="l" rtl="0"/>
            <a:r>
              <a:rPr lang="es-ES" sz="1400" i="1" dirty="0" smtClean="0">
                <a:latin typeface="TT Commons Light" panose="02000506030000020003" pitchFamily="50" charset="0"/>
              </a:rPr>
              <a:t>of the muscles of facial expression,</a:t>
            </a:r>
          </a:p>
          <a:p>
            <a:pPr marL="342900" indent="-342900" algn="l" rtl="0"/>
            <a:r>
              <a:rPr lang="es-ES" sz="1400" b="1" i="1" dirty="0" smtClean="0">
                <a:latin typeface="TT Commons Light" panose="02000506030000020003" pitchFamily="50" charset="0"/>
              </a:rPr>
              <a:t>* </a:t>
            </a:r>
            <a:r>
              <a:rPr lang="es-ES" sz="1400" i="1" dirty="0" err="1" smtClean="0">
                <a:latin typeface="TT Commons Light" panose="02000506030000020003" pitchFamily="50" charset="0"/>
              </a:rPr>
              <a:t>SnakePep</a:t>
            </a:r>
            <a:r>
              <a:rPr lang="es-ES" sz="1400" i="1" dirty="0" smtClean="0">
                <a:latin typeface="TT Commons Light" panose="02000506030000020003" pitchFamily="50" charset="0"/>
              </a:rPr>
              <a:t> 3: </a:t>
            </a:r>
            <a:r>
              <a:rPr lang="es-ES" sz="1400" i="1" dirty="0" err="1" smtClean="0">
                <a:latin typeface="TT Commons Light" panose="02000506030000020003" pitchFamily="50" charset="0"/>
              </a:rPr>
              <a:t>It's</a:t>
            </a:r>
            <a:r>
              <a:rPr lang="es-ES" sz="1400" i="1" dirty="0" smtClean="0">
                <a:latin typeface="TT Commons Light" panose="02000506030000020003" pitchFamily="50" charset="0"/>
              </a:rPr>
              <a:t> a </a:t>
            </a:r>
            <a:r>
              <a:rPr lang="es-ES" sz="1400" i="1" dirty="0" err="1" smtClean="0">
                <a:latin typeface="TT Commons Light" panose="02000506030000020003" pitchFamily="50" charset="0"/>
              </a:rPr>
              <a:t>tripeptide</a:t>
            </a:r>
            <a:r>
              <a:rPr lang="es-ES" sz="1400" i="1" dirty="0" smtClean="0">
                <a:latin typeface="TT Commons Light" panose="02000506030000020003" pitchFamily="50" charset="0"/>
              </a:rPr>
              <a:t> synthetic that acts against expression lines </a:t>
            </a:r>
            <a:r>
              <a:rPr lang="es-ES" sz="1400" i="1" dirty="0" err="1" smtClean="0">
                <a:latin typeface="TT Commons Light" panose="02000506030000020003" pitchFamily="50" charset="0"/>
              </a:rPr>
              <a:t>by</a:t>
            </a:r>
            <a:r>
              <a:rPr lang="es-ES" sz="1400" i="1" dirty="0" smtClean="0">
                <a:latin typeface="TT Commons Light" panose="02000506030000020003" pitchFamily="50" charset="0"/>
              </a:rPr>
              <a:t> </a:t>
            </a:r>
            <a:r>
              <a:rPr lang="es-ES" sz="1400" i="1" dirty="0" err="1" smtClean="0">
                <a:latin typeface="TT Commons Light" panose="02000506030000020003" pitchFamily="50" charset="0"/>
              </a:rPr>
              <a:t>relaxing</a:t>
            </a:r>
            <a:r>
              <a:rPr lang="es-ES" sz="1400" i="1" dirty="0" smtClean="0">
                <a:latin typeface="TT Commons Light" panose="02000506030000020003" pitchFamily="50" charset="0"/>
              </a:rPr>
              <a:t> </a:t>
            </a:r>
            <a:r>
              <a:rPr lang="es-ES" sz="1400" i="1" dirty="0" err="1" smtClean="0">
                <a:latin typeface="TT Commons Light" panose="02000506030000020003" pitchFamily="50" charset="0"/>
              </a:rPr>
              <a:t>the</a:t>
            </a:r>
            <a:r>
              <a:rPr lang="es-ES" sz="1400" i="1" dirty="0" smtClean="0">
                <a:latin typeface="TT Commons Light" panose="02000506030000020003" pitchFamily="50" charset="0"/>
              </a:rPr>
              <a:t> facial muscles.</a:t>
            </a:r>
          </a:p>
        </p:txBody>
      </p:sp>
      <p:sp>
        <p:nvSpPr>
          <p:cNvPr id="12" name="Título 8"/>
          <p:cNvSpPr>
            <a:spLocks noGrp="1"/>
          </p:cNvSpPr>
          <p:nvPr>
            <p:ph type="title"/>
          </p:nvPr>
        </p:nvSpPr>
        <p:spPr>
          <a:xfrm>
            <a:off x="698500" y="398871"/>
            <a:ext cx="3252814" cy="424732"/>
          </a:xfrm>
        </p:spPr>
        <p:txBody>
          <a:bodyPr/>
          <a:lstStyle/>
          <a:p>
            <a:pPr algn="l" rtl="0"/>
            <a:r>
              <a:rPr lang="es-ES" sz="2400" spc="300" dirty="0" err="1" smtClean="0">
                <a:latin typeface="Bebas Neue Regular" panose="00000500000000000000" pitchFamily="50" charset="0"/>
              </a:rPr>
              <a:t>Intensive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lift</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contour</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3291" t="20908" r="36626" b="29940"/>
          <a:stretch/>
        </p:blipFill>
        <p:spPr>
          <a:xfrm>
            <a:off x="975544" y="1555518"/>
            <a:ext cx="1008112" cy="3276368"/>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553778" y="3028268"/>
            <a:ext cx="5357172"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PROFESSIONAL PROGRAM</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3937318" y="371073"/>
            <a:ext cx="2396148" cy="2043145"/>
          </a:xfrm>
          <a:prstGeom prst="rect">
            <a:avLst/>
          </a:prstGeom>
        </p:spPr>
      </p:pic>
    </p:spTree>
    <p:extLst>
      <p:ext uri="{BB962C8B-B14F-4D97-AF65-F5344CB8AC3E}">
        <p14:creationId xmlns:p14="http://schemas.microsoft.com/office/powerpoint/2010/main" val="2246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646412" y="3028268"/>
            <a:ext cx="3171895"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PRESENTATION</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3937318" y="371073"/>
            <a:ext cx="2396148" cy="2043145"/>
          </a:xfrm>
          <a:prstGeom prst="rect">
            <a:avLst/>
          </a:prstGeom>
        </p:spPr>
      </p:pic>
    </p:spTree>
    <p:extLst>
      <p:ext uri="{BB962C8B-B14F-4D97-AF65-F5344CB8AC3E}">
        <p14:creationId xmlns:p14="http://schemas.microsoft.com/office/powerpoint/2010/main" val="205297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9719" y="399554"/>
            <a:ext cx="3218257" cy="424614"/>
          </a:xfrm>
        </p:spPr>
        <p:txBody>
          <a:bodyPr>
            <a:normAutofit/>
          </a:bodyPr>
          <a:lstStyle/>
          <a:p>
            <a:r>
              <a:rPr lang="es-ES" sz="2399" spc="300" dirty="0"/>
              <a:t>PROFESSIONAL PROGRAM</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65" y="1104593"/>
            <a:ext cx="3991053" cy="399698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505" y="2018740"/>
            <a:ext cx="3011922" cy="2982101"/>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6618" y="2236077"/>
            <a:ext cx="1017691" cy="2618801"/>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194" y="1790204"/>
            <a:ext cx="1168619" cy="3210637"/>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9040" y="1786880"/>
            <a:ext cx="1125309" cy="3210637"/>
          </a:xfrm>
          <a:prstGeom prst="rect">
            <a:avLst/>
          </a:prstGeom>
        </p:spPr>
      </p:pic>
    </p:spTree>
    <p:extLst>
      <p:ext uri="{BB962C8B-B14F-4D97-AF65-F5344CB8AC3E}">
        <p14:creationId xmlns:p14="http://schemas.microsoft.com/office/powerpoint/2010/main" val="3671616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700936" y="400247"/>
            <a:ext cx="4225196" cy="424475"/>
          </a:xfrm>
        </p:spPr>
        <p:txBody>
          <a:bodyPr/>
          <a:lstStyle/>
          <a:p>
            <a:r>
              <a:rPr lang="es-ES" sz="2398" spc="300" dirty="0"/>
              <a:t>LIFT THERAPY FIRMING PROGRAM</a:t>
            </a:r>
          </a:p>
        </p:txBody>
      </p:sp>
      <p:sp>
        <p:nvSpPr>
          <p:cNvPr id="4" name="Rectángulo 3">
            <a:extLst>
              <a:ext uri="{FF2B5EF4-FFF2-40B4-BE49-F238E27FC236}">
                <a16:creationId xmlns:a16="http://schemas.microsoft.com/office/drawing/2014/main" id="{0CB0CF79-389A-473E-8717-636D0B538712}"/>
              </a:ext>
            </a:extLst>
          </p:cNvPr>
          <p:cNvSpPr/>
          <p:nvPr/>
        </p:nvSpPr>
        <p:spPr>
          <a:xfrm>
            <a:off x="700935" y="1335671"/>
            <a:ext cx="8278230" cy="3754874"/>
          </a:xfrm>
          <a:prstGeom prst="rect">
            <a:avLst/>
          </a:prstGeom>
        </p:spPr>
        <p:txBody>
          <a:bodyPr wrap="square">
            <a:spAutoFit/>
          </a:bodyPr>
          <a:lstStyle/>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PROFFESIONAL TREATMENT</a:t>
            </a:r>
          </a:p>
          <a:p>
            <a:pPr algn="just"/>
            <a:endParaRPr lang="es-ES" sz="1600" b="1" dirty="0">
              <a:latin typeface="TT Commons Light" panose="02000506030000020003" pitchFamily="50" charset="0"/>
              <a:ea typeface="Calibri" panose="020F0502020204030204" pitchFamily="34" charset="0"/>
              <a:cs typeface="Arial" panose="020B0604020202020204" pitchFamily="34" charset="0"/>
            </a:endParaRPr>
          </a:p>
          <a:p>
            <a:r>
              <a:rPr lang="en-US" sz="1600" dirty="0">
                <a:latin typeface="TT Commons Light" panose="02000506030000020003" pitchFamily="50" charset="0"/>
              </a:rPr>
              <a:t>A new professional treatment concept for facial lifting, the alternative to cosmetic surgery. The revolutionary formula combines Hyaluronic Acid, Soya </a:t>
            </a:r>
            <a:r>
              <a:rPr lang="en-US" sz="1600" dirty="0" err="1">
                <a:latin typeface="TT Commons Light" panose="02000506030000020003" pitchFamily="50" charset="0"/>
              </a:rPr>
              <a:t>Isoflavones</a:t>
            </a:r>
            <a:r>
              <a:rPr lang="en-US" sz="1600" dirty="0">
                <a:latin typeface="TT Commons Light" panose="02000506030000020003" pitchFamily="50" charset="0"/>
              </a:rPr>
              <a:t>, </a:t>
            </a:r>
            <a:r>
              <a:rPr lang="en-US" sz="1600" dirty="0" err="1" smtClean="0">
                <a:latin typeface="TT Commons Light" panose="02000506030000020003" pitchFamily="50" charset="0"/>
              </a:rPr>
              <a:t>Essenskin</a:t>
            </a:r>
            <a:r>
              <a:rPr lang="en-US" sz="1600" dirty="0" smtClean="0">
                <a:latin typeface="TT Commons Light" panose="02000506030000020003" pitchFamily="50" charset="0"/>
              </a:rPr>
              <a:t>® and </a:t>
            </a:r>
            <a:r>
              <a:rPr lang="en-US" sz="1600" dirty="0" err="1" smtClean="0">
                <a:latin typeface="TT Commons Light" panose="02000506030000020003" pitchFamily="50" charset="0"/>
              </a:rPr>
              <a:t>Spillantes</a:t>
            </a:r>
            <a:r>
              <a:rPr lang="en-US" sz="1600" dirty="0" smtClean="0">
                <a:latin typeface="TT Commons Light" panose="02000506030000020003" pitchFamily="50" charset="0"/>
              </a:rPr>
              <a:t> </a:t>
            </a:r>
            <a:r>
              <a:rPr lang="en-US" sz="1600" dirty="0" err="1" smtClean="0">
                <a:latin typeface="TT Commons Light" panose="02000506030000020003" pitchFamily="50" charset="0"/>
              </a:rPr>
              <a:t>Acmella</a:t>
            </a:r>
            <a:r>
              <a:rPr lang="en-US" sz="1600" dirty="0" smtClean="0">
                <a:latin typeface="TT Commons Light" panose="02000506030000020003" pitchFamily="50" charset="0"/>
              </a:rPr>
              <a:t> to fight against the loss of volume and firmness. </a:t>
            </a:r>
          </a:p>
          <a:p>
            <a:endParaRPr lang="en-US" sz="1600" dirty="0">
              <a:latin typeface="TT Commons Light" panose="02000506030000020003" pitchFamily="50" charset="0"/>
            </a:endParaRPr>
          </a:p>
          <a:p>
            <a:r>
              <a:rPr lang="en-US" sz="1600" dirty="0" smtClean="0">
                <a:latin typeface="TT Commons Light" panose="02000506030000020003" pitchFamily="50" charset="0"/>
              </a:rPr>
              <a:t>LIFT THERAPY PROGRAM, acts on the architecture of the dermis, </a:t>
            </a:r>
            <a:r>
              <a:rPr lang="en-US" sz="1600" dirty="0" err="1" smtClean="0">
                <a:latin typeface="TT Commons Light" panose="02000506030000020003" pitchFamily="50" charset="0"/>
              </a:rPr>
              <a:t>naturally</a:t>
            </a:r>
            <a:r>
              <a:rPr lang="en-US" sz="1600" dirty="0" smtClean="0">
                <a:latin typeface="TT Commons Light" panose="02000506030000020003" pitchFamily="50" charset="0"/>
              </a:rPr>
              <a:t> activating and </a:t>
            </a:r>
            <a:r>
              <a:rPr lang="en-US" sz="1600" dirty="0" err="1" smtClean="0">
                <a:latin typeface="TT Commons Light" panose="02000506030000020003" pitchFamily="50" charset="0"/>
              </a:rPr>
              <a:t>reorganising</a:t>
            </a:r>
            <a:r>
              <a:rPr lang="en-US" sz="1600" dirty="0" smtClean="0">
                <a:latin typeface="TT Commons Light" panose="02000506030000020003" pitchFamily="50" charset="0"/>
              </a:rPr>
              <a:t> collagen and elastin. Increases the skin’s moisture content, density and adds firmness, making it visibly smoother and adding surprising redefinition to the facial outline</a:t>
            </a:r>
            <a:endParaRPr lang="es-ES" sz="1600" dirty="0" smtClean="0">
              <a:latin typeface="TT Commons Light" panose="02000506030000020003" pitchFamily="50" charset="0"/>
            </a:endParaRPr>
          </a:p>
          <a:p>
            <a:endParaRPr lang="es-ES" sz="1600" dirty="0" smtClean="0">
              <a:latin typeface="TT Commons Light" panose="02000506030000020003" pitchFamily="50" charset="0"/>
            </a:endParaRPr>
          </a:p>
          <a:p>
            <a:r>
              <a:rPr lang="es-ES" sz="1600" dirty="0" smtClean="0">
                <a:latin typeface="TT Commons Light" panose="02000506030000020003" pitchFamily="50" charset="0"/>
              </a:rPr>
              <a:t>RECOMMENDED TO:</a:t>
            </a:r>
          </a:p>
          <a:p>
            <a:endParaRPr lang="en-US" sz="1600" dirty="0" smtClean="0">
              <a:latin typeface="TT Commons Light" panose="02000506030000020003" pitchFamily="50" charset="0"/>
            </a:endParaRPr>
          </a:p>
          <a:p>
            <a:r>
              <a:rPr lang="en-US" sz="1600" dirty="0" smtClean="0">
                <a:latin typeface="TT Commons Light" panose="02000506030000020003" pitchFamily="50" charset="0"/>
              </a:rPr>
              <a:t>Combat </a:t>
            </a:r>
            <a:r>
              <a:rPr lang="en-US" sz="1600" dirty="0">
                <a:latin typeface="TT Commons Light" panose="02000506030000020003" pitchFamily="50" charset="0"/>
              </a:rPr>
              <a:t>the loss of elasticity and firmness caused mainly by the passage of time, alongside other important factors such as weight loss, lifestyle and exposure to the sun. </a:t>
            </a:r>
            <a:endParaRPr lang="en-US" sz="1600" dirty="0" smtClean="0">
              <a:latin typeface="TT Commons Light" panose="02000506030000020003" pitchFamily="50" charset="0"/>
            </a:endParaRPr>
          </a:p>
          <a:p>
            <a:r>
              <a:rPr lang="en-US" sz="1400" dirty="0">
                <a:latin typeface="TT Commons Light" panose="02000506030000020003" pitchFamily="50" charset="0"/>
              </a:rPr>
              <a:t> </a:t>
            </a:r>
            <a:endParaRPr lang="en-US" sz="1799" dirty="0">
              <a:latin typeface="TT Commons Light" panose="02000506030000020003" pitchFamily="50" charset="0"/>
            </a:endParaRPr>
          </a:p>
        </p:txBody>
      </p:sp>
    </p:spTree>
    <p:extLst>
      <p:ext uri="{BB962C8B-B14F-4D97-AF65-F5344CB8AC3E}">
        <p14:creationId xmlns:p14="http://schemas.microsoft.com/office/powerpoint/2010/main" val="431080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559720" y="1180772"/>
            <a:ext cx="6329221" cy="3554819"/>
          </a:xfrm>
          <a:prstGeom prst="rect">
            <a:avLst/>
          </a:prstGeom>
          <a:noFill/>
        </p:spPr>
        <p:txBody>
          <a:bodyPr wrap="square" rtlCol="0">
            <a:spAutoFit/>
          </a:bodyPr>
          <a:lstStyle/>
          <a:p>
            <a:pPr marL="342804" indent="-342804" algn="just"/>
            <a:r>
              <a:rPr lang="es-ES" sz="1500" dirty="0" smtClean="0">
                <a:latin typeface="TT Commons Light" panose="02000506030000020003" pitchFamily="50" charset="0"/>
              </a:rPr>
              <a:t> </a:t>
            </a:r>
            <a:r>
              <a:rPr lang="es-ES" sz="1500" b="1" dirty="0">
                <a:latin typeface="TT Commons Light" panose="02000506030000020003" pitchFamily="50" charset="0"/>
              </a:rPr>
              <a:t>SCULPT LIFT SHOCK</a:t>
            </a:r>
            <a:r>
              <a:rPr lang="es-ES" sz="1500" dirty="0">
                <a:latin typeface="TT Commons Light" panose="02000506030000020003" pitchFamily="50" charset="0"/>
              </a:rPr>
              <a:t>: </a:t>
            </a:r>
            <a:r>
              <a:rPr lang="es-ES" sz="1500" dirty="0" err="1">
                <a:latin typeface="TT Commons Light" panose="02000506030000020003" pitchFamily="50" charset="0"/>
              </a:rPr>
              <a:t>Restructuring</a:t>
            </a:r>
            <a:r>
              <a:rPr lang="es-ES" sz="1500" dirty="0">
                <a:latin typeface="TT Commons Light" panose="02000506030000020003" pitchFamily="50" charset="0"/>
              </a:rPr>
              <a:t> and </a:t>
            </a:r>
            <a:r>
              <a:rPr lang="es-ES" sz="1500" dirty="0" err="1">
                <a:latin typeface="TT Commons Light" panose="02000506030000020003" pitchFamily="50" charset="0"/>
              </a:rPr>
              <a:t>firming</a:t>
            </a:r>
            <a:r>
              <a:rPr lang="es-ES" sz="1500" dirty="0">
                <a:latin typeface="TT Commons Light" panose="02000506030000020003" pitchFamily="50" charset="0"/>
              </a:rPr>
              <a:t> </a:t>
            </a:r>
            <a:r>
              <a:rPr lang="es-ES" sz="1500" dirty="0" err="1">
                <a:latin typeface="TT Commons Light" panose="02000506030000020003" pitchFamily="50" charset="0"/>
              </a:rPr>
              <a:t>emulsion</a:t>
            </a:r>
            <a:r>
              <a:rPr lang="es-ES" sz="1500" dirty="0">
                <a:latin typeface="TT Commons Light" panose="02000506030000020003" pitchFamily="50" charset="0"/>
              </a:rPr>
              <a:t> </a:t>
            </a:r>
            <a:r>
              <a:rPr lang="es-ES" sz="1500" dirty="0" err="1">
                <a:latin typeface="TT Commons Light" panose="02000506030000020003" pitchFamily="50" charset="0"/>
              </a:rPr>
              <a:t>with</a:t>
            </a:r>
            <a:r>
              <a:rPr lang="es-ES" sz="1500" dirty="0">
                <a:latin typeface="TT Commons Light" panose="02000506030000020003" pitchFamily="50" charset="0"/>
              </a:rPr>
              <a:t> </a:t>
            </a:r>
            <a:r>
              <a:rPr lang="es-ES" sz="1500" dirty="0" err="1">
                <a:latin typeface="TT Commons Light" panose="02000506030000020003" pitchFamily="50" charset="0"/>
              </a:rPr>
              <a:t>tightening</a:t>
            </a:r>
            <a:r>
              <a:rPr lang="es-ES" sz="1500" dirty="0">
                <a:latin typeface="TT Commons Light" panose="02000506030000020003" pitchFamily="50" charset="0"/>
              </a:rPr>
              <a:t> </a:t>
            </a:r>
            <a:r>
              <a:rPr lang="es-ES" sz="1500" dirty="0" err="1" smtClean="0">
                <a:latin typeface="TT Commons Light" panose="02000506030000020003" pitchFamily="50" charset="0"/>
              </a:rPr>
              <a:t>effect</a:t>
            </a:r>
            <a:endParaRPr lang="es-ES" sz="1500" dirty="0" smtClean="0">
              <a:latin typeface="TT Commons Light" panose="02000506030000020003" pitchFamily="50" charset="0"/>
            </a:endParaRPr>
          </a:p>
          <a:p>
            <a:pPr marL="342804" indent="-342804" algn="just"/>
            <a:endParaRPr lang="es-ES" sz="1500" dirty="0">
              <a:latin typeface="TT Commons Light" panose="02000506030000020003" pitchFamily="50" charset="0"/>
            </a:endParaRPr>
          </a:p>
          <a:p>
            <a:pPr marL="342804" indent="-342804" algn="just"/>
            <a:r>
              <a:rPr lang="es-ES" sz="1500" b="1" dirty="0" err="1" smtClean="0">
                <a:latin typeface="TT Commons Light" panose="02000506030000020003" pitchFamily="50" charset="0"/>
              </a:rPr>
              <a:t>Presentation</a:t>
            </a:r>
            <a:r>
              <a:rPr lang="es-ES" sz="1500" dirty="0" smtClean="0">
                <a:latin typeface="TT Commons Light" panose="02000506030000020003" pitchFamily="50" charset="0"/>
              </a:rPr>
              <a:t> 30 </a:t>
            </a:r>
            <a:r>
              <a:rPr lang="es-ES" sz="1500" dirty="0">
                <a:latin typeface="TT Commons Light" panose="02000506030000020003" pitchFamily="50" charset="0"/>
              </a:rPr>
              <a:t>ml </a:t>
            </a:r>
            <a:r>
              <a:rPr lang="es-ES" sz="1500" dirty="0" err="1" smtClean="0">
                <a:latin typeface="TT Commons Light" panose="02000506030000020003" pitchFamily="50" charset="0"/>
              </a:rPr>
              <a:t>airless</a:t>
            </a:r>
            <a:endParaRPr lang="es-ES" sz="1500" dirty="0" smtClean="0">
              <a:latin typeface="TT Commons Light" panose="02000506030000020003" pitchFamily="50" charset="0"/>
            </a:endParaRPr>
          </a:p>
          <a:p>
            <a:pPr marL="342804" indent="-342804" algn="just"/>
            <a:endParaRPr lang="es-ES" sz="1500" dirty="0" smtClean="0">
              <a:latin typeface="TT Commons Light" panose="02000506030000020003" pitchFamily="50" charset="0"/>
            </a:endParaRPr>
          </a:p>
          <a:p>
            <a:pPr algn="just"/>
            <a:r>
              <a:rPr lang="en-US" sz="1500" b="1" dirty="0" smtClean="0">
                <a:latin typeface="TT Commons Light" panose="02000506030000020003" pitchFamily="50" charset="0"/>
              </a:rPr>
              <a:t>Description</a:t>
            </a:r>
            <a:r>
              <a:rPr lang="en-US" sz="1500" dirty="0" smtClean="0">
                <a:latin typeface="TT Commons Light" panose="02000506030000020003" pitchFamily="50" charset="0"/>
              </a:rPr>
              <a:t>: </a:t>
            </a:r>
          </a:p>
          <a:p>
            <a:pPr algn="just"/>
            <a:r>
              <a:rPr lang="en-US" sz="1500" dirty="0" smtClean="0">
                <a:latin typeface="TT Commons Light" panose="02000506030000020003" pitchFamily="50" charset="0"/>
              </a:rPr>
              <a:t>Double </a:t>
            </a:r>
            <a:r>
              <a:rPr lang="en-US" sz="1500" dirty="0">
                <a:latin typeface="TT Commons Light" panose="02000506030000020003" pitchFamily="50" charset="0"/>
              </a:rPr>
              <a:t>restructuring and firming emulsion capable to </a:t>
            </a:r>
            <a:r>
              <a:rPr lang="en-US" sz="1500" dirty="0" err="1">
                <a:latin typeface="TT Commons Light" panose="02000506030000020003" pitchFamily="50" charset="0"/>
              </a:rPr>
              <a:t>reorganise</a:t>
            </a:r>
            <a:r>
              <a:rPr lang="en-US" sz="1500" dirty="0">
                <a:latin typeface="TT Commons Light" panose="02000506030000020003" pitchFamily="50" charset="0"/>
              </a:rPr>
              <a:t> collagen </a:t>
            </a:r>
            <a:r>
              <a:rPr lang="en-US" sz="1500" dirty="0" err="1">
                <a:latin typeface="TT Commons Light" panose="02000506030000020003" pitchFamily="50" charset="0"/>
              </a:rPr>
              <a:t>fibres</a:t>
            </a:r>
            <a:r>
              <a:rPr lang="en-US" sz="1500" dirty="0">
                <a:latin typeface="TT Commons Light" panose="02000506030000020003" pitchFamily="50" charset="0"/>
              </a:rPr>
              <a:t> thanks to an innovative organic </a:t>
            </a:r>
            <a:r>
              <a:rPr lang="en-US" sz="1500" dirty="0" err="1">
                <a:latin typeface="TT Commons Light" panose="02000506030000020003" pitchFamily="50" charset="0"/>
              </a:rPr>
              <a:t>bioingredient</a:t>
            </a:r>
            <a:r>
              <a:rPr lang="en-US" sz="1500" dirty="0">
                <a:latin typeface="TT Commons Light" panose="02000506030000020003" pitchFamily="50" charset="0"/>
              </a:rPr>
              <a:t> that has a profound activity on the cutaneous connective tissue.</a:t>
            </a:r>
          </a:p>
          <a:p>
            <a:pPr marL="342804" indent="-342804" algn="just"/>
            <a:endParaRPr lang="es-ES" sz="1500" dirty="0">
              <a:latin typeface="TT Commons Light" panose="02000506030000020003" pitchFamily="50" charset="0"/>
            </a:endParaRPr>
          </a:p>
          <a:p>
            <a:pPr indent="-342804" algn="just"/>
            <a:r>
              <a:rPr lang="es-ES" sz="1500" b="1" dirty="0" err="1">
                <a:latin typeface="TT Commons Light" panose="02000506030000020003" pitchFamily="50" charset="0"/>
              </a:rPr>
              <a:t>Ingredients</a:t>
            </a:r>
            <a:r>
              <a:rPr lang="es-ES" sz="1500" b="1" dirty="0">
                <a:latin typeface="TT Commons Light" panose="02000506030000020003" pitchFamily="50" charset="0"/>
              </a:rPr>
              <a:t>: </a:t>
            </a:r>
          </a:p>
          <a:p>
            <a:pPr indent="-342804" algn="just"/>
            <a:r>
              <a:rPr lang="es-ES" sz="1500" dirty="0" err="1" smtClean="0">
                <a:latin typeface="TT Commons Light" panose="02000506030000020003" pitchFamily="50" charset="0"/>
              </a:rPr>
              <a:t>Spillantes</a:t>
            </a:r>
            <a:r>
              <a:rPr lang="es-ES" sz="1500" dirty="0" smtClean="0">
                <a:latin typeface="TT Commons Light" panose="02000506030000020003" pitchFamily="50" charset="0"/>
              </a:rPr>
              <a:t> </a:t>
            </a:r>
            <a:r>
              <a:rPr lang="es-ES" sz="1500" dirty="0" err="1" smtClean="0">
                <a:latin typeface="TT Commons Light" panose="02000506030000020003" pitchFamily="50" charset="0"/>
              </a:rPr>
              <a:t>Acmella</a:t>
            </a:r>
            <a:r>
              <a:rPr lang="es-ES" sz="1500" dirty="0" smtClean="0">
                <a:latin typeface="TT Commons Light" panose="02000506030000020003" pitchFamily="50" charset="0"/>
              </a:rPr>
              <a:t>, </a:t>
            </a:r>
            <a:r>
              <a:rPr lang="es-ES" sz="1500" dirty="0" smtClean="0">
                <a:latin typeface="TT Commons Light" panose="02000506030000020003" pitchFamily="50" charset="0"/>
              </a:rPr>
              <a:t>High </a:t>
            </a:r>
            <a:r>
              <a:rPr lang="es-ES" sz="1500" dirty="0">
                <a:latin typeface="TT Commons Light" panose="02000506030000020003" pitchFamily="50" charset="0"/>
              </a:rPr>
              <a:t>Molecular </a:t>
            </a:r>
            <a:r>
              <a:rPr lang="es-ES" sz="1500" dirty="0" err="1" smtClean="0">
                <a:latin typeface="TT Commons Light" panose="02000506030000020003" pitchFamily="50" charset="0"/>
              </a:rPr>
              <a:t>Weight</a:t>
            </a:r>
            <a:r>
              <a:rPr lang="es-ES" sz="1500" dirty="0">
                <a:latin typeface="TT Commons Light" panose="02000506030000020003" pitchFamily="50" charset="0"/>
              </a:rPr>
              <a:t> </a:t>
            </a:r>
            <a:r>
              <a:rPr lang="es-ES" sz="1500" dirty="0" err="1">
                <a:latin typeface="TT Commons Light" panose="02000506030000020003" pitchFamily="50" charset="0"/>
              </a:rPr>
              <a:t>Hyaluronic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smtClean="0">
                <a:latin typeface="TT Commons Light" panose="02000506030000020003" pitchFamily="50" charset="0"/>
              </a:rPr>
              <a:t>, </a:t>
            </a:r>
            <a:r>
              <a:rPr lang="es-ES" sz="1500" dirty="0" err="1">
                <a:latin typeface="TT Commons Light" panose="02000506030000020003" pitchFamily="50" charset="0"/>
              </a:rPr>
              <a:t>Collagen</a:t>
            </a:r>
            <a:r>
              <a:rPr lang="es-ES" sz="1500" dirty="0">
                <a:latin typeface="TT Commons Light" panose="02000506030000020003" pitchFamily="50" charset="0"/>
              </a:rPr>
              <a:t> and </a:t>
            </a:r>
            <a:r>
              <a:rPr lang="es-ES" sz="1500" dirty="0" err="1">
                <a:latin typeface="TT Commons Light" panose="02000506030000020003" pitchFamily="50" charset="0"/>
              </a:rPr>
              <a:t>Silicium</a:t>
            </a:r>
            <a:r>
              <a:rPr lang="es-ES" sz="1500" dirty="0" smtClean="0">
                <a:latin typeface="TT Commons Light" panose="02000506030000020003" pitchFamily="50" charset="0"/>
              </a:rPr>
              <a:t>.</a:t>
            </a:r>
          </a:p>
          <a:p>
            <a:pPr indent="-342804" algn="just"/>
            <a:endParaRPr lang="es-ES" sz="1500" dirty="0" smtClean="0">
              <a:latin typeface="TT Commons Light" panose="02000506030000020003" pitchFamily="50" charset="0"/>
            </a:endParaRPr>
          </a:p>
          <a:p>
            <a:pPr indent="-342804" algn="just"/>
            <a:r>
              <a:rPr lang="en-US" altLang="en-US" sz="1500" b="1" dirty="0">
                <a:latin typeface="TT Commons Light" panose="02000506030000020003" pitchFamily="50" charset="0"/>
              </a:rPr>
              <a:t>Instructions for </a:t>
            </a:r>
            <a:r>
              <a:rPr lang="en-US" altLang="en-US" sz="1500" b="1" dirty="0" smtClean="0">
                <a:latin typeface="TT Commons Light" panose="02000506030000020003" pitchFamily="50" charset="0"/>
              </a:rPr>
              <a:t>use:</a:t>
            </a:r>
            <a:r>
              <a:rPr lang="en-US" altLang="en-US" sz="1500" dirty="0">
                <a:latin typeface="TT Commons Light" panose="02000506030000020003" pitchFamily="50" charset="0"/>
              </a:rPr>
              <a:t> Apply 20 doses-pulsation </a:t>
            </a:r>
            <a:r>
              <a:rPr lang="en-US" sz="1500" dirty="0">
                <a:latin typeface="TT Commons Light" panose="02000506030000020003" pitchFamily="50" charset="0"/>
              </a:rPr>
              <a:t>massage always upwards in direction, until completely absorbed.</a:t>
            </a:r>
            <a:endParaRPr lang="es-ES" sz="1500" dirty="0">
              <a:latin typeface="TT Commons Light" panose="02000506030000020003" pitchFamily="50" charset="0"/>
            </a:endParaRPr>
          </a:p>
          <a:p>
            <a:pPr indent="-342804" algn="just"/>
            <a:endParaRPr lang="en-US" sz="1500" dirty="0">
              <a:latin typeface="TT Commons Light" panose="02000506030000020003" pitchFamily="50" charset="0"/>
            </a:endParaRPr>
          </a:p>
        </p:txBody>
      </p:sp>
      <p:sp>
        <p:nvSpPr>
          <p:cNvPr id="14" name="Título 8"/>
          <p:cNvSpPr>
            <a:spLocks noGrp="1"/>
          </p:cNvSpPr>
          <p:nvPr>
            <p:ph type="title"/>
          </p:nvPr>
        </p:nvSpPr>
        <p:spPr>
          <a:xfrm>
            <a:off x="699719" y="399554"/>
            <a:ext cx="2724098" cy="424614"/>
          </a:xfrm>
        </p:spPr>
        <p:txBody>
          <a:bodyPr>
            <a:normAutofit/>
          </a:bodyPr>
          <a:lstStyle/>
          <a:p>
            <a:r>
              <a:rPr lang="es-ES" sz="2399" spc="300" dirty="0"/>
              <a:t>SCULPT LIFT SHOCK</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674" y="1416546"/>
            <a:ext cx="1267464" cy="3616224"/>
          </a:xfrm>
          <a:prstGeom prst="rect">
            <a:avLst/>
          </a:prstGeom>
        </p:spPr>
      </p:pic>
    </p:spTree>
    <p:extLst>
      <p:ext uri="{BB962C8B-B14F-4D97-AF65-F5344CB8AC3E}">
        <p14:creationId xmlns:p14="http://schemas.microsoft.com/office/powerpoint/2010/main" val="1235652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415704" y="1180772"/>
            <a:ext cx="6473237" cy="4247317"/>
          </a:xfrm>
          <a:prstGeom prst="rect">
            <a:avLst/>
          </a:prstGeom>
          <a:noFill/>
        </p:spPr>
        <p:txBody>
          <a:bodyPr wrap="square" rtlCol="0">
            <a:spAutoFit/>
          </a:bodyPr>
          <a:lstStyle/>
          <a:p>
            <a:pPr algn="just"/>
            <a:r>
              <a:rPr lang="es-ES" sz="1500" b="1" dirty="0" smtClean="0">
                <a:latin typeface="TT Commons Light" panose="02000506030000020003" pitchFamily="50" charset="0"/>
              </a:rPr>
              <a:t>LIFT </a:t>
            </a:r>
            <a:r>
              <a:rPr lang="es-ES" sz="1500" b="1" dirty="0">
                <a:latin typeface="TT Commons Light" panose="02000506030000020003" pitchFamily="50" charset="0"/>
              </a:rPr>
              <a:t>EXCELLENCE</a:t>
            </a:r>
            <a:r>
              <a:rPr lang="es-ES" sz="1500" dirty="0">
                <a:latin typeface="TT Commons Light" panose="02000506030000020003" pitchFamily="50" charset="0"/>
              </a:rPr>
              <a:t>: </a:t>
            </a:r>
            <a:r>
              <a:rPr lang="es-ES" sz="1500" dirty="0" err="1">
                <a:latin typeface="TT Commons Light" panose="02000506030000020003" pitchFamily="50" charset="0"/>
              </a:rPr>
              <a:t>Wrinkle</a:t>
            </a:r>
            <a:r>
              <a:rPr lang="es-ES" sz="1500" dirty="0">
                <a:latin typeface="TT Commons Light" panose="02000506030000020003" pitchFamily="50" charset="0"/>
              </a:rPr>
              <a:t> </a:t>
            </a:r>
            <a:r>
              <a:rPr lang="es-ES" sz="1500" dirty="0" err="1">
                <a:latin typeface="TT Commons Light" panose="02000506030000020003" pitchFamily="50" charset="0"/>
              </a:rPr>
              <a:t>smoothing</a:t>
            </a:r>
            <a:r>
              <a:rPr lang="es-ES" sz="1500" dirty="0">
                <a:latin typeface="TT Commons Light" panose="02000506030000020003" pitchFamily="50" charset="0"/>
              </a:rPr>
              <a:t> and </a:t>
            </a:r>
            <a:r>
              <a:rPr lang="es-ES" sz="1500" dirty="0" err="1">
                <a:latin typeface="TT Commons Light" panose="02000506030000020003" pitchFamily="50" charset="0"/>
              </a:rPr>
              <a:t>redensifying</a:t>
            </a:r>
            <a:r>
              <a:rPr lang="es-ES" sz="1500" dirty="0">
                <a:latin typeface="TT Commons Light" panose="02000506030000020003" pitchFamily="50" charset="0"/>
              </a:rPr>
              <a:t> "</a:t>
            </a:r>
            <a:r>
              <a:rPr lang="es-ES" sz="1500" dirty="0" err="1">
                <a:latin typeface="TT Commons Light" panose="02000506030000020003" pitchFamily="50" charset="0"/>
              </a:rPr>
              <a:t>botoxlike</a:t>
            </a:r>
            <a:r>
              <a:rPr lang="es-ES" sz="1500" dirty="0">
                <a:latin typeface="TT Commons Light" panose="02000506030000020003" pitchFamily="50" charset="0"/>
              </a:rPr>
              <a:t>" </a:t>
            </a:r>
            <a:r>
              <a:rPr lang="es-ES" sz="1500" dirty="0" err="1">
                <a:latin typeface="TT Commons Light" panose="02000506030000020003" pitchFamily="50" charset="0"/>
              </a:rPr>
              <a:t>face</a:t>
            </a:r>
            <a:r>
              <a:rPr lang="es-ES" sz="1500" dirty="0">
                <a:latin typeface="TT Commons Light" panose="02000506030000020003" pitchFamily="50" charset="0"/>
              </a:rPr>
              <a:t> </a:t>
            </a:r>
            <a:r>
              <a:rPr lang="es-ES" sz="1500" dirty="0" err="1">
                <a:latin typeface="TT Commons Light" panose="02000506030000020003" pitchFamily="50" charset="0"/>
              </a:rPr>
              <a:t>concentrate</a:t>
            </a:r>
            <a:endParaRPr lang="es-ES" sz="1500" dirty="0">
              <a:latin typeface="TT Commons Light" panose="02000506030000020003" pitchFamily="50" charset="0"/>
            </a:endParaRPr>
          </a:p>
          <a:p>
            <a:pPr algn="just"/>
            <a:endParaRPr lang="es-ES" sz="1500" dirty="0" smtClean="0">
              <a:latin typeface="TT Commons Light" panose="02000506030000020003" pitchFamily="50" charset="0"/>
            </a:endParaRPr>
          </a:p>
          <a:p>
            <a:pPr algn="just"/>
            <a:endParaRPr lang="es-ES" sz="1500" dirty="0">
              <a:latin typeface="TT Commons Light" panose="02000506030000020003" pitchFamily="50" charset="0"/>
            </a:endParaRPr>
          </a:p>
          <a:p>
            <a:pPr algn="just"/>
            <a:r>
              <a:rPr lang="es-ES" sz="1500" b="1" dirty="0" err="1" smtClean="0">
                <a:latin typeface="TT Commons Light" panose="02000506030000020003" pitchFamily="50" charset="0"/>
              </a:rPr>
              <a:t>Presentation</a:t>
            </a:r>
            <a:r>
              <a:rPr lang="es-ES" sz="1500" dirty="0" smtClean="0">
                <a:latin typeface="TT Commons Light" panose="02000506030000020003" pitchFamily="50" charset="0"/>
              </a:rPr>
              <a:t>: 30 </a:t>
            </a:r>
            <a:r>
              <a:rPr lang="es-ES" sz="1500" dirty="0">
                <a:latin typeface="TT Commons Light" panose="02000506030000020003" pitchFamily="50" charset="0"/>
              </a:rPr>
              <a:t>ml </a:t>
            </a:r>
            <a:r>
              <a:rPr lang="es-ES" sz="1500" dirty="0" err="1">
                <a:latin typeface="TT Commons Light" panose="02000506030000020003" pitchFamily="50" charset="0"/>
              </a:rPr>
              <a:t>dropper</a:t>
            </a:r>
            <a:endParaRPr lang="es-ES" sz="1500" dirty="0">
              <a:latin typeface="TT Commons Light" panose="02000506030000020003" pitchFamily="50" charset="0"/>
            </a:endParaRPr>
          </a:p>
          <a:p>
            <a:pPr algn="just"/>
            <a:endParaRPr lang="es-ES" sz="1500" b="1" dirty="0" smtClean="0">
              <a:latin typeface="TT Commons Light" panose="02000506030000020003" pitchFamily="50" charset="0"/>
            </a:endParaRPr>
          </a:p>
          <a:p>
            <a:pPr algn="just"/>
            <a:r>
              <a:rPr lang="es-ES" sz="1500" b="1" dirty="0" err="1" smtClean="0">
                <a:latin typeface="TT Commons Light" panose="02000506030000020003" pitchFamily="50" charset="0"/>
              </a:rPr>
              <a:t>Description</a:t>
            </a:r>
            <a:r>
              <a:rPr lang="es-ES" sz="1500" b="1" dirty="0" smtClean="0">
                <a:latin typeface="TT Commons Light" panose="02000506030000020003" pitchFamily="50" charset="0"/>
              </a:rPr>
              <a:t>: </a:t>
            </a:r>
            <a:r>
              <a:rPr lang="en-US" sz="1500" dirty="0" err="1">
                <a:latin typeface="TT Commons Light" panose="02000506030000020003" pitchFamily="50" charset="0"/>
              </a:rPr>
              <a:t>Redensifying</a:t>
            </a:r>
            <a:r>
              <a:rPr lang="en-US" sz="1500" dirty="0">
                <a:latin typeface="TT Commons Light" panose="02000506030000020003" pitchFamily="50" charset="0"/>
              </a:rPr>
              <a:t> and wrinkle-smoothing "</a:t>
            </a:r>
            <a:r>
              <a:rPr lang="en-US" sz="1500" dirty="0" err="1">
                <a:latin typeface="TT Commons Light" panose="02000506030000020003" pitchFamily="50" charset="0"/>
              </a:rPr>
              <a:t>BotoxLike</a:t>
            </a:r>
            <a:r>
              <a:rPr lang="en-US" sz="1500" dirty="0">
                <a:latin typeface="TT Commons Light" panose="02000506030000020003" pitchFamily="50" charset="0"/>
              </a:rPr>
              <a:t>" facial concentrate with low-molecular-weight hyaluronic acid and tensor peptides to combat loss of firmness and restore the skin's natural lifting properties.</a:t>
            </a:r>
          </a:p>
          <a:p>
            <a:pPr algn="just"/>
            <a:endParaRPr lang="es-ES" sz="1500" b="1" dirty="0">
              <a:latin typeface="TT Commons Light" panose="02000506030000020003" pitchFamily="50" charset="0"/>
            </a:endParaRPr>
          </a:p>
          <a:p>
            <a:pPr algn="just"/>
            <a:r>
              <a:rPr lang="es-ES" sz="1500" b="1" dirty="0" err="1" smtClean="0">
                <a:latin typeface="TT Commons Light" panose="02000506030000020003" pitchFamily="50" charset="0"/>
              </a:rPr>
              <a:t>Ingredients</a:t>
            </a:r>
            <a:r>
              <a:rPr lang="es-ES" sz="1500" dirty="0">
                <a:latin typeface="TT Commons Light" panose="02000506030000020003" pitchFamily="50" charset="0"/>
              </a:rPr>
              <a:t>: </a:t>
            </a:r>
            <a:r>
              <a:rPr lang="es-ES" sz="1500" dirty="0" err="1">
                <a:latin typeface="TT Commons Light" panose="02000506030000020003" pitchFamily="50" charset="0"/>
              </a:rPr>
              <a:t>Low</a:t>
            </a:r>
            <a:r>
              <a:rPr lang="es-ES" sz="1500" dirty="0">
                <a:latin typeface="TT Commons Light" panose="02000506030000020003" pitchFamily="50" charset="0"/>
              </a:rPr>
              <a:t> Molecular </a:t>
            </a:r>
            <a:r>
              <a:rPr lang="es-ES" sz="1500" dirty="0" err="1">
                <a:latin typeface="TT Commons Light" panose="02000506030000020003" pitchFamily="50" charset="0"/>
              </a:rPr>
              <a:t>Weight</a:t>
            </a:r>
            <a:r>
              <a:rPr lang="es-ES" sz="1500" dirty="0">
                <a:latin typeface="TT Commons Light" panose="02000506030000020003" pitchFamily="50" charset="0"/>
              </a:rPr>
              <a:t> </a:t>
            </a:r>
            <a:r>
              <a:rPr lang="es-ES" sz="1500" dirty="0" err="1">
                <a:latin typeface="TT Commons Light" panose="02000506030000020003" pitchFamily="50" charset="0"/>
              </a:rPr>
              <a:t>Hyaluronic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a:latin typeface="TT Commons Light" panose="02000506030000020003" pitchFamily="50" charset="0"/>
              </a:rPr>
              <a:t>, tensor </a:t>
            </a:r>
            <a:r>
              <a:rPr lang="es-ES" sz="1500" dirty="0" err="1">
                <a:latin typeface="TT Commons Light" panose="02000506030000020003" pitchFamily="50" charset="0"/>
              </a:rPr>
              <a:t>peptides</a:t>
            </a:r>
            <a:r>
              <a:rPr lang="es-ES" sz="1500" dirty="0">
                <a:latin typeface="TT Commons Light" panose="02000506030000020003" pitchFamily="50" charset="0"/>
              </a:rPr>
              <a:t>, </a:t>
            </a:r>
            <a:r>
              <a:rPr lang="es-ES" sz="1500" dirty="0" err="1">
                <a:latin typeface="TT Commons Light" panose="02000506030000020003" pitchFamily="50" charset="0"/>
              </a:rPr>
              <a:t>niacinamide</a:t>
            </a:r>
            <a:r>
              <a:rPr lang="es-ES" sz="1500" dirty="0">
                <a:latin typeface="TT Commons Light" panose="02000506030000020003" pitchFamily="50" charset="0"/>
              </a:rPr>
              <a:t>, jojoba </a:t>
            </a:r>
            <a:r>
              <a:rPr lang="es-ES" sz="1500" dirty="0" err="1">
                <a:latin typeface="TT Commons Light" panose="02000506030000020003" pitchFamily="50" charset="0"/>
              </a:rPr>
              <a:t>esters</a:t>
            </a:r>
            <a:r>
              <a:rPr lang="es-ES" sz="1500" dirty="0">
                <a:latin typeface="TT Commons Light" panose="02000506030000020003" pitchFamily="50" charset="0"/>
              </a:rPr>
              <a:t> and </a:t>
            </a:r>
            <a:r>
              <a:rPr lang="es-ES" sz="1500" dirty="0" err="1">
                <a:latin typeface="TT Commons Light" panose="02000506030000020003" pitchFamily="50" charset="0"/>
              </a:rPr>
              <a:t>beeswax</a:t>
            </a:r>
            <a:r>
              <a:rPr lang="es-ES" sz="1500" dirty="0" smtClean="0">
                <a:latin typeface="TT Commons Light" panose="02000506030000020003" pitchFamily="50" charset="0"/>
              </a:rPr>
              <a:t>.</a:t>
            </a:r>
          </a:p>
          <a:p>
            <a:pPr algn="just"/>
            <a:endParaRPr lang="es-ES" sz="1500" dirty="0" smtClean="0">
              <a:latin typeface="TT Commons Light" panose="02000506030000020003" pitchFamily="50" charset="0"/>
            </a:endParaRPr>
          </a:p>
          <a:p>
            <a:pPr algn="just"/>
            <a:r>
              <a:rPr lang="en-US" altLang="en-US" sz="1400" b="1" dirty="0">
                <a:latin typeface="TT Commons Light" panose="02000506030000020003" pitchFamily="50" charset="0"/>
              </a:rPr>
              <a:t>Instructions for use:</a:t>
            </a:r>
            <a:r>
              <a:rPr lang="en-US" altLang="en-US" sz="1500" dirty="0">
                <a:latin typeface="TT Commons Light" panose="02000506030000020003" pitchFamily="50" charset="0"/>
              </a:rPr>
              <a:t> Apply </a:t>
            </a:r>
            <a:r>
              <a:rPr lang="en-US" altLang="en-US" sz="1500" dirty="0" smtClean="0">
                <a:latin typeface="TT Commons Light" panose="02000506030000020003" pitchFamily="50" charset="0"/>
              </a:rPr>
              <a:t>12 </a:t>
            </a:r>
            <a:r>
              <a:rPr lang="en-US" altLang="en-US" sz="1500" dirty="0" err="1" smtClean="0">
                <a:latin typeface="TT Commons Light" panose="02000506030000020003" pitchFamily="50" charset="0"/>
              </a:rPr>
              <a:t>pippetes</a:t>
            </a:r>
            <a:r>
              <a:rPr lang="en-US" altLang="en-US" sz="1500" dirty="0" smtClean="0">
                <a:latin typeface="TT Commons Light" panose="02000506030000020003" pitchFamily="50" charset="0"/>
              </a:rPr>
              <a:t> and </a:t>
            </a:r>
            <a:r>
              <a:rPr lang="en-US" sz="1500" dirty="0" smtClean="0">
                <a:latin typeface="TT Commons Light" panose="02000506030000020003" pitchFamily="50" charset="0"/>
              </a:rPr>
              <a:t>massage </a:t>
            </a:r>
            <a:r>
              <a:rPr lang="en-US" sz="1500" dirty="0">
                <a:latin typeface="TT Commons Light" panose="02000506030000020003" pitchFamily="50" charset="0"/>
              </a:rPr>
              <a:t>always upwards in direction, until completely absorbed.</a:t>
            </a:r>
            <a:endParaRPr lang="es-ES" sz="1500" dirty="0">
              <a:latin typeface="TT Commons Light" panose="02000506030000020003" pitchFamily="50" charset="0"/>
            </a:endParaRPr>
          </a:p>
          <a:p>
            <a:pPr algn="just"/>
            <a:endParaRPr lang="es-ES" sz="1500" dirty="0">
              <a:latin typeface="TT Commons Light" panose="02000506030000020003" pitchFamily="50" charset="0"/>
            </a:endParaRPr>
          </a:p>
          <a:p>
            <a:pPr algn="just"/>
            <a:endParaRPr lang="es-ES" sz="1500" dirty="0">
              <a:latin typeface="TT Commons Light" panose="02000506030000020003" pitchFamily="50" charset="0"/>
            </a:endParaRPr>
          </a:p>
          <a:p>
            <a:pPr marL="342804" indent="-342804" algn="just"/>
            <a:endParaRPr lang="es-ES" sz="1500" dirty="0">
              <a:latin typeface="TT Commons Light" panose="02000506030000020003" pitchFamily="50" charset="0"/>
            </a:endParaRPr>
          </a:p>
          <a:p>
            <a:pPr marL="342804" indent="-342804" algn="just"/>
            <a:endParaRPr lang="es-ES" sz="1500" dirty="0">
              <a:latin typeface="TT Commons Light" panose="02000506030000020003" pitchFamily="50" charset="0"/>
            </a:endParaRPr>
          </a:p>
        </p:txBody>
      </p:sp>
      <p:sp>
        <p:nvSpPr>
          <p:cNvPr id="14" name="Título 8"/>
          <p:cNvSpPr>
            <a:spLocks noGrp="1"/>
          </p:cNvSpPr>
          <p:nvPr>
            <p:ph type="title"/>
          </p:nvPr>
        </p:nvSpPr>
        <p:spPr>
          <a:xfrm>
            <a:off x="699718" y="399554"/>
            <a:ext cx="2436065" cy="424614"/>
          </a:xfrm>
        </p:spPr>
        <p:txBody>
          <a:bodyPr>
            <a:normAutofit/>
          </a:bodyPr>
          <a:lstStyle/>
          <a:p>
            <a:r>
              <a:rPr lang="es-ES" sz="2399" spc="300" dirty="0"/>
              <a:t>LIFT EXCELLENCE</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96" y="1920602"/>
            <a:ext cx="1061453" cy="2731406"/>
          </a:xfrm>
          <a:prstGeom prst="rect">
            <a:avLst/>
          </a:prstGeom>
        </p:spPr>
      </p:pic>
    </p:spTree>
    <p:extLst>
      <p:ext uri="{BB962C8B-B14F-4D97-AF65-F5344CB8AC3E}">
        <p14:creationId xmlns:p14="http://schemas.microsoft.com/office/powerpoint/2010/main" val="1571892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423816" y="1180772"/>
            <a:ext cx="5465125" cy="4293483"/>
          </a:xfrm>
          <a:prstGeom prst="rect">
            <a:avLst/>
          </a:prstGeom>
          <a:noFill/>
        </p:spPr>
        <p:txBody>
          <a:bodyPr wrap="square" rtlCol="0">
            <a:spAutoFit/>
          </a:bodyPr>
          <a:lstStyle/>
          <a:p>
            <a:pPr algn="just"/>
            <a:endParaRPr lang="es-ES" sz="1500" dirty="0">
              <a:latin typeface="TT Commons Light" panose="02000506030000020003" pitchFamily="50" charset="0"/>
            </a:endParaRPr>
          </a:p>
          <a:p>
            <a:pPr algn="just"/>
            <a:r>
              <a:rPr lang="es-ES" sz="1500" b="1" dirty="0">
                <a:latin typeface="TT Commons Light" panose="02000506030000020003" pitchFamily="50" charset="0"/>
              </a:rPr>
              <a:t>MODEL LIFT MASK: </a:t>
            </a:r>
            <a:r>
              <a:rPr lang="es-ES" sz="1500" dirty="0">
                <a:latin typeface="TT Commons Light" panose="02000506030000020003" pitchFamily="50" charset="0"/>
              </a:rPr>
              <a:t>Facial </a:t>
            </a:r>
            <a:r>
              <a:rPr lang="es-ES" sz="1500" dirty="0" err="1">
                <a:latin typeface="TT Commons Light" panose="02000506030000020003" pitchFamily="50" charset="0"/>
              </a:rPr>
              <a:t>Firming</a:t>
            </a:r>
            <a:r>
              <a:rPr lang="es-ES" sz="1500" dirty="0">
                <a:latin typeface="TT Commons Light" panose="02000506030000020003" pitchFamily="50" charset="0"/>
              </a:rPr>
              <a:t> </a:t>
            </a:r>
            <a:r>
              <a:rPr lang="es-ES" sz="1500" dirty="0" err="1">
                <a:latin typeface="TT Commons Light" panose="02000506030000020003" pitchFamily="50" charset="0"/>
              </a:rPr>
              <a:t>Mask</a:t>
            </a:r>
            <a:endParaRPr lang="es-ES" sz="1500" dirty="0">
              <a:latin typeface="TT Commons Light" panose="02000506030000020003" pitchFamily="50" charset="0"/>
            </a:endParaRPr>
          </a:p>
          <a:p>
            <a:pPr algn="just"/>
            <a:endParaRPr lang="es-ES" sz="1500" dirty="0" smtClean="0">
              <a:latin typeface="TT Commons Light" panose="02000506030000020003" pitchFamily="50" charset="0"/>
            </a:endParaRPr>
          </a:p>
          <a:p>
            <a:pPr algn="just"/>
            <a:r>
              <a:rPr lang="es-ES" sz="1500" b="1" dirty="0" err="1" smtClean="0">
                <a:latin typeface="TT Commons Light" panose="02000506030000020003" pitchFamily="50" charset="0"/>
              </a:rPr>
              <a:t>Presentation</a:t>
            </a:r>
            <a:r>
              <a:rPr lang="es-ES" sz="1500" dirty="0" smtClean="0">
                <a:latin typeface="TT Commons Light" panose="02000506030000020003" pitchFamily="50" charset="0"/>
              </a:rPr>
              <a:t>: 5 </a:t>
            </a:r>
            <a:r>
              <a:rPr lang="es-ES" sz="1500" dirty="0" err="1">
                <a:latin typeface="TT Commons Light" panose="02000506030000020003" pitchFamily="50" charset="0"/>
              </a:rPr>
              <a:t>units</a:t>
            </a:r>
            <a:r>
              <a:rPr lang="es-ES" sz="1500" dirty="0">
                <a:latin typeface="TT Commons Light" panose="02000506030000020003" pitchFamily="50" charset="0"/>
              </a:rPr>
              <a:t> x 30 </a:t>
            </a:r>
            <a:r>
              <a:rPr lang="es-ES" sz="1500" dirty="0" err="1" smtClean="0">
                <a:latin typeface="TT Commons Light" panose="02000506030000020003" pitchFamily="50" charset="0"/>
              </a:rPr>
              <a:t>grams</a:t>
            </a:r>
            <a:endParaRPr lang="es-ES" sz="1500" dirty="0" smtClean="0">
              <a:latin typeface="TT Commons Light" panose="02000506030000020003" pitchFamily="50" charset="0"/>
            </a:endParaRPr>
          </a:p>
          <a:p>
            <a:pPr algn="just"/>
            <a:endParaRPr lang="es-ES" sz="1500" dirty="0">
              <a:latin typeface="TT Commons Light" panose="02000506030000020003" pitchFamily="50" charset="0"/>
            </a:endParaRPr>
          </a:p>
          <a:p>
            <a:pPr algn="just"/>
            <a:r>
              <a:rPr lang="es-ES" sz="1500" dirty="0" err="1" smtClean="0">
                <a:latin typeface="TT Commons Light" panose="02000506030000020003" pitchFamily="50" charset="0"/>
              </a:rPr>
              <a:t>Description</a:t>
            </a:r>
            <a:r>
              <a:rPr lang="es-ES" sz="1500" dirty="0" smtClean="0">
                <a:latin typeface="TT Commons Light" panose="02000506030000020003" pitchFamily="50" charset="0"/>
              </a:rPr>
              <a:t>: </a:t>
            </a:r>
            <a:r>
              <a:rPr lang="en-US" sz="1500" dirty="0">
                <a:latin typeface="TT Commons Light" panose="02000506030000020003" pitchFamily="50" charset="0"/>
              </a:rPr>
              <a:t>A brand new Peel Off mask, with firming properties, thanks to its high silicon content, enhancing both skin tone and texture. Redefines outlines and prevents flaccidity, whilst simultaneously promoting the absorption of the product’s active ingredients</a:t>
            </a:r>
          </a:p>
          <a:p>
            <a:pPr algn="just"/>
            <a:endParaRPr lang="es-ES" sz="1500" dirty="0" smtClean="0">
              <a:latin typeface="TT Commons Light" panose="02000506030000020003" pitchFamily="50" charset="0"/>
            </a:endParaRPr>
          </a:p>
          <a:p>
            <a:pPr algn="just"/>
            <a:r>
              <a:rPr lang="es-ES" sz="1500" b="1" dirty="0" err="1" smtClean="0">
                <a:latin typeface="TT Commons Light" panose="02000506030000020003" pitchFamily="50" charset="0"/>
              </a:rPr>
              <a:t>Ingredients</a:t>
            </a:r>
            <a:r>
              <a:rPr lang="es-ES" sz="1500" dirty="0">
                <a:latin typeface="TT Commons Light" panose="02000506030000020003" pitchFamily="50" charset="0"/>
              </a:rPr>
              <a:t>: </a:t>
            </a:r>
            <a:r>
              <a:rPr lang="es-ES" sz="1500" dirty="0" err="1" smtClean="0">
                <a:latin typeface="TT Commons Light" panose="02000506030000020003" pitchFamily="50" charset="0"/>
              </a:rPr>
              <a:t>Silicon</a:t>
            </a:r>
            <a:endParaRPr lang="es-ES" sz="1500" dirty="0" smtClean="0">
              <a:latin typeface="TT Commons Light" panose="02000506030000020003" pitchFamily="50" charset="0"/>
            </a:endParaRPr>
          </a:p>
          <a:p>
            <a:pPr algn="just"/>
            <a:endParaRPr lang="es-ES" sz="1500" dirty="0" smtClean="0">
              <a:latin typeface="TT Commons Light" panose="02000506030000020003" pitchFamily="50" charset="0"/>
            </a:endParaRPr>
          </a:p>
          <a:p>
            <a:pPr algn="just"/>
            <a:r>
              <a:rPr lang="en-US" altLang="en-US" sz="1500" b="1" dirty="0">
                <a:latin typeface="TT Commons Light" panose="02000506030000020003" pitchFamily="50" charset="0"/>
              </a:rPr>
              <a:t>Instructions for use: </a:t>
            </a:r>
            <a:r>
              <a:rPr lang="en-US" altLang="en-US" sz="1500" dirty="0">
                <a:latin typeface="TT Commons Light" panose="02000506030000020003" pitchFamily="50" charset="0"/>
              </a:rPr>
              <a:t>Mix with water until you have a smooth paste. Then </a:t>
            </a:r>
            <a:r>
              <a:rPr lang="en-US" sz="1500" dirty="0">
                <a:latin typeface="TT Commons Light" panose="02000506030000020003" pitchFamily="50" charset="0"/>
              </a:rPr>
              <a:t>apply to the face , neck and décolletage for between 15-20 minutes. After this time, remove</a:t>
            </a:r>
          </a:p>
          <a:p>
            <a:pPr algn="just"/>
            <a:endParaRPr lang="es-ES" sz="1500" dirty="0">
              <a:latin typeface="TT Commons Light" panose="02000506030000020003" pitchFamily="50" charset="0"/>
            </a:endParaRPr>
          </a:p>
          <a:p>
            <a:pPr algn="just"/>
            <a:endParaRPr lang="es-ES" sz="1500" dirty="0">
              <a:latin typeface="TT Commons Light" panose="02000506030000020003" pitchFamily="50" charset="0"/>
            </a:endParaRPr>
          </a:p>
          <a:p>
            <a:pPr marL="342804" indent="-342804" algn="just"/>
            <a:endParaRPr lang="es-ES" sz="1500" dirty="0">
              <a:latin typeface="TT Commons Light" panose="02000506030000020003" pitchFamily="50" charset="0"/>
            </a:endParaRPr>
          </a:p>
        </p:txBody>
      </p:sp>
      <p:sp>
        <p:nvSpPr>
          <p:cNvPr id="14" name="Título 8"/>
          <p:cNvSpPr>
            <a:spLocks noGrp="1"/>
          </p:cNvSpPr>
          <p:nvPr>
            <p:ph type="title"/>
          </p:nvPr>
        </p:nvSpPr>
        <p:spPr>
          <a:xfrm>
            <a:off x="699718" y="399554"/>
            <a:ext cx="2220041" cy="424614"/>
          </a:xfrm>
        </p:spPr>
        <p:txBody>
          <a:bodyPr>
            <a:normAutofit/>
          </a:bodyPr>
          <a:lstStyle/>
          <a:p>
            <a:r>
              <a:rPr lang="es-ES" sz="2399" spc="300" dirty="0" err="1" smtClean="0"/>
              <a:t>Model</a:t>
            </a:r>
            <a:r>
              <a:rPr lang="es-ES" sz="2399" spc="300" dirty="0" smtClean="0"/>
              <a:t> </a:t>
            </a:r>
            <a:r>
              <a:rPr lang="es-ES" sz="2399" spc="300" dirty="0" err="1" smtClean="0"/>
              <a:t>fit</a:t>
            </a:r>
            <a:r>
              <a:rPr lang="es-ES" sz="2399" spc="300" dirty="0" smtClean="0"/>
              <a:t> </a:t>
            </a:r>
            <a:r>
              <a:rPr lang="es-ES" sz="2399" spc="300" dirty="0" err="1" smtClean="0"/>
              <a:t>mask</a:t>
            </a:r>
            <a:endParaRPr lang="es-ES" sz="2399" spc="3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44" y="1992610"/>
            <a:ext cx="2203715" cy="2181892"/>
          </a:xfrm>
          <a:prstGeom prst="rect">
            <a:avLst/>
          </a:prstGeom>
        </p:spPr>
      </p:pic>
    </p:spTree>
    <p:extLst>
      <p:ext uri="{BB962C8B-B14F-4D97-AF65-F5344CB8AC3E}">
        <p14:creationId xmlns:p14="http://schemas.microsoft.com/office/powerpoint/2010/main" val="3578490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271688" y="1446277"/>
            <a:ext cx="6617253" cy="3323987"/>
          </a:xfrm>
          <a:prstGeom prst="rect">
            <a:avLst/>
          </a:prstGeom>
          <a:noFill/>
        </p:spPr>
        <p:txBody>
          <a:bodyPr wrap="square" rtlCol="0">
            <a:spAutoFit/>
          </a:bodyPr>
          <a:lstStyle/>
          <a:p>
            <a:pPr algn="just"/>
            <a:r>
              <a:rPr lang="es-ES" sz="1500" b="1" dirty="0">
                <a:latin typeface="TT Commons Light" panose="02000506030000020003" pitchFamily="50" charset="0"/>
              </a:rPr>
              <a:t>TENSOR CREAM: </a:t>
            </a:r>
            <a:r>
              <a:rPr lang="es-ES" sz="1500" dirty="0" err="1">
                <a:latin typeface="TT Commons Light" panose="02000506030000020003" pitchFamily="50" charset="0"/>
              </a:rPr>
              <a:t>Firming</a:t>
            </a:r>
            <a:r>
              <a:rPr lang="es-ES" sz="1500" dirty="0">
                <a:latin typeface="TT Commons Light" panose="02000506030000020003" pitchFamily="50" charset="0"/>
              </a:rPr>
              <a:t> and </a:t>
            </a:r>
            <a:r>
              <a:rPr lang="es-ES" sz="1500" dirty="0" err="1">
                <a:latin typeface="TT Commons Light" panose="02000506030000020003" pitchFamily="50" charset="0"/>
              </a:rPr>
              <a:t>tightening</a:t>
            </a:r>
            <a:r>
              <a:rPr lang="es-ES" sz="1500" dirty="0">
                <a:latin typeface="TT Commons Light" panose="02000506030000020003" pitchFamily="50" charset="0"/>
              </a:rPr>
              <a:t> </a:t>
            </a:r>
            <a:r>
              <a:rPr lang="es-ES" sz="1500" dirty="0" err="1">
                <a:latin typeface="TT Commons Light" panose="02000506030000020003" pitchFamily="50" charset="0"/>
              </a:rPr>
              <a:t>finishing</a:t>
            </a:r>
            <a:r>
              <a:rPr lang="es-ES" sz="1500" dirty="0">
                <a:latin typeface="TT Commons Light" panose="02000506030000020003" pitchFamily="50" charset="0"/>
              </a:rPr>
              <a:t> </a:t>
            </a:r>
            <a:r>
              <a:rPr lang="es-ES" sz="1500" dirty="0" err="1">
                <a:latin typeface="TT Commons Light" panose="02000506030000020003" pitchFamily="50" charset="0"/>
              </a:rPr>
              <a:t>cream</a:t>
            </a:r>
            <a:endParaRPr lang="es-ES" sz="1500" dirty="0">
              <a:latin typeface="TT Commons Light" panose="02000506030000020003" pitchFamily="50" charset="0"/>
            </a:endParaRPr>
          </a:p>
          <a:p>
            <a:pPr algn="just"/>
            <a:endParaRPr lang="es-ES" sz="1500" dirty="0" smtClean="0">
              <a:latin typeface="TT Commons Light" panose="02000506030000020003" pitchFamily="50" charset="0"/>
            </a:endParaRPr>
          </a:p>
          <a:p>
            <a:pPr algn="just"/>
            <a:r>
              <a:rPr lang="es-ES" sz="1500" b="1" dirty="0" err="1" smtClean="0">
                <a:latin typeface="TT Commons Light" panose="02000506030000020003" pitchFamily="50" charset="0"/>
              </a:rPr>
              <a:t>Presentation</a:t>
            </a:r>
            <a:r>
              <a:rPr lang="es-ES" sz="1500" dirty="0" smtClean="0">
                <a:latin typeface="TT Commons Light" panose="02000506030000020003" pitchFamily="50" charset="0"/>
              </a:rPr>
              <a:t>: 30 </a:t>
            </a:r>
            <a:r>
              <a:rPr lang="es-ES" sz="1500" dirty="0">
                <a:latin typeface="TT Commons Light" panose="02000506030000020003" pitchFamily="50" charset="0"/>
              </a:rPr>
              <a:t>ml </a:t>
            </a:r>
            <a:r>
              <a:rPr lang="es-ES" sz="1500" dirty="0" err="1" smtClean="0">
                <a:latin typeface="TT Commons Light" panose="02000506030000020003" pitchFamily="50" charset="0"/>
              </a:rPr>
              <a:t>airless</a:t>
            </a:r>
            <a:endParaRPr lang="es-ES" sz="1500" dirty="0" smtClean="0">
              <a:latin typeface="TT Commons Light" panose="02000506030000020003" pitchFamily="50" charset="0"/>
            </a:endParaRPr>
          </a:p>
          <a:p>
            <a:pPr algn="just"/>
            <a:endParaRPr lang="es-ES" sz="1500" dirty="0">
              <a:latin typeface="TT Commons Light" panose="02000506030000020003" pitchFamily="50" charset="0"/>
            </a:endParaRPr>
          </a:p>
          <a:p>
            <a:pPr algn="just"/>
            <a:r>
              <a:rPr lang="es-ES" sz="1500" b="1" dirty="0" err="1" smtClean="0">
                <a:latin typeface="TT Commons Light" panose="02000506030000020003" pitchFamily="50" charset="0"/>
              </a:rPr>
              <a:t>Description</a:t>
            </a:r>
            <a:r>
              <a:rPr lang="es-ES" sz="1500" dirty="0" smtClean="0">
                <a:latin typeface="TT Commons Light" panose="02000506030000020003" pitchFamily="50" charset="0"/>
              </a:rPr>
              <a:t>: </a:t>
            </a:r>
            <a:r>
              <a:rPr lang="en-US" sz="1500" dirty="0">
                <a:latin typeface="TT Commons Light" panose="02000506030000020003" pitchFamily="50" charset="0"/>
              </a:rPr>
              <a:t>Finishing cream with tensing and structuring active ingredients; increases firmness, reduces skin flaccidity and fights volume loss, providing a silky texture and easy spreading as the end of treatment.</a:t>
            </a:r>
          </a:p>
          <a:p>
            <a:pPr algn="just"/>
            <a:endParaRPr lang="es-ES" sz="1500" dirty="0" smtClean="0">
              <a:latin typeface="TT Commons Light" panose="02000506030000020003" pitchFamily="50" charset="0"/>
            </a:endParaRPr>
          </a:p>
          <a:p>
            <a:pPr algn="just"/>
            <a:r>
              <a:rPr lang="es-ES" sz="1500" b="1" dirty="0" err="1" smtClean="0">
                <a:latin typeface="TT Commons Light" panose="02000506030000020003" pitchFamily="50" charset="0"/>
              </a:rPr>
              <a:t>Ingredients</a:t>
            </a:r>
            <a:r>
              <a:rPr lang="es-ES" sz="1500" dirty="0">
                <a:latin typeface="TT Commons Light" panose="02000506030000020003" pitchFamily="50" charset="0"/>
              </a:rPr>
              <a:t>: </a:t>
            </a:r>
            <a:r>
              <a:rPr lang="es-ES" sz="1500" dirty="0" err="1" smtClean="0">
                <a:latin typeface="TT Commons Light" panose="02000506030000020003" pitchFamily="50" charset="0"/>
              </a:rPr>
              <a:t>Spillantes</a:t>
            </a:r>
            <a:r>
              <a:rPr lang="es-ES" sz="1500" dirty="0" smtClean="0">
                <a:latin typeface="TT Commons Light" panose="02000506030000020003" pitchFamily="50" charset="0"/>
              </a:rPr>
              <a:t> </a:t>
            </a:r>
            <a:r>
              <a:rPr lang="es-ES" sz="1500" dirty="0" err="1" smtClean="0">
                <a:latin typeface="TT Commons Light" panose="02000506030000020003" pitchFamily="50" charset="0"/>
              </a:rPr>
              <a:t>Acmella</a:t>
            </a:r>
            <a:r>
              <a:rPr lang="es-ES" sz="1500" dirty="0" smtClean="0">
                <a:latin typeface="TT Commons Light" panose="02000506030000020003" pitchFamily="50" charset="0"/>
              </a:rPr>
              <a:t>, </a:t>
            </a:r>
            <a:r>
              <a:rPr lang="es-ES" sz="1500" dirty="0" err="1">
                <a:latin typeface="TT Commons Light" panose="02000506030000020003" pitchFamily="50" charset="0"/>
              </a:rPr>
              <a:t>Hyaluronic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a:latin typeface="TT Commons Light" panose="02000506030000020003" pitchFamily="50" charset="0"/>
              </a:rPr>
              <a:t>, </a:t>
            </a:r>
            <a:r>
              <a:rPr lang="es-ES" sz="1500" dirty="0" err="1">
                <a:latin typeface="TT Commons Light" panose="02000506030000020003" pitchFamily="50" charset="0"/>
              </a:rPr>
              <a:t>tensing</a:t>
            </a:r>
            <a:r>
              <a:rPr lang="es-ES" sz="1500" dirty="0">
                <a:latin typeface="TT Commons Light" panose="02000506030000020003" pitchFamily="50" charset="0"/>
              </a:rPr>
              <a:t> </a:t>
            </a:r>
            <a:r>
              <a:rPr lang="es-ES" sz="1500" dirty="0" err="1">
                <a:latin typeface="TT Commons Light" panose="02000506030000020003" pitchFamily="50" charset="0"/>
              </a:rPr>
              <a:t>peptides</a:t>
            </a:r>
            <a:r>
              <a:rPr lang="es-ES" sz="1500" dirty="0">
                <a:latin typeface="TT Commons Light" panose="02000506030000020003" pitchFamily="50" charset="0"/>
              </a:rPr>
              <a:t>, </a:t>
            </a:r>
            <a:r>
              <a:rPr lang="es-ES" sz="1500" dirty="0" err="1">
                <a:latin typeface="TT Commons Light" panose="02000506030000020003" pitchFamily="50" charset="0"/>
              </a:rPr>
              <a:t>niacinamide</a:t>
            </a:r>
            <a:r>
              <a:rPr lang="es-ES" sz="1500" dirty="0" smtClean="0">
                <a:latin typeface="TT Commons Light" panose="02000506030000020003" pitchFamily="50" charset="0"/>
              </a:rPr>
              <a:t>.</a:t>
            </a:r>
          </a:p>
          <a:p>
            <a:pPr algn="just"/>
            <a:endParaRPr lang="es-ES" sz="1500" dirty="0">
              <a:latin typeface="TT Commons Light" panose="02000506030000020003" pitchFamily="50" charset="0"/>
            </a:endParaRPr>
          </a:p>
          <a:p>
            <a:pPr algn="just"/>
            <a:r>
              <a:rPr lang="en-US" altLang="en-US" sz="1500" b="1" dirty="0">
                <a:latin typeface="TT Commons Light" panose="02000506030000020003" pitchFamily="50" charset="0"/>
              </a:rPr>
              <a:t>Instructions for use:</a:t>
            </a:r>
            <a:r>
              <a:rPr lang="en-US" altLang="en-US" sz="1500" dirty="0">
                <a:latin typeface="TT Commons Light" panose="02000506030000020003" pitchFamily="50" charset="0"/>
              </a:rPr>
              <a:t> Apply 20 doses-pulsation </a:t>
            </a:r>
            <a:r>
              <a:rPr lang="en-US" sz="1500" dirty="0">
                <a:latin typeface="TT Commons Light" panose="02000506030000020003" pitchFamily="50" charset="0"/>
              </a:rPr>
              <a:t>massage always upwards in direction, until completely absorbed.</a:t>
            </a:r>
            <a:endParaRPr lang="es-ES" sz="1500" dirty="0">
              <a:latin typeface="TT Commons Light" panose="02000506030000020003" pitchFamily="50" charset="0"/>
            </a:endParaRPr>
          </a:p>
          <a:p>
            <a:pPr algn="just"/>
            <a:endParaRPr lang="es-ES" sz="1500" dirty="0">
              <a:latin typeface="TT Commons Light" panose="02000506030000020003" pitchFamily="50" charset="0"/>
            </a:endParaRPr>
          </a:p>
          <a:p>
            <a:pPr marL="342804" indent="-342804" algn="just"/>
            <a:endParaRPr lang="es-ES" sz="1500" dirty="0">
              <a:latin typeface="TT Commons Light" panose="02000506030000020003" pitchFamily="50" charset="0"/>
            </a:endParaRPr>
          </a:p>
        </p:txBody>
      </p:sp>
      <p:sp>
        <p:nvSpPr>
          <p:cNvPr id="14" name="Título 8"/>
          <p:cNvSpPr>
            <a:spLocks noGrp="1"/>
          </p:cNvSpPr>
          <p:nvPr>
            <p:ph type="title"/>
          </p:nvPr>
        </p:nvSpPr>
        <p:spPr>
          <a:xfrm>
            <a:off x="699719" y="399554"/>
            <a:ext cx="2046786" cy="424614"/>
          </a:xfrm>
        </p:spPr>
        <p:txBody>
          <a:bodyPr>
            <a:normAutofit/>
          </a:bodyPr>
          <a:lstStyle/>
          <a:p>
            <a:r>
              <a:rPr lang="es-ES" sz="2399" spc="300" dirty="0" err="1" smtClean="0"/>
              <a:t>TENsOR</a:t>
            </a:r>
            <a:r>
              <a:rPr lang="es-ES" sz="2399" spc="300" dirty="0" smtClean="0"/>
              <a:t> </a:t>
            </a:r>
            <a:r>
              <a:rPr lang="es-ES" sz="2399" spc="300" dirty="0"/>
              <a:t>CREAM</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18" y="1344538"/>
            <a:ext cx="1283937" cy="3527467"/>
          </a:xfrm>
          <a:prstGeom prst="rect">
            <a:avLst/>
          </a:prstGeom>
        </p:spPr>
      </p:pic>
    </p:spTree>
    <p:extLst>
      <p:ext uri="{BB962C8B-B14F-4D97-AF65-F5344CB8AC3E}">
        <p14:creationId xmlns:p14="http://schemas.microsoft.com/office/powerpoint/2010/main" val="963433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993914" cy="424732"/>
          </a:xfrm>
        </p:spPr>
        <p:txBody>
          <a:bodyPr/>
          <a:lstStyle/>
          <a:p>
            <a:pPr algn="l" rtl="0"/>
            <a:r>
              <a:rPr lang="es-ES" sz="2400" spc="300" dirty="0" smtClean="0">
                <a:latin typeface="Bebas Neue Regular" panose="00000500000000000000" pitchFamily="50" charset="0"/>
              </a:rPr>
              <a:t>LIFT THERAPY - PRESENTATION</a:t>
            </a:r>
            <a:endParaRPr lang="es-ES" sz="2400" spc="300" dirty="0">
              <a:latin typeface="Bebas Neue Regular" panose="00000500000000000000" pitchFamily="50" charset="0"/>
            </a:endParaRPr>
          </a:p>
        </p:txBody>
      </p:sp>
      <p:sp>
        <p:nvSpPr>
          <p:cNvPr id="3" name="Rectángulo 2"/>
          <p:cNvSpPr/>
          <p:nvPr/>
        </p:nvSpPr>
        <p:spPr>
          <a:xfrm>
            <a:off x="5368032" y="1720356"/>
            <a:ext cx="3609663" cy="3170099"/>
          </a:xfrm>
          <a:prstGeom prst="rect">
            <a:avLst/>
          </a:prstGeom>
        </p:spPr>
        <p:txBody>
          <a:bodyPr wrap="square">
            <a:spAutoFit/>
          </a:bodyPr>
          <a:lstStyle/>
          <a:p>
            <a:pPr algn="just">
              <a:spcBef>
                <a:spcPct val="50000"/>
              </a:spcBef>
            </a:pPr>
            <a:r>
              <a:rPr lang="en-US" altLang="en-US" sz="1600" dirty="0">
                <a:latin typeface="TT Commons Light" panose="02000506030000020003" pitchFamily="50" charset="0"/>
              </a:rPr>
              <a:t>The LIFT THERAPY line combines an effective combination of firming, moisturizing and regenerating active components whose cosmetic lifting effect is evident throughout the skin of the face and neck.</a:t>
            </a:r>
          </a:p>
          <a:p>
            <a:pPr algn="just">
              <a:spcBef>
                <a:spcPct val="50000"/>
              </a:spcBef>
            </a:pPr>
            <a:r>
              <a:rPr lang="en-US" altLang="en-US" sz="1600" dirty="0" smtClean="0">
                <a:latin typeface="TT Commons Light" panose="02000506030000020003" pitchFamily="50" charset="0"/>
              </a:rPr>
              <a:t>The </a:t>
            </a:r>
            <a:r>
              <a:rPr lang="en-US" altLang="en-US" sz="1600" dirty="0">
                <a:latin typeface="TT Commons Light" panose="02000506030000020003" pitchFamily="50" charset="0"/>
              </a:rPr>
              <a:t>powerful synergy of its active ingredients: </a:t>
            </a:r>
            <a:r>
              <a:rPr lang="en-US" altLang="en-US" sz="1600" b="1" dirty="0">
                <a:latin typeface="TT Commons Light" panose="02000506030000020003" pitchFamily="50" charset="0"/>
              </a:rPr>
              <a:t>HYALURONIC ACID</a:t>
            </a:r>
            <a:r>
              <a:rPr lang="en-US" altLang="en-US" sz="1600" dirty="0">
                <a:latin typeface="TT Commons Light" panose="02000506030000020003" pitchFamily="50" charset="0"/>
              </a:rPr>
              <a:t>, </a:t>
            </a:r>
            <a:r>
              <a:rPr lang="en-US" sz="1600" b="1" dirty="0" err="1">
                <a:latin typeface="TT Commons Light" panose="02000506030000020003" pitchFamily="50" charset="0"/>
                <a:ea typeface="Calibri" panose="020F0502020204030204" pitchFamily="34" charset="0"/>
                <a:cs typeface="Times New Roman" panose="02020603050405020304" pitchFamily="18" charset="0"/>
              </a:rPr>
              <a:t>TensorPep</a:t>
            </a:r>
            <a:r>
              <a:rPr lang="en-US" sz="1600" b="1" dirty="0">
                <a:latin typeface="TT Commons Light" panose="02000506030000020003" pitchFamily="50" charset="0"/>
                <a:ea typeface="Calibri" panose="020F0502020204030204" pitchFamily="34" charset="0"/>
                <a:cs typeface="Times New Roman" panose="02020603050405020304" pitchFamily="18" charset="0"/>
              </a:rPr>
              <a:t> 8 </a:t>
            </a:r>
            <a:r>
              <a:rPr lang="en-US" altLang="en-US" sz="1600" dirty="0">
                <a:latin typeface="TT Commons Light" panose="02000506030000020003" pitchFamily="50" charset="0"/>
              </a:rPr>
              <a:t>(the alternative to BOTOX) </a:t>
            </a:r>
            <a:r>
              <a:rPr lang="en-US" sz="1600" b="1" dirty="0" smtClean="0">
                <a:latin typeface="TT Commons Light" panose="02000506030000020003" pitchFamily="50" charset="0"/>
                <a:ea typeface="Calibri" panose="020F0502020204030204" pitchFamily="34" charset="0"/>
                <a:cs typeface="Times New Roman" panose="02020603050405020304" pitchFamily="18" charset="0"/>
              </a:rPr>
              <a:t>and </a:t>
            </a:r>
            <a:r>
              <a:rPr lang="en-US" sz="1600" b="1" dirty="0" err="1">
                <a:latin typeface="TT Commons Light" panose="02000506030000020003" pitchFamily="50" charset="0"/>
                <a:ea typeface="Calibri" panose="020F0502020204030204" pitchFamily="34" charset="0"/>
                <a:cs typeface="Times New Roman" panose="02020603050405020304" pitchFamily="18" charset="0"/>
              </a:rPr>
              <a:t>SnakePep</a:t>
            </a:r>
            <a:r>
              <a:rPr lang="en-US" sz="1600" b="1" dirty="0">
                <a:latin typeface="TT Commons Light" panose="02000506030000020003" pitchFamily="50" charset="0"/>
                <a:ea typeface="Calibri" panose="020F0502020204030204" pitchFamily="34" charset="0"/>
                <a:cs typeface="Times New Roman" panose="02020603050405020304" pitchFamily="18" charset="0"/>
              </a:rPr>
              <a:t> </a:t>
            </a:r>
            <a:r>
              <a:rPr lang="en-US" sz="1600" b="1" dirty="0" smtClean="0">
                <a:latin typeface="TT Commons Light" panose="02000506030000020003" pitchFamily="50" charset="0"/>
                <a:ea typeface="Calibri" panose="020F0502020204030204" pitchFamily="34" charset="0"/>
                <a:cs typeface="Times New Roman" panose="02020603050405020304" pitchFamily="18" charset="0"/>
              </a:rPr>
              <a:t>3 </a:t>
            </a:r>
            <a:r>
              <a:rPr lang="en-US" sz="1600" dirty="0" smtClean="0">
                <a:latin typeface="TT Commons Light" panose="02000506030000020003" pitchFamily="50" charset="0"/>
                <a:ea typeface="Calibri" panose="020F0502020204030204" pitchFamily="34" charset="0"/>
                <a:cs typeface="Times New Roman" panose="02020603050405020304" pitchFamily="18" charset="0"/>
              </a:rPr>
              <a:t>(SNAKE VENOM) </a:t>
            </a:r>
            <a:r>
              <a:rPr lang="en-US" altLang="en-US" sz="1600" dirty="0" smtClean="0">
                <a:latin typeface="TT Commons Light" panose="02000506030000020003" pitchFamily="50" charset="0"/>
              </a:rPr>
              <a:t>and </a:t>
            </a:r>
            <a:r>
              <a:rPr lang="en-US" altLang="en-US" sz="1600" dirty="0">
                <a:latin typeface="TT Commons Light" panose="02000506030000020003" pitchFamily="50" charset="0"/>
              </a:rPr>
              <a:t>SOY ISOFLAVONES, provides firmness, elasticity and hydration to the skin.</a:t>
            </a:r>
          </a:p>
        </p:txBody>
      </p:sp>
      <p:grpSp>
        <p:nvGrpSpPr>
          <p:cNvPr id="7" name="Grupo 6"/>
          <p:cNvGrpSpPr/>
          <p:nvPr/>
        </p:nvGrpSpPr>
        <p:grpSpPr>
          <a:xfrm>
            <a:off x="181367" y="1992610"/>
            <a:ext cx="5186665" cy="3158406"/>
            <a:chOff x="37351" y="1747627"/>
            <a:chExt cx="5709288" cy="3476656"/>
          </a:xfrm>
        </p:grpSpPr>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l="51679" t="18491" r="27315" b="21012"/>
            <a:stretch/>
          </p:blipFill>
          <p:spPr>
            <a:xfrm>
              <a:off x="37351" y="1747627"/>
              <a:ext cx="1800200" cy="3456384"/>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974" y="3759932"/>
              <a:ext cx="1736284" cy="1256521"/>
            </a:xfrm>
            <a:prstGeom prst="rect">
              <a:avLst/>
            </a:prstGeom>
          </p:spPr>
        </p:pic>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37396" t="21012" r="47480" b="21012"/>
            <a:stretch/>
          </p:blipFill>
          <p:spPr>
            <a:xfrm>
              <a:off x="976845" y="1911915"/>
              <a:ext cx="1296144" cy="3312368"/>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53291" t="20908" r="36626" b="29940"/>
            <a:stretch/>
          </p:blipFill>
          <p:spPr>
            <a:xfrm>
              <a:off x="3968921" y="2355775"/>
              <a:ext cx="864096" cy="2808313"/>
            </a:xfrm>
            <a:prstGeom prst="rect">
              <a:avLst/>
            </a:prstGeom>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t="13241" r="53069" b="8618"/>
            <a:stretch/>
          </p:blipFill>
          <p:spPr>
            <a:xfrm>
              <a:off x="4359350" y="2505614"/>
              <a:ext cx="1387289" cy="2596813"/>
            </a:xfrm>
            <a:prstGeom prst="rect">
              <a:avLst/>
            </a:prstGeom>
          </p:spPr>
        </p:pic>
        <p:pic>
          <p:nvPicPr>
            <p:cNvPr id="14" name="16 Imagen" descr="LT FORCE LIFT TUBO.png"/>
            <p:cNvPicPr>
              <a:picLocks noChangeAspect="1"/>
            </p:cNvPicPr>
            <p:nvPr/>
          </p:nvPicPr>
          <p:blipFill>
            <a:blip r:embed="rId6" cstate="print"/>
            <a:stretch>
              <a:fillRect/>
            </a:stretch>
          </p:blipFill>
          <p:spPr>
            <a:xfrm>
              <a:off x="2106239" y="2315088"/>
              <a:ext cx="1081144" cy="2787339"/>
            </a:xfrm>
            <a:prstGeom prst="rect">
              <a:avLst/>
            </a:prstGeom>
          </p:spPr>
        </p:pic>
      </p:grpSp>
    </p:spTree>
    <p:extLst>
      <p:ext uri="{BB962C8B-B14F-4D97-AF65-F5344CB8AC3E}">
        <p14:creationId xmlns:p14="http://schemas.microsoft.com/office/powerpoint/2010/main" val="110696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854211" y="3028268"/>
            <a:ext cx="4756302"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SKIN AGING: FLACIDITY</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3937318" y="371073"/>
            <a:ext cx="2396148" cy="2043145"/>
          </a:xfrm>
          <a:prstGeom prst="rect">
            <a:avLst/>
          </a:prstGeom>
        </p:spPr>
      </p:pic>
    </p:spTree>
    <p:extLst>
      <p:ext uri="{BB962C8B-B14F-4D97-AF65-F5344CB8AC3E}">
        <p14:creationId xmlns:p14="http://schemas.microsoft.com/office/powerpoint/2010/main" val="339843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4854591" cy="4247317"/>
          </a:xfrm>
          <a:prstGeom prst="rect">
            <a:avLst/>
          </a:prstGeom>
          <a:noFill/>
        </p:spPr>
        <p:txBody>
          <a:bodyPr wrap="square" rtlCol="0">
            <a:spAutoFit/>
          </a:bodyPr>
          <a:lstStyle/>
          <a:p>
            <a:pPr marL="342797" indent="-342797"/>
            <a:r>
              <a:rPr lang="en-US" sz="1600" dirty="0">
                <a:solidFill>
                  <a:schemeClr val="bg2">
                    <a:lumMod val="10000"/>
                  </a:schemeClr>
                </a:solidFill>
                <a:latin typeface="TT Commons Light" panose="02000506030000020003" pitchFamily="50" charset="0"/>
              </a:rPr>
              <a:t>The dermis is the middle layer of the skin, found under the epidermis, and above the hypodermis.</a:t>
            </a:r>
          </a:p>
          <a:p>
            <a:pPr marL="342797" indent="-342797"/>
            <a:endParaRPr lang="en-US" sz="1600" dirty="0">
              <a:solidFill>
                <a:schemeClr val="bg2">
                  <a:lumMod val="10000"/>
                </a:schemeClr>
              </a:solidFill>
              <a:latin typeface="TT Commons Light" panose="02000506030000020003" pitchFamily="50" charset="0"/>
            </a:endParaRPr>
          </a:p>
          <a:p>
            <a:pPr marL="342797" indent="-342797"/>
            <a:r>
              <a:rPr lang="en-US" sz="1600" dirty="0">
                <a:solidFill>
                  <a:schemeClr val="bg2">
                    <a:lumMod val="10000"/>
                  </a:schemeClr>
                </a:solidFill>
                <a:latin typeface="TT Commons Light" panose="02000506030000020003" pitchFamily="50" charset="0"/>
              </a:rPr>
              <a:t>On the back is the maximum thickness. The dermis sends the nutrients to the epidermis. </a:t>
            </a:r>
          </a:p>
          <a:p>
            <a:pPr marL="342797" indent="-342797"/>
            <a:endParaRPr lang="en-US" sz="1600" dirty="0">
              <a:solidFill>
                <a:schemeClr val="bg2">
                  <a:lumMod val="10000"/>
                </a:schemeClr>
              </a:solidFill>
              <a:latin typeface="TT Commons Light" panose="02000506030000020003" pitchFamily="50" charset="0"/>
            </a:endParaRPr>
          </a:p>
          <a:p>
            <a:pPr marL="342797" indent="-342797"/>
            <a:r>
              <a:rPr lang="en-US" sz="1600" dirty="0">
                <a:solidFill>
                  <a:schemeClr val="bg2">
                    <a:lumMod val="10000"/>
                  </a:schemeClr>
                </a:solidFill>
                <a:latin typeface="TT Commons Light" panose="02000506030000020003" pitchFamily="50" charset="0"/>
              </a:rPr>
              <a:t>In the dermis we find, cells, elastic collagen and </a:t>
            </a:r>
            <a:r>
              <a:rPr lang="en-US" sz="1600" dirty="0" err="1">
                <a:solidFill>
                  <a:schemeClr val="bg2">
                    <a:lumMod val="10000"/>
                  </a:schemeClr>
                </a:solidFill>
                <a:latin typeface="TT Commons Light" panose="02000506030000020003" pitchFamily="50" charset="0"/>
              </a:rPr>
              <a:t>reticulin</a:t>
            </a:r>
            <a:r>
              <a:rPr lang="en-US" sz="1600" dirty="0">
                <a:solidFill>
                  <a:schemeClr val="bg2">
                    <a:lumMod val="10000"/>
                  </a:schemeClr>
                </a:solidFill>
                <a:latin typeface="TT Commons Light" panose="02000506030000020003" pitchFamily="50" charset="0"/>
              </a:rPr>
              <a:t> fibers, fundamental substance, vascular network, nervous, lymphatic and skin attachments. </a:t>
            </a:r>
            <a:endParaRPr lang="en-US" sz="1600" dirty="0" smtClean="0">
              <a:solidFill>
                <a:schemeClr val="bg2">
                  <a:lumMod val="10000"/>
                </a:schemeClr>
              </a:solidFill>
              <a:latin typeface="TT Commons Light" panose="02000506030000020003" pitchFamily="50" charset="0"/>
            </a:endParaRPr>
          </a:p>
          <a:p>
            <a:pPr marL="342797" indent="-342797"/>
            <a:endParaRPr lang="en-US" sz="1600" dirty="0" smtClean="0">
              <a:solidFill>
                <a:schemeClr val="bg2">
                  <a:lumMod val="10000"/>
                </a:schemeClr>
              </a:solidFill>
              <a:latin typeface="TT Commons Light" panose="02000506030000020003" pitchFamily="50" charset="0"/>
            </a:endParaRPr>
          </a:p>
          <a:p>
            <a:pPr marL="342797" indent="-342797"/>
            <a:r>
              <a:rPr lang="en-US" sz="1600" dirty="0">
                <a:solidFill>
                  <a:schemeClr val="bg2">
                    <a:lumMod val="10000"/>
                  </a:schemeClr>
                </a:solidFill>
                <a:latin typeface="TT Commons Light" panose="02000506030000020003" pitchFamily="50" charset="0"/>
              </a:rPr>
              <a:t>The dermis is 20-30 times thicker than the epidermis, in it are the skin attachments, which are of two types: corneas (hairs and nails); </a:t>
            </a:r>
            <a:r>
              <a:rPr lang="en-US" sz="1600" dirty="0" err="1">
                <a:solidFill>
                  <a:schemeClr val="bg2">
                    <a:lumMod val="10000"/>
                  </a:schemeClr>
                </a:solidFill>
                <a:latin typeface="TT Commons Light" panose="02000506030000020003" pitchFamily="50" charset="0"/>
              </a:rPr>
              <a:t>glandulars</a:t>
            </a:r>
            <a:r>
              <a:rPr lang="en-US" sz="1600" dirty="0">
                <a:solidFill>
                  <a:schemeClr val="bg2">
                    <a:lumMod val="10000"/>
                  </a:schemeClr>
                </a:solidFill>
                <a:latin typeface="TT Commons Light" panose="02000506030000020003" pitchFamily="50" charset="0"/>
              </a:rPr>
              <a:t> (sebaceous and sweat glands). </a:t>
            </a:r>
          </a:p>
          <a:p>
            <a:pPr marL="342797" indent="-342797"/>
            <a:endParaRPr lang="en-US" sz="1600" b="1" dirty="0" smtClean="0">
              <a:solidFill>
                <a:schemeClr val="bg2">
                  <a:lumMod val="10000"/>
                </a:schemeClr>
              </a:solidFill>
              <a:latin typeface="TT Commons Light" panose="02000506030000020003" pitchFamily="50" charset="0"/>
            </a:endParaRPr>
          </a:p>
          <a:p>
            <a:pPr marL="342797" indent="-342797"/>
            <a:endParaRPr lang="es-ES" sz="1600" b="1" dirty="0">
              <a:solidFill>
                <a:schemeClr val="bg2">
                  <a:lumMod val="10000"/>
                </a:schemeClr>
              </a:solidFill>
              <a:latin typeface="TT Commons Light" panose="02000506030000020003" pitchFamily="50" charset="0"/>
            </a:endParaRPr>
          </a:p>
          <a:p>
            <a:pPr marL="342797" indent="-342797"/>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9"/>
            <a:ext cx="1091966" cy="424603"/>
          </a:xfrm>
        </p:spPr>
        <p:txBody>
          <a:bodyPr/>
          <a:lstStyle/>
          <a:p>
            <a:r>
              <a:rPr lang="es-ES" sz="2399" spc="300" dirty="0" smtClean="0"/>
              <a:t>DERMIS</a:t>
            </a:r>
            <a:endParaRPr lang="es-ES" sz="2399" spc="3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096" y="1128514"/>
            <a:ext cx="30845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319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754874"/>
          </a:xfrm>
          <a:prstGeom prst="rect">
            <a:avLst/>
          </a:prstGeom>
          <a:noFill/>
        </p:spPr>
        <p:txBody>
          <a:bodyPr wrap="square" rtlCol="0">
            <a:spAutoFit/>
          </a:bodyPr>
          <a:lstStyle/>
          <a:p>
            <a:pPr marL="342797" indent="-342797"/>
            <a:r>
              <a:rPr lang="en-US" sz="1600" dirty="0" smtClean="0">
                <a:solidFill>
                  <a:schemeClr val="bg2">
                    <a:lumMod val="10000"/>
                  </a:schemeClr>
                </a:solidFill>
                <a:latin typeface="TT Commons Light" panose="02000506030000020003" pitchFamily="50" charset="0"/>
              </a:rPr>
              <a:t>The </a:t>
            </a:r>
            <a:r>
              <a:rPr lang="en-US" sz="1600" b="1" dirty="0">
                <a:solidFill>
                  <a:schemeClr val="bg2">
                    <a:lumMod val="10000"/>
                  </a:schemeClr>
                </a:solidFill>
                <a:latin typeface="TT Commons Light" panose="02000506030000020003" pitchFamily="50" charset="0"/>
              </a:rPr>
              <a:t>collagen fibers </a:t>
            </a:r>
            <a:r>
              <a:rPr lang="en-US" sz="1600" dirty="0">
                <a:solidFill>
                  <a:schemeClr val="bg2">
                    <a:lumMod val="10000"/>
                  </a:schemeClr>
                </a:solidFill>
                <a:latin typeface="TT Commons Light" panose="02000506030000020003" pitchFamily="50" charset="0"/>
              </a:rPr>
              <a:t>are distributed in all directions, however they are predominantly oriented oblique to the epidermis.</a:t>
            </a:r>
          </a:p>
          <a:p>
            <a:pPr marL="342797" indent="-342797"/>
            <a:endParaRPr lang="en-US" sz="1600" dirty="0">
              <a:solidFill>
                <a:schemeClr val="bg2">
                  <a:lumMod val="10000"/>
                </a:schemeClr>
              </a:solidFill>
              <a:latin typeface="TT Commons Light" panose="02000506030000020003" pitchFamily="50" charset="0"/>
            </a:endParaRPr>
          </a:p>
          <a:p>
            <a:pPr marL="342797" indent="-342797"/>
            <a:r>
              <a:rPr lang="en-US" sz="1600" b="1" dirty="0">
                <a:solidFill>
                  <a:schemeClr val="bg2">
                    <a:lumMod val="10000"/>
                  </a:schemeClr>
                </a:solidFill>
                <a:latin typeface="TT Commons Light" panose="02000506030000020003" pitchFamily="50" charset="0"/>
              </a:rPr>
              <a:t>Elastic </a:t>
            </a:r>
            <a:r>
              <a:rPr lang="en-US" sz="1600" b="1" dirty="0" err="1">
                <a:solidFill>
                  <a:schemeClr val="bg2">
                    <a:lumMod val="10000"/>
                  </a:schemeClr>
                </a:solidFill>
                <a:latin typeface="TT Commons Light" panose="02000506030000020003" pitchFamily="50" charset="0"/>
              </a:rPr>
              <a:t>fibres</a:t>
            </a:r>
            <a:r>
              <a:rPr lang="en-US" sz="1600" dirty="0">
                <a:solidFill>
                  <a:schemeClr val="bg2">
                    <a:lumMod val="10000"/>
                  </a:schemeClr>
                </a:solidFill>
                <a:latin typeface="TT Commons Light" panose="02000506030000020003" pitchFamily="50" charset="0"/>
              </a:rPr>
              <a:t>: similar to the previous ones, they differ from them because they are thinner, shiny and homogeneous. They branch into networks. They are endowed with remarkable elasticity, they have a characteristic protein called elastin.</a:t>
            </a:r>
          </a:p>
          <a:p>
            <a:pPr marL="342797" indent="-342797"/>
            <a:endParaRPr lang="es-ES" sz="1600" dirty="0" smtClean="0">
              <a:solidFill>
                <a:schemeClr val="bg2">
                  <a:lumMod val="10000"/>
                </a:schemeClr>
              </a:solidFill>
              <a:latin typeface="TT Commons Light" panose="02000506030000020003" pitchFamily="50" charset="0"/>
            </a:endParaRPr>
          </a:p>
          <a:p>
            <a:pPr marL="342797" indent="-342797"/>
            <a:r>
              <a:rPr lang="en-US" sz="1600" b="1" dirty="0" err="1">
                <a:solidFill>
                  <a:schemeClr val="bg2">
                    <a:lumMod val="10000"/>
                  </a:schemeClr>
                </a:solidFill>
                <a:latin typeface="TT Commons Light" panose="02000506030000020003" pitchFamily="50" charset="0"/>
              </a:rPr>
              <a:t>Reticulin</a:t>
            </a:r>
            <a:r>
              <a:rPr lang="en-US" sz="1600" b="1" dirty="0">
                <a:solidFill>
                  <a:schemeClr val="bg2">
                    <a:lumMod val="10000"/>
                  </a:schemeClr>
                </a:solidFill>
                <a:latin typeface="TT Commons Light" panose="02000506030000020003" pitchFamily="50" charset="0"/>
              </a:rPr>
              <a:t> fibers</a:t>
            </a:r>
            <a:r>
              <a:rPr lang="en-US" sz="1600" dirty="0">
                <a:solidFill>
                  <a:schemeClr val="bg2">
                    <a:lumMod val="10000"/>
                  </a:schemeClr>
                </a:solidFill>
                <a:latin typeface="TT Commons Light" panose="02000506030000020003" pitchFamily="50" charset="0"/>
              </a:rPr>
              <a:t>: They are very thin, resistant, branched. They are formed by transversely striated fibrils. They are more resistant than collagen fibers</a:t>
            </a:r>
            <a:r>
              <a:rPr lang="en-US" sz="1600" dirty="0" smtClean="0">
                <a:solidFill>
                  <a:schemeClr val="bg2">
                    <a:lumMod val="10000"/>
                  </a:schemeClr>
                </a:solidFill>
                <a:latin typeface="TT Commons Light" panose="02000506030000020003" pitchFamily="50" charset="0"/>
              </a:rPr>
              <a:t>.</a:t>
            </a:r>
          </a:p>
          <a:p>
            <a:pPr marL="342797" indent="-342797"/>
            <a:endParaRPr lang="es-ES" sz="1600" b="1" dirty="0">
              <a:solidFill>
                <a:schemeClr val="bg2">
                  <a:lumMod val="10000"/>
                </a:schemeClr>
              </a:solidFill>
              <a:latin typeface="TT Commons Light" panose="02000506030000020003" pitchFamily="50" charset="0"/>
            </a:endParaRPr>
          </a:p>
          <a:p>
            <a:pPr marL="342797" indent="-342797"/>
            <a:r>
              <a:rPr lang="en-US" sz="1600" b="1" dirty="0">
                <a:solidFill>
                  <a:schemeClr val="bg2">
                    <a:lumMod val="10000"/>
                  </a:schemeClr>
                </a:solidFill>
                <a:latin typeface="TT Commons Light" panose="02000506030000020003" pitchFamily="50" charset="0"/>
              </a:rPr>
              <a:t>Hyaluronic acid </a:t>
            </a:r>
            <a:r>
              <a:rPr lang="en-US" sz="1600" dirty="0">
                <a:solidFill>
                  <a:schemeClr val="bg2">
                    <a:lumMod val="10000"/>
                  </a:schemeClr>
                </a:solidFill>
                <a:latin typeface="TT Commons Light" panose="02000506030000020003" pitchFamily="50" charset="0"/>
              </a:rPr>
              <a:t>is a molecule that is naturally present in all living organisms. It is generated by our body from birth to promote and regulate the hydration of the epidermis</a:t>
            </a:r>
            <a:r>
              <a:rPr lang="en-US" sz="1600" dirty="0" smtClean="0">
                <a:solidFill>
                  <a:schemeClr val="bg2">
                    <a:lumMod val="10000"/>
                  </a:schemeClr>
                </a:solidFill>
                <a:latin typeface="TT Commons Light" panose="02000506030000020003" pitchFamily="50" charset="0"/>
              </a:rPr>
              <a:t>.  It </a:t>
            </a:r>
            <a:r>
              <a:rPr lang="en-US" sz="1600" dirty="0">
                <a:solidFill>
                  <a:schemeClr val="bg2">
                    <a:lumMod val="10000"/>
                  </a:schemeClr>
                </a:solidFill>
                <a:latin typeface="TT Commons Light" panose="02000506030000020003" pitchFamily="50" charset="0"/>
              </a:rPr>
              <a:t>has the ability to absorb and retain large amounts of water in the skin.</a:t>
            </a:r>
          </a:p>
          <a:p>
            <a:pPr marL="342797" indent="-342797"/>
            <a:endParaRPr lang="en-US" sz="1600" dirty="0">
              <a:solidFill>
                <a:schemeClr val="bg2">
                  <a:lumMod val="10000"/>
                </a:schemeClr>
              </a:solidFill>
              <a:latin typeface="TT Commons Light" panose="02000506030000020003" pitchFamily="50" charset="0"/>
            </a:endParaRPr>
          </a:p>
          <a:p>
            <a:pPr marL="342797" indent="-342797"/>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9"/>
            <a:ext cx="4297971" cy="424603"/>
          </a:xfrm>
        </p:spPr>
        <p:txBody>
          <a:bodyPr/>
          <a:lstStyle/>
          <a:p>
            <a:r>
              <a:rPr lang="es-ES" sz="2399" spc="300" dirty="0" smtClean="0"/>
              <a:t>DERMIS FIBRES AND COMPONENTS</a:t>
            </a:r>
            <a:endParaRPr lang="es-ES" sz="2399" spc="300" dirty="0"/>
          </a:p>
        </p:txBody>
      </p:sp>
    </p:spTree>
    <p:extLst>
      <p:ext uri="{BB962C8B-B14F-4D97-AF65-F5344CB8AC3E}">
        <p14:creationId xmlns:p14="http://schemas.microsoft.com/office/powerpoint/2010/main" val="1952118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50" y="1256951"/>
            <a:ext cx="4710574" cy="3754874"/>
          </a:xfrm>
          <a:prstGeom prst="rect">
            <a:avLst/>
          </a:prstGeom>
          <a:noFill/>
        </p:spPr>
        <p:txBody>
          <a:bodyPr wrap="square" rtlCol="0">
            <a:spAutoFit/>
          </a:bodyPr>
          <a:lstStyle/>
          <a:p>
            <a:pPr marL="342797" indent="-342797" algn="just"/>
            <a:r>
              <a:rPr lang="en-US" sz="1600" dirty="0">
                <a:solidFill>
                  <a:schemeClr val="bg2">
                    <a:lumMod val="10000"/>
                  </a:schemeClr>
                </a:solidFill>
                <a:latin typeface="TT Commons Light" panose="02000506030000020003" pitchFamily="50" charset="0"/>
              </a:rPr>
              <a:t>The amount of Hyaluronic Acid that we synthesize naturally determines the elasticity and firmness of our skin. </a:t>
            </a:r>
          </a:p>
          <a:p>
            <a:pPr marL="342797" indent="-342797" algn="just"/>
            <a:endParaRPr lang="en-US" sz="1600" dirty="0">
              <a:solidFill>
                <a:schemeClr val="bg2">
                  <a:lumMod val="10000"/>
                </a:schemeClr>
              </a:solidFill>
              <a:latin typeface="TT Commons Light" panose="02000506030000020003" pitchFamily="50" charset="0"/>
            </a:endParaRPr>
          </a:p>
          <a:p>
            <a:pPr marL="342797" indent="-342797" algn="just"/>
            <a:r>
              <a:rPr lang="en-US" sz="1600" dirty="0">
                <a:solidFill>
                  <a:schemeClr val="bg2">
                    <a:lumMod val="10000"/>
                  </a:schemeClr>
                </a:solidFill>
                <a:latin typeface="TT Commons Light" panose="02000506030000020003" pitchFamily="50" charset="0"/>
              </a:rPr>
              <a:t>At an early age, we generate high quantities; over the age of 40, their production is halved and at 60, barely reaches the 10% of what our body produced at birth.</a:t>
            </a:r>
          </a:p>
          <a:p>
            <a:pPr marL="342797" indent="-342797" algn="just"/>
            <a:endParaRPr lang="en-US" sz="1600" dirty="0">
              <a:solidFill>
                <a:schemeClr val="bg2">
                  <a:lumMod val="10000"/>
                </a:schemeClr>
              </a:solidFill>
              <a:latin typeface="TT Commons Light" panose="02000506030000020003" pitchFamily="50" charset="0"/>
            </a:endParaRPr>
          </a:p>
          <a:p>
            <a:pPr marL="342797" indent="-342797" algn="just"/>
            <a:r>
              <a:rPr lang="en-US" sz="1600" dirty="0">
                <a:solidFill>
                  <a:schemeClr val="bg2">
                    <a:lumMod val="10000"/>
                  </a:schemeClr>
                </a:solidFill>
                <a:latin typeface="TT Commons Light" panose="02000506030000020003" pitchFamily="50" charset="0"/>
              </a:rPr>
              <a:t>The most visible effects of this reduction of Hyaluronic Acid in our body are the appearance of the first wrinkles of expression, alterations in the elasticity and flexibility of the skin, decrease in turgidity, greater roughness to the touch and dryness. </a:t>
            </a:r>
          </a:p>
          <a:p>
            <a:pPr marL="342797" indent="-342797"/>
            <a:endParaRPr lang="en-US" sz="1600" dirty="0">
              <a:solidFill>
                <a:schemeClr val="bg2">
                  <a:lumMod val="10000"/>
                </a:schemeClr>
              </a:solidFill>
              <a:latin typeface="TT Commons Light" panose="02000506030000020003" pitchFamily="50" charset="0"/>
            </a:endParaRPr>
          </a:p>
          <a:p>
            <a:pPr marL="342797" indent="-342797"/>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9"/>
            <a:ext cx="2284600" cy="424603"/>
          </a:xfrm>
        </p:spPr>
        <p:txBody>
          <a:bodyPr/>
          <a:lstStyle/>
          <a:p>
            <a:r>
              <a:rPr lang="es-ES" sz="2399" spc="300" dirty="0" smtClean="0"/>
              <a:t>HIALURONIC ACID</a:t>
            </a:r>
            <a:endParaRPr lang="es-ES" sz="2399" spc="300" dirty="0"/>
          </a:p>
        </p:txBody>
      </p:sp>
      <p:pic>
        <p:nvPicPr>
          <p:cNvPr id="2" name="Imagen 1"/>
          <p:cNvPicPr>
            <a:picLocks noChangeAspect="1"/>
          </p:cNvPicPr>
          <p:nvPr/>
        </p:nvPicPr>
        <p:blipFill>
          <a:blip r:embed="rId2"/>
          <a:stretch>
            <a:fillRect/>
          </a:stretch>
        </p:blipFill>
        <p:spPr>
          <a:xfrm>
            <a:off x="5800067" y="1992610"/>
            <a:ext cx="3295751" cy="1440160"/>
          </a:xfrm>
          <a:prstGeom prst="rect">
            <a:avLst/>
          </a:prstGeom>
        </p:spPr>
      </p:pic>
    </p:spTree>
    <p:extLst>
      <p:ext uri="{BB962C8B-B14F-4D97-AF65-F5344CB8AC3E}">
        <p14:creationId xmlns:p14="http://schemas.microsoft.com/office/powerpoint/2010/main" val="335024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99717" y="1848594"/>
            <a:ext cx="4710574" cy="3016210"/>
          </a:xfrm>
          <a:prstGeom prst="rect">
            <a:avLst/>
          </a:prstGeom>
          <a:noFill/>
        </p:spPr>
        <p:txBody>
          <a:bodyPr wrap="square" rtlCol="0">
            <a:spAutoFit/>
          </a:bodyPr>
          <a:lstStyle/>
          <a:p>
            <a:pPr marL="342797" indent="-342797" algn="just">
              <a:buFont typeface="Courier New" panose="02070309020205020404" pitchFamily="49" charset="0"/>
              <a:buChar char="o"/>
            </a:pPr>
            <a:r>
              <a:rPr lang="en-US" sz="1600" dirty="0">
                <a:solidFill>
                  <a:schemeClr val="bg2">
                    <a:lumMod val="10000"/>
                  </a:schemeClr>
                </a:solidFill>
                <a:latin typeface="TT Commons Light" panose="02000506030000020003" pitchFamily="50" charset="0"/>
              </a:rPr>
              <a:t> Degeneration of collagen and elastic fibers.</a:t>
            </a:r>
          </a:p>
          <a:p>
            <a:pPr marL="342797" indent="-342797" algn="just">
              <a:buFont typeface="Courier New" panose="02070309020205020404" pitchFamily="49" charset="0"/>
              <a:buChar char="o"/>
            </a:pPr>
            <a:endParaRPr lang="en-US" sz="1600" dirty="0">
              <a:solidFill>
                <a:schemeClr val="bg2">
                  <a:lumMod val="10000"/>
                </a:schemeClr>
              </a:solidFill>
              <a:latin typeface="TT Commons Light" panose="02000506030000020003" pitchFamily="50" charset="0"/>
            </a:endParaRPr>
          </a:p>
          <a:p>
            <a:pPr marL="342797" indent="-342797" algn="just">
              <a:buFont typeface="Courier New" panose="02070309020205020404" pitchFamily="49" charset="0"/>
              <a:buChar char="o"/>
            </a:pPr>
            <a:r>
              <a:rPr lang="en-US" sz="1600" dirty="0">
                <a:solidFill>
                  <a:schemeClr val="bg2">
                    <a:lumMod val="10000"/>
                  </a:schemeClr>
                </a:solidFill>
                <a:latin typeface="TT Commons Light" panose="02000506030000020003" pitchFamily="50" charset="0"/>
              </a:rPr>
              <a:t> Degeneration of the microvascular system.</a:t>
            </a:r>
          </a:p>
          <a:p>
            <a:pPr marL="342797" indent="-342797" algn="just">
              <a:buFont typeface="Courier New" panose="02070309020205020404" pitchFamily="49" charset="0"/>
              <a:buChar char="o"/>
            </a:pPr>
            <a:endParaRPr lang="en-US" sz="1600" dirty="0">
              <a:solidFill>
                <a:schemeClr val="bg2">
                  <a:lumMod val="10000"/>
                </a:schemeClr>
              </a:solidFill>
              <a:latin typeface="TT Commons Light" panose="02000506030000020003" pitchFamily="50" charset="0"/>
            </a:endParaRPr>
          </a:p>
          <a:p>
            <a:pPr marL="342797" indent="-342797" algn="just">
              <a:buFont typeface="Courier New" panose="02070309020205020404" pitchFamily="49" charset="0"/>
              <a:buChar char="o"/>
            </a:pPr>
            <a:r>
              <a:rPr lang="en-US" sz="1600" dirty="0">
                <a:solidFill>
                  <a:schemeClr val="bg2">
                    <a:lumMod val="10000"/>
                  </a:schemeClr>
                </a:solidFill>
                <a:latin typeface="TT Commons Light" panose="02000506030000020003" pitchFamily="50" charset="0"/>
              </a:rPr>
              <a:t> Reduction of hair density.</a:t>
            </a:r>
          </a:p>
          <a:p>
            <a:pPr marL="342797" indent="-342797" algn="just">
              <a:buFont typeface="Courier New" panose="02070309020205020404" pitchFamily="49" charset="0"/>
              <a:buChar char="o"/>
            </a:pPr>
            <a:endParaRPr lang="en-US" sz="1600" dirty="0">
              <a:solidFill>
                <a:schemeClr val="bg2">
                  <a:lumMod val="10000"/>
                </a:schemeClr>
              </a:solidFill>
              <a:latin typeface="TT Commons Light" panose="02000506030000020003" pitchFamily="50" charset="0"/>
            </a:endParaRPr>
          </a:p>
          <a:p>
            <a:pPr marL="342797" indent="-342797" algn="just">
              <a:buFont typeface="Courier New" panose="02070309020205020404" pitchFamily="49" charset="0"/>
              <a:buChar char="o"/>
            </a:pPr>
            <a:r>
              <a:rPr lang="en-US" sz="1600" dirty="0">
                <a:solidFill>
                  <a:schemeClr val="bg2">
                    <a:lumMod val="10000"/>
                  </a:schemeClr>
                </a:solidFill>
                <a:latin typeface="TT Commons Light" panose="02000506030000020003" pitchFamily="50" charset="0"/>
              </a:rPr>
              <a:t> Reduction in the capacity of metabolism.</a:t>
            </a:r>
          </a:p>
          <a:p>
            <a:pPr marL="342797" indent="-342797" algn="just">
              <a:buFont typeface="Courier New" panose="02070309020205020404" pitchFamily="49" charset="0"/>
              <a:buChar char="o"/>
            </a:pPr>
            <a:endParaRPr lang="en-US" sz="1600" dirty="0">
              <a:solidFill>
                <a:schemeClr val="bg2">
                  <a:lumMod val="10000"/>
                </a:schemeClr>
              </a:solidFill>
              <a:latin typeface="TT Commons Light" panose="02000506030000020003" pitchFamily="50" charset="0"/>
            </a:endParaRPr>
          </a:p>
          <a:p>
            <a:pPr marL="342797" indent="-342797" algn="just">
              <a:buFont typeface="Courier New" panose="02070309020205020404" pitchFamily="49" charset="0"/>
              <a:buChar char="o"/>
            </a:pPr>
            <a:r>
              <a:rPr lang="en-US" sz="1600" dirty="0">
                <a:solidFill>
                  <a:schemeClr val="bg2">
                    <a:lumMod val="10000"/>
                  </a:schemeClr>
                </a:solidFill>
                <a:latin typeface="TT Commons Light" panose="02000506030000020003" pitchFamily="50" charset="0"/>
              </a:rPr>
              <a:t> Increased dryness, caused by the degradation of </a:t>
            </a:r>
            <a:r>
              <a:rPr lang="en-US" sz="1600" dirty="0" err="1">
                <a:solidFill>
                  <a:schemeClr val="bg2">
                    <a:lumMod val="10000"/>
                  </a:schemeClr>
                </a:solidFill>
                <a:latin typeface="TT Commons Light" panose="02000506030000020003" pitchFamily="50" charset="0"/>
              </a:rPr>
              <a:t>glycosaminoglycans</a:t>
            </a:r>
            <a:r>
              <a:rPr lang="en-US" sz="1600" dirty="0">
                <a:solidFill>
                  <a:schemeClr val="bg2">
                    <a:lumMod val="10000"/>
                  </a:schemeClr>
                </a:solidFill>
                <a:latin typeface="TT Commons Light" panose="02000506030000020003" pitchFamily="50" charset="0"/>
              </a:rPr>
              <a:t>.</a:t>
            </a:r>
          </a:p>
          <a:p>
            <a:pPr marL="342797" indent="-342797"/>
            <a:endParaRPr lang="en-US" sz="1600" dirty="0">
              <a:solidFill>
                <a:schemeClr val="bg2">
                  <a:lumMod val="10000"/>
                </a:schemeClr>
              </a:solidFill>
              <a:latin typeface="TT Commons Light" panose="02000506030000020003" pitchFamily="50" charset="0"/>
            </a:endParaRPr>
          </a:p>
          <a:p>
            <a:pPr marL="342797" indent="-342797"/>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9"/>
            <a:ext cx="7302833" cy="424603"/>
          </a:xfrm>
        </p:spPr>
        <p:txBody>
          <a:bodyPr/>
          <a:lstStyle/>
          <a:p>
            <a:r>
              <a:rPr lang="en-US" sz="2399" spc="300" dirty="0"/>
              <a:t>Change in bio-chemical and structural </a:t>
            </a:r>
            <a:r>
              <a:rPr lang="en-US" sz="2399" spc="300" dirty="0" smtClean="0"/>
              <a:t>parameters</a:t>
            </a:r>
            <a:endParaRPr lang="en-US" sz="2399" spc="3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720" y="1359928"/>
            <a:ext cx="2372559" cy="363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5800080" y="4998231"/>
            <a:ext cx="3744416" cy="246221"/>
          </a:xfrm>
          <a:prstGeom prst="rect">
            <a:avLst/>
          </a:prstGeom>
        </p:spPr>
        <p:txBody>
          <a:bodyPr wrap="square">
            <a:spAutoFit/>
          </a:bodyPr>
          <a:lstStyle/>
          <a:p>
            <a:r>
              <a:rPr lang="en-US" sz="1000" dirty="0">
                <a:latin typeface="TT Commons Light" panose="02000506030000020003" pitchFamily="50" charset="0"/>
              </a:rPr>
              <a:t>Microscopic view through the skin of a 21-year-old and a 66-year-old.</a:t>
            </a:r>
          </a:p>
        </p:txBody>
      </p:sp>
    </p:spTree>
    <p:extLst>
      <p:ext uri="{BB962C8B-B14F-4D97-AF65-F5344CB8AC3E}">
        <p14:creationId xmlns:p14="http://schemas.microsoft.com/office/powerpoint/2010/main" val="2477727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32536</TotalTime>
  <Words>2813</Words>
  <Application>Microsoft Office PowerPoint</Application>
  <PresentationFormat>Personalizado</PresentationFormat>
  <Paragraphs>287</Paragraphs>
  <Slides>35</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Arial</vt:lpstr>
      <vt:lpstr>Bebas Neue Regular</vt:lpstr>
      <vt:lpstr>Calibri</vt:lpstr>
      <vt:lpstr>Carlito</vt:lpstr>
      <vt:lpstr>Courier New</vt:lpstr>
      <vt:lpstr>Gotham Book</vt:lpstr>
      <vt:lpstr>Gotham Rounded Book</vt:lpstr>
      <vt:lpstr>Times New Roman</vt:lpstr>
      <vt:lpstr>TT Commons</vt:lpstr>
      <vt:lpstr>TT Commons Light</vt:lpstr>
      <vt:lpstr>Verdana</vt:lpstr>
      <vt:lpstr>Tema4 atache</vt:lpstr>
      <vt:lpstr>Presentación de PowerPoint</vt:lpstr>
      <vt:lpstr>INDEX</vt:lpstr>
      <vt:lpstr>Presentación de PowerPoint</vt:lpstr>
      <vt:lpstr>LIFT THERAPY - PRESENTATION</vt:lpstr>
      <vt:lpstr>Presentación de PowerPoint</vt:lpstr>
      <vt:lpstr>DERMIS</vt:lpstr>
      <vt:lpstr>DERMIS FIBRES AND COMPONENTS</vt:lpstr>
      <vt:lpstr>HIALURONIC ACID</vt:lpstr>
      <vt:lpstr>Change in bio-chemical and structural parameters</vt:lpstr>
      <vt:lpstr>LIFT THERAPY PROPERTIES</vt:lpstr>
      <vt:lpstr>Presentación de PowerPoint</vt:lpstr>
      <vt:lpstr>MAIN INGREDIENTS</vt:lpstr>
      <vt:lpstr>MAIN INGREDIENTS</vt:lpstr>
      <vt:lpstr>MAIN INGREDIENTS</vt:lpstr>
      <vt:lpstr>MAIN INGREDIENTS</vt:lpstr>
      <vt:lpstr>Main ingredients</vt:lpstr>
      <vt:lpstr>Main ingredients</vt:lpstr>
      <vt:lpstr>MAIN INGREDIENTS</vt:lpstr>
      <vt:lpstr>Main ingredients</vt:lpstr>
      <vt:lpstr>Main ingredients</vt:lpstr>
      <vt:lpstr>Presentación de PowerPoint</vt:lpstr>
      <vt:lpstr>Products LIFT THERAPY LINE</vt:lpstr>
      <vt:lpstr>TENSOR BOOST</vt:lpstr>
      <vt:lpstr>Sublime lift night</vt:lpstr>
      <vt:lpstr>Sublime lift night</vt:lpstr>
      <vt:lpstr>LIFT THERAPY SOLUTION</vt:lpstr>
      <vt:lpstr>Force lift day</vt:lpstr>
      <vt:lpstr>Intensive lift contour</vt:lpstr>
      <vt:lpstr>Presentación de PowerPoint</vt:lpstr>
      <vt:lpstr>PROFESSIONAL PROGRAM</vt:lpstr>
      <vt:lpstr>LIFT THERAPY FIRMING PROGRAM</vt:lpstr>
      <vt:lpstr>SCULPT LIFT SHOCK</vt:lpstr>
      <vt:lpstr>LIFT EXCELLENCE</vt:lpstr>
      <vt:lpstr>Model fit mask</vt:lpstr>
      <vt:lpstr>TENsOR CREAM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2594</cp:revision>
  <cp:lastPrinted>2017-10-20T06:50:32Z</cp:lastPrinted>
  <dcterms:created xsi:type="dcterms:W3CDTF">2017-06-09T06:59:31Z</dcterms:created>
  <dcterms:modified xsi:type="dcterms:W3CDTF">2024-01-31T17:17:03Z</dcterms:modified>
</cp:coreProperties>
</file>