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78" r:id="rId2"/>
    <p:sldId id="257" r:id="rId3"/>
    <p:sldId id="258" r:id="rId4"/>
    <p:sldId id="259" r:id="rId5"/>
    <p:sldId id="260" r:id="rId6"/>
    <p:sldId id="261" r:id="rId7"/>
    <p:sldId id="262" r:id="rId8"/>
    <p:sldId id="289" r:id="rId9"/>
    <p:sldId id="290" r:id="rId10"/>
    <p:sldId id="291" r:id="rId11"/>
    <p:sldId id="292" r:id="rId12"/>
    <p:sldId id="293" r:id="rId13"/>
    <p:sldId id="294" r:id="rId14"/>
    <p:sldId id="295" r:id="rId15"/>
    <p:sldId id="296" r:id="rId16"/>
    <p:sldId id="263" r:id="rId17"/>
    <p:sldId id="264" r:id="rId18"/>
    <p:sldId id="265" r:id="rId19"/>
    <p:sldId id="266" r:id="rId20"/>
    <p:sldId id="267" r:id="rId21"/>
    <p:sldId id="268" r:id="rId22"/>
    <p:sldId id="271" r:id="rId23"/>
    <p:sldId id="297" r:id="rId24"/>
    <p:sldId id="272" r:id="rId25"/>
    <p:sldId id="288" r:id="rId26"/>
    <p:sldId id="283" r:id="rId27"/>
    <p:sldId id="273" r:id="rId28"/>
    <p:sldId id="274" r:id="rId29"/>
    <p:sldId id="275" r:id="rId30"/>
    <p:sldId id="276" r:id="rId31"/>
    <p:sldId id="277" r:id="rId32"/>
  </p:sldIdLst>
  <p:sldSz cx="10160000" cy="5713413"/>
  <p:notesSz cx="17995900" cy="9004300"/>
  <p:defaultTextStyle>
    <a:defPPr>
      <a:defRPr lang="es-ES"/>
    </a:defPPr>
    <a:lvl1pPr marL="0" algn="l" defTabSz="537484" rtl="0" eaLnBrk="1" latinLnBrk="0" hangingPunct="1">
      <a:defRPr sz="1058" kern="1200">
        <a:solidFill>
          <a:schemeClr val="tx1"/>
        </a:solidFill>
        <a:latin typeface="+mn-lt"/>
        <a:ea typeface="+mn-ea"/>
        <a:cs typeface="+mn-cs"/>
      </a:defRPr>
    </a:lvl1pPr>
    <a:lvl2pPr marL="268742" algn="l" defTabSz="537484" rtl="0" eaLnBrk="1" latinLnBrk="0" hangingPunct="1">
      <a:defRPr sz="1058" kern="1200">
        <a:solidFill>
          <a:schemeClr val="tx1"/>
        </a:solidFill>
        <a:latin typeface="+mn-lt"/>
        <a:ea typeface="+mn-ea"/>
        <a:cs typeface="+mn-cs"/>
      </a:defRPr>
    </a:lvl2pPr>
    <a:lvl3pPr marL="537484" algn="l" defTabSz="537484" rtl="0" eaLnBrk="1" latinLnBrk="0" hangingPunct="1">
      <a:defRPr sz="1058" kern="1200">
        <a:solidFill>
          <a:schemeClr val="tx1"/>
        </a:solidFill>
        <a:latin typeface="+mn-lt"/>
        <a:ea typeface="+mn-ea"/>
        <a:cs typeface="+mn-cs"/>
      </a:defRPr>
    </a:lvl3pPr>
    <a:lvl4pPr marL="806226" algn="l" defTabSz="537484" rtl="0" eaLnBrk="1" latinLnBrk="0" hangingPunct="1">
      <a:defRPr sz="1058" kern="1200">
        <a:solidFill>
          <a:schemeClr val="tx1"/>
        </a:solidFill>
        <a:latin typeface="+mn-lt"/>
        <a:ea typeface="+mn-ea"/>
        <a:cs typeface="+mn-cs"/>
      </a:defRPr>
    </a:lvl4pPr>
    <a:lvl5pPr marL="1074969" algn="l" defTabSz="537484" rtl="0" eaLnBrk="1" latinLnBrk="0" hangingPunct="1">
      <a:defRPr sz="1058" kern="1200">
        <a:solidFill>
          <a:schemeClr val="tx1"/>
        </a:solidFill>
        <a:latin typeface="+mn-lt"/>
        <a:ea typeface="+mn-ea"/>
        <a:cs typeface="+mn-cs"/>
      </a:defRPr>
    </a:lvl5pPr>
    <a:lvl6pPr marL="1343711" algn="l" defTabSz="537484" rtl="0" eaLnBrk="1" latinLnBrk="0" hangingPunct="1">
      <a:defRPr sz="1058" kern="1200">
        <a:solidFill>
          <a:schemeClr val="tx1"/>
        </a:solidFill>
        <a:latin typeface="+mn-lt"/>
        <a:ea typeface="+mn-ea"/>
        <a:cs typeface="+mn-cs"/>
      </a:defRPr>
    </a:lvl6pPr>
    <a:lvl7pPr marL="1612453" algn="l" defTabSz="537484" rtl="0" eaLnBrk="1" latinLnBrk="0" hangingPunct="1">
      <a:defRPr sz="1058" kern="1200">
        <a:solidFill>
          <a:schemeClr val="tx1"/>
        </a:solidFill>
        <a:latin typeface="+mn-lt"/>
        <a:ea typeface="+mn-ea"/>
        <a:cs typeface="+mn-cs"/>
      </a:defRPr>
    </a:lvl7pPr>
    <a:lvl8pPr marL="1881195" algn="l" defTabSz="537484" rtl="0" eaLnBrk="1" latinLnBrk="0" hangingPunct="1">
      <a:defRPr sz="1058" kern="1200">
        <a:solidFill>
          <a:schemeClr val="tx1"/>
        </a:solidFill>
        <a:latin typeface="+mn-lt"/>
        <a:ea typeface="+mn-ea"/>
        <a:cs typeface="+mn-cs"/>
      </a:defRPr>
    </a:lvl8pPr>
    <a:lvl9pPr marL="2149937" algn="l" defTabSz="537484"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7" userDrawn="1">
          <p15:clr>
            <a:srgbClr val="A4A3A4"/>
          </p15:clr>
        </p15:guide>
        <p15:guide id="2" pos="1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82" d="100"/>
          <a:sy n="82" d="100"/>
        </p:scale>
        <p:origin x="798" y="90"/>
      </p:cViewPr>
      <p:guideLst>
        <p:guide orient="horz" pos="1827"/>
        <p:guide pos="1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34676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s-ES" spc="3" smtClean="0"/>
              <a:t>Formación </a:t>
            </a:r>
            <a:r>
              <a:rPr lang="es-ES" smtClean="0"/>
              <a:t>pieles grasas </a:t>
            </a:r>
            <a:r>
              <a:rPr lang="es-ES" spc="-14" smtClean="0"/>
              <a:t>OILY </a:t>
            </a:r>
            <a:r>
              <a:rPr lang="es-ES" spc="3" smtClean="0"/>
              <a:t>SK </a:t>
            </a:r>
            <a:r>
              <a:rPr lang="es-ES" spc="-20" smtClean="0"/>
              <a:t>ATACHE</a:t>
            </a:r>
            <a:r>
              <a:rPr lang="es-ES" spc="-6" smtClean="0"/>
              <a:t> </a:t>
            </a:r>
            <a:r>
              <a:rPr lang="es-ES" spc="3" smtClean="0"/>
              <a:t>2020</a:t>
            </a:r>
            <a:endParaRPr lang="es-ES" spc="3"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2/1/2024</a:t>
            </a:fld>
            <a:endParaRPr lang="en-U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s-ES" spc="6" smtClean="0"/>
              <a:pPr marL="21511">
                <a:lnSpc>
                  <a:spcPts val="898"/>
                </a:lnSpc>
              </a:pPr>
              <a:t>‹Nº›</a:t>
            </a:fld>
            <a:endParaRPr lang="es-ES" spc="6" dirty="0"/>
          </a:p>
        </p:txBody>
      </p:sp>
    </p:spTree>
    <p:extLst>
      <p:ext uri="{BB962C8B-B14F-4D97-AF65-F5344CB8AC3E}">
        <p14:creationId xmlns:p14="http://schemas.microsoft.com/office/powerpoint/2010/main" val="230371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Haga clic para modificar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s-ES" spc="3" smtClean="0"/>
              <a:t>Formación </a:t>
            </a:r>
            <a:r>
              <a:rPr lang="es-ES" smtClean="0"/>
              <a:t>pieles grasas </a:t>
            </a:r>
            <a:r>
              <a:rPr lang="es-ES" spc="-14" smtClean="0"/>
              <a:t>OILY </a:t>
            </a:r>
            <a:r>
              <a:rPr lang="es-ES" spc="3" smtClean="0"/>
              <a:t>SK </a:t>
            </a:r>
            <a:r>
              <a:rPr lang="es-ES" spc="-20" smtClean="0"/>
              <a:t>ATACHE</a:t>
            </a:r>
            <a:r>
              <a:rPr lang="es-ES" spc="-6" smtClean="0"/>
              <a:t> </a:t>
            </a:r>
            <a:r>
              <a:rPr lang="es-ES" spc="3" smtClean="0"/>
              <a:t>2020</a:t>
            </a:r>
            <a:endParaRPr lang="es-ES"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2/1/2024</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s-ES" spc="6" smtClean="0"/>
              <a:pPr marL="21511">
                <a:lnSpc>
                  <a:spcPts val="898"/>
                </a:lnSpc>
              </a:pPr>
              <a:t>‹Nº›</a:t>
            </a:fld>
            <a:endParaRPr lang="es-ES" spc="6" dirty="0"/>
          </a:p>
        </p:txBody>
      </p:sp>
    </p:spTree>
    <p:extLst>
      <p:ext uri="{BB962C8B-B14F-4D97-AF65-F5344CB8AC3E}">
        <p14:creationId xmlns:p14="http://schemas.microsoft.com/office/powerpoint/2010/main" val="153621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22600" y="378180"/>
            <a:ext cx="8718384" cy="251928"/>
          </a:xfrm>
        </p:spPr>
        <p:txBody>
          <a:bodyPr lIns="0" tIns="0" rIns="0" bIns="0"/>
          <a:lstStyle>
            <a:lvl1pPr>
              <a:defRPr sz="1637" b="0" i="0">
                <a:solidFill>
                  <a:schemeClr val="tx1"/>
                </a:solidFill>
                <a:latin typeface="Arial"/>
                <a:cs typeface="Arial"/>
              </a:defRPr>
            </a:lvl1pPr>
          </a:lstStyle>
          <a:p>
            <a:endParaRPr/>
          </a:p>
        </p:txBody>
      </p:sp>
      <p:sp>
        <p:nvSpPr>
          <p:cNvPr id="3" name="Holder 3"/>
          <p:cNvSpPr>
            <a:spLocks noGrp="1"/>
          </p:cNvSpPr>
          <p:nvPr>
            <p:ph sz="half" idx="2"/>
          </p:nvPr>
        </p:nvSpPr>
        <p:spPr>
          <a:xfrm>
            <a:off x="1062605" y="1540446"/>
            <a:ext cx="412924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5809483" y="1140104"/>
            <a:ext cx="368685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a:xfrm>
            <a:off x="4036251" y="5385290"/>
            <a:ext cx="2090078" cy="230832"/>
          </a:xfrm>
          <a:prstGeom prst="rect">
            <a:avLst/>
          </a:prstGeom>
        </p:spPr>
        <p:txBody>
          <a:bodyPr lIns="0" tIns="0" rIns="0" bIns="0"/>
          <a:lstStyle>
            <a:lvl1pPr>
              <a:defRPr sz="875" b="0" i="0">
                <a:solidFill>
                  <a:srgbClr val="888888"/>
                </a:solidFill>
                <a:latin typeface="Carlito"/>
                <a:cs typeface="Carlito"/>
              </a:defRPr>
            </a:lvl1pPr>
          </a:lstStyle>
          <a:p>
            <a:pPr marL="7170">
              <a:lnSpc>
                <a:spcPts val="898"/>
              </a:lnSpc>
            </a:pPr>
            <a:r>
              <a:rPr lang="es-ES" spc="3" smtClean="0"/>
              <a:t>Formación </a:t>
            </a:r>
            <a:r>
              <a:rPr lang="es-ES" smtClean="0"/>
              <a:t>pieles grasas </a:t>
            </a:r>
            <a:r>
              <a:rPr lang="es-ES" spc="-14" smtClean="0"/>
              <a:t>OILY </a:t>
            </a:r>
            <a:r>
              <a:rPr lang="es-ES" spc="3" smtClean="0"/>
              <a:t>SK </a:t>
            </a:r>
            <a:r>
              <a:rPr lang="es-ES" spc="-20" smtClean="0"/>
              <a:t>ATACHE</a:t>
            </a:r>
            <a:r>
              <a:rPr lang="es-ES" spc="-6" smtClean="0"/>
              <a:t> </a:t>
            </a:r>
            <a:r>
              <a:rPr lang="es-ES" spc="3" smtClean="0"/>
              <a:t>2020</a:t>
            </a:r>
            <a:endParaRPr lang="es-ES" spc="3" dirty="0"/>
          </a:p>
        </p:txBody>
      </p:sp>
      <p:sp>
        <p:nvSpPr>
          <p:cNvPr id="6" name="Holder 6"/>
          <p:cNvSpPr>
            <a:spLocks noGrp="1"/>
          </p:cNvSpPr>
          <p:nvPr>
            <p:ph type="dt" sz="half" idx="6"/>
          </p:nvPr>
        </p:nvSpPr>
        <p:spPr>
          <a:xfrm>
            <a:off x="508179" y="5313474"/>
            <a:ext cx="2337624" cy="162801"/>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7" name="Holder 7"/>
          <p:cNvSpPr>
            <a:spLocks noGrp="1"/>
          </p:cNvSpPr>
          <p:nvPr>
            <p:ph type="sldNum" sz="quarter" idx="7"/>
          </p:nvPr>
        </p:nvSpPr>
        <p:spPr>
          <a:xfrm>
            <a:off x="9278511" y="5385290"/>
            <a:ext cx="157025" cy="230832"/>
          </a:xfrm>
          <a:prstGeom prst="rect">
            <a:avLst/>
          </a:prstGeom>
        </p:spPr>
        <p:txBody>
          <a:bodyPr lIns="0" tIns="0" rIns="0" bIns="0"/>
          <a:lstStyle>
            <a:lvl1pPr>
              <a:defRPr sz="875" b="0" i="0">
                <a:solidFill>
                  <a:srgbClr val="888888"/>
                </a:solidFill>
                <a:latin typeface="Carlito"/>
                <a:cs typeface="Carlito"/>
              </a:defRPr>
            </a:lvl1pPr>
          </a:lstStyle>
          <a:p>
            <a:pPr marL="21511">
              <a:lnSpc>
                <a:spcPts val="898"/>
              </a:lnSpc>
            </a:pPr>
            <a:fld id="{81D60167-4931-47E6-BA6A-407CBD079E47}" type="slidenum">
              <a:rPr lang="es-ES" spc="6" smtClean="0"/>
              <a:pPr marL="21511">
                <a:lnSpc>
                  <a:spcPts val="898"/>
                </a:lnSpc>
              </a:pPr>
              <a:t>‹Nº›</a:t>
            </a:fld>
            <a:endParaRPr lang="es-ES" spc="6" dirty="0"/>
          </a:p>
        </p:txBody>
      </p:sp>
    </p:spTree>
    <p:extLst>
      <p:ext uri="{BB962C8B-B14F-4D97-AF65-F5344CB8AC3E}">
        <p14:creationId xmlns:p14="http://schemas.microsoft.com/office/powerpoint/2010/main" val="3202014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23418403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15.pn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48.png"/><Relationship Id="rId7" Type="http://schemas.openxmlformats.org/officeDocument/2006/relationships/image" Target="../media/image16.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17.tiff"/></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57.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tiff"/><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341537" y="3932090"/>
            <a:ext cx="5781647" cy="738215"/>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FORMACIÓN PIELES GRASAS</a:t>
            </a:r>
            <a:endParaRPr lang="es-ES" sz="2798" dirty="0">
              <a:latin typeface="Gotham Rounded Book"/>
              <a:cs typeface="Gotham Book" pitchFamily="50"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563" y="2599822"/>
            <a:ext cx="3304037" cy="1652018"/>
          </a:xfrm>
          <a:prstGeom prst="rect">
            <a:avLst/>
          </a:prstGeom>
        </p:spPr>
      </p:pic>
    </p:spTree>
    <p:extLst>
      <p:ext uri="{BB962C8B-B14F-4D97-AF65-F5344CB8AC3E}">
        <p14:creationId xmlns:p14="http://schemas.microsoft.com/office/powerpoint/2010/main" val="3580998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10</a:t>
            </a:fld>
            <a:endParaRPr spc="6" dirty="0"/>
          </a:p>
        </p:txBody>
      </p:sp>
      <p:sp>
        <p:nvSpPr>
          <p:cNvPr id="36" name="object 36"/>
          <p:cNvSpPr txBox="1"/>
          <p:nvPr/>
        </p:nvSpPr>
        <p:spPr>
          <a:xfrm>
            <a:off x="684823" y="1504216"/>
            <a:ext cx="8433777" cy="4417958"/>
          </a:xfrm>
          <a:prstGeom prst="rect">
            <a:avLst/>
          </a:prstGeom>
        </p:spPr>
        <p:txBody>
          <a:bodyPr vert="horz" wrap="square" lIns="0" tIns="6812" rIns="0" bIns="0" rtlCol="0">
            <a:spAutoFit/>
          </a:bodyPr>
          <a:lstStyle/>
          <a:p>
            <a:r>
              <a:rPr lang="es-ES" sz="1800" b="1" dirty="0" err="1" smtClean="0">
                <a:latin typeface="TT Commons Light" panose="02000506030000020003" pitchFamily="50" charset="0"/>
              </a:rPr>
              <a:t>Niacinamida</a:t>
            </a:r>
            <a:r>
              <a:rPr lang="es-ES" sz="1800" dirty="0" smtClean="0">
                <a:latin typeface="TT Commons Light" panose="02000506030000020003" pitchFamily="50" charset="0"/>
              </a:rPr>
              <a:t> </a:t>
            </a:r>
            <a:r>
              <a:rPr lang="es-ES" sz="1800" dirty="0">
                <a:latin typeface="TT Commons Light" panose="02000506030000020003" pitchFamily="50" charset="0"/>
              </a:rPr>
              <a:t>(vitamina B3) La </a:t>
            </a:r>
            <a:r>
              <a:rPr lang="es-ES" sz="1800" dirty="0" err="1">
                <a:latin typeface="TT Commons Light" panose="02000506030000020003" pitchFamily="50" charset="0"/>
              </a:rPr>
              <a:t>niacinamida</a:t>
            </a:r>
            <a:r>
              <a:rPr lang="es-ES" sz="1800" dirty="0">
                <a:latin typeface="TT Commons Light" panose="02000506030000020003" pitchFamily="50" charset="0"/>
              </a:rPr>
              <a:t>, la forma activa de la vitamina B3, es un nutriente esencial para la piel. Que contribuye a que la piel luzca un aspecto más saludable. La </a:t>
            </a:r>
            <a:r>
              <a:rPr lang="es-ES" sz="1800" dirty="0" err="1">
                <a:latin typeface="TT Commons Light" panose="02000506030000020003" pitchFamily="50" charset="0"/>
              </a:rPr>
              <a:t>niacinamida</a:t>
            </a:r>
            <a:r>
              <a:rPr lang="es-ES" sz="1800" dirty="0">
                <a:latin typeface="TT Commons Light" panose="02000506030000020003" pitchFamily="50" charset="0"/>
              </a:rPr>
              <a:t> es un auténtico ingrediente multifunción. Entre sus beneficios destacan: </a:t>
            </a:r>
          </a:p>
          <a:p>
            <a:endParaRPr lang="en-US" sz="1800" dirty="0">
              <a:latin typeface="TT Commons Light" panose="02000506030000020003" pitchFamily="50" charset="0"/>
            </a:endParaRPr>
          </a:p>
          <a:p>
            <a:pPr marL="342900" indent="-342900">
              <a:buAutoNum type="arabicPeriod"/>
            </a:pPr>
            <a:r>
              <a:rPr lang="es-ES" sz="1800" dirty="0">
                <a:latin typeface="TT Commons Light" panose="02000506030000020003" pitchFamily="50" charset="0"/>
              </a:rPr>
              <a:t>Acción </a:t>
            </a:r>
            <a:r>
              <a:rPr lang="es-ES" sz="1800" dirty="0" err="1">
                <a:latin typeface="TT Commons Light" panose="02000506030000020003" pitchFamily="50" charset="0"/>
              </a:rPr>
              <a:t>seborreguladora</a:t>
            </a:r>
            <a:r>
              <a:rPr lang="es-ES" sz="1800" dirty="0">
                <a:latin typeface="TT Commons Light" panose="02000506030000020003" pitchFamily="50" charset="0"/>
              </a:rPr>
              <a:t>: Ayuda a controlar la piel grasa al regular la producción de sebo y grasa, es ideal para pieles grasas y/o con tendencia </a:t>
            </a:r>
            <a:r>
              <a:rPr lang="es-ES" sz="1800" dirty="0" err="1">
                <a:latin typeface="TT Commons Light" panose="02000506030000020003" pitchFamily="50" charset="0"/>
              </a:rPr>
              <a:t>acneica</a:t>
            </a:r>
            <a:r>
              <a:rPr lang="es-ES" sz="1800" dirty="0">
                <a:latin typeface="TT Commons Light" panose="02000506030000020003" pitchFamily="50" charset="0"/>
              </a:rPr>
              <a:t>. Matiza la piel grasa y ayuda a reducir impurezas, tiene un efecto purificante, actúa sobre los poros dilatados, favorece una tez suave y con menos suciedad.</a:t>
            </a:r>
          </a:p>
          <a:p>
            <a:pPr marL="342900" indent="-342900">
              <a:buAutoNum type="arabicPeriod"/>
            </a:pPr>
            <a:endParaRPr lang="en-US" sz="1800" dirty="0">
              <a:latin typeface="TT Commons Light" panose="02000506030000020003" pitchFamily="50" charset="0"/>
            </a:endParaRPr>
          </a:p>
          <a:p>
            <a:pPr marL="342900" indent="-342900">
              <a:buFont typeface="+mj-lt"/>
              <a:buAutoNum type="arabicPeriod"/>
            </a:pPr>
            <a:r>
              <a:rPr lang="es-ES" sz="1800" dirty="0">
                <a:latin typeface="TT Commons Light" panose="02000506030000020003" pitchFamily="50" charset="0"/>
              </a:rPr>
              <a:t>Mejora de la función barrera de la piel: La </a:t>
            </a:r>
            <a:r>
              <a:rPr lang="es-ES" sz="1800" dirty="0" err="1">
                <a:latin typeface="TT Commons Light" panose="02000506030000020003" pitchFamily="50" charset="0"/>
              </a:rPr>
              <a:t>niacinamida</a:t>
            </a:r>
            <a:r>
              <a:rPr lang="es-ES" sz="1800" dirty="0">
                <a:latin typeface="TT Commons Light" panose="02000506030000020003" pitchFamily="50" charset="0"/>
              </a:rPr>
              <a:t> fortalece la barrera de hidratación de la piel para mejorar su capacidad de retener la hidratación. Al proporciona a la piel la hidratación que necesita para que la renovación natural de las células se produzca de forma adecuada; ayuda a perder menos humedad y tu piel se hará más resistente a los agentes externos.</a:t>
            </a:r>
          </a:p>
          <a:p>
            <a:endParaRPr lang="es-ES" altLang="en-US" sz="1800" dirty="0">
              <a:latin typeface="TT Commons Light" panose="02000506030000020003" pitchFamily="50" charset="0"/>
            </a:endParaRPr>
          </a:p>
          <a:p>
            <a:pPr marL="7170">
              <a:spcBef>
                <a:spcPts val="54"/>
              </a:spcBef>
              <a:tabLst>
                <a:tab pos="297931" algn="l"/>
                <a:tab pos="6103820" algn="l"/>
              </a:tabLst>
            </a:pPr>
            <a:endParaRPr sz="1581" dirty="0">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
        <p:nvSpPr>
          <p:cNvPr id="9" name="Rectángulo 8"/>
          <p:cNvSpPr/>
          <p:nvPr/>
        </p:nvSpPr>
        <p:spPr>
          <a:xfrm>
            <a:off x="584200" y="1104106"/>
            <a:ext cx="3159839" cy="400110"/>
          </a:xfrm>
          <a:prstGeom prst="rect">
            <a:avLst/>
          </a:prstGeom>
        </p:spPr>
        <p:txBody>
          <a:bodyPr wrap="none">
            <a:spAutoFit/>
          </a:bodyPr>
          <a:lstStyle/>
          <a:p>
            <a:r>
              <a:rPr lang="es-ES" altLang="ja-JP" sz="2000" dirty="0" smtClean="0">
                <a:latin typeface="Gotham Rounded Book" pitchFamily="50" charset="0"/>
                <a:ea typeface="ＭＳ Ｐゴシック" panose="020B0600070205080204" pitchFamily="34" charset="-128"/>
              </a:rPr>
              <a:t>SEBORREGULADORES</a:t>
            </a:r>
            <a:endParaRPr lang="en-US" sz="2000" dirty="0">
              <a:latin typeface="Gotham Rounded Book" pitchFamily="50" charset="0"/>
            </a:endParaRPr>
          </a:p>
        </p:txBody>
      </p:sp>
    </p:spTree>
    <p:extLst>
      <p:ext uri="{BB962C8B-B14F-4D97-AF65-F5344CB8AC3E}">
        <p14:creationId xmlns:p14="http://schemas.microsoft.com/office/powerpoint/2010/main" val="2250307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11</a:t>
            </a:fld>
            <a:endParaRPr spc="6" dirty="0"/>
          </a:p>
        </p:txBody>
      </p:sp>
      <p:sp>
        <p:nvSpPr>
          <p:cNvPr id="19" name="object 19"/>
          <p:cNvSpPr txBox="1"/>
          <p:nvPr/>
        </p:nvSpPr>
        <p:spPr>
          <a:xfrm>
            <a:off x="698501" y="1504216"/>
            <a:ext cx="8191500" cy="3279185"/>
          </a:xfrm>
          <a:prstGeom prst="rect">
            <a:avLst/>
          </a:prstGeom>
        </p:spPr>
        <p:txBody>
          <a:bodyPr vert="horz" wrap="square" lIns="0" tIns="6812" rIns="0" bIns="0" rtlCol="0">
            <a:spAutoFit/>
          </a:bodyPr>
          <a:lstStyle/>
          <a:p>
            <a:pPr marL="7170">
              <a:spcBef>
                <a:spcPts val="54"/>
              </a:spcBef>
              <a:tabLst>
                <a:tab pos="297931" algn="l"/>
              </a:tabLst>
            </a:pPr>
            <a:endParaRPr lang="es-ES" sz="1800" spc="-82" dirty="0">
              <a:latin typeface="TT Commons Light" panose="02000506030000020003" pitchFamily="50" charset="0"/>
              <a:cs typeface="Arial"/>
            </a:endParaRPr>
          </a:p>
          <a:p>
            <a:pPr marL="7170">
              <a:spcBef>
                <a:spcPts val="54"/>
              </a:spcBef>
              <a:tabLst>
                <a:tab pos="297931" algn="l"/>
              </a:tabLst>
            </a:pPr>
            <a:r>
              <a:rPr lang="es-ES" altLang="en-US" sz="1800" b="1" i="1" dirty="0" smtClean="0">
                <a:latin typeface="TT Commons Light" panose="02000506030000020003" pitchFamily="50" charset="0"/>
              </a:rPr>
              <a:t>Ácido salicílico</a:t>
            </a:r>
            <a:r>
              <a:rPr lang="es-ES" altLang="en-US" sz="1800" b="1" dirty="0" smtClean="0">
                <a:latin typeface="TT Commons Light" panose="02000506030000020003" pitchFamily="50" charset="0"/>
              </a:rPr>
              <a:t>: </a:t>
            </a:r>
            <a:r>
              <a:rPr lang="es-ES" altLang="en-US" sz="1800" dirty="0" err="1" smtClean="0">
                <a:latin typeface="TT Commons Light" panose="02000506030000020003" pitchFamily="50" charset="0"/>
              </a:rPr>
              <a:t>Queratolítico</a:t>
            </a:r>
            <a:r>
              <a:rPr lang="es-ES" altLang="en-US" sz="1800" dirty="0" smtClean="0">
                <a:latin typeface="TT Commons Light" panose="02000506030000020003" pitchFamily="50" charset="0"/>
              </a:rPr>
              <a:t>,  agente exfoliante. Es un </a:t>
            </a:r>
            <a:r>
              <a:rPr lang="es-ES" altLang="ja-JP" sz="1800" dirty="0" smtClean="0">
                <a:latin typeface="TT Commons Light" panose="02000506030000020003" pitchFamily="50" charset="0"/>
                <a:ea typeface="ＭＳ Ｐゴシック" panose="020B0600070205080204" pitchFamily="34" charset="-128"/>
              </a:rPr>
              <a:t>Beta-hidroxiácido: </a:t>
            </a:r>
            <a:r>
              <a:rPr lang="es-ES" altLang="ja-JP" sz="1800" dirty="0" err="1" smtClean="0">
                <a:latin typeface="TT Commons Light" panose="02000506030000020003" pitchFamily="50" charset="0"/>
                <a:ea typeface="ＭＳ Ｐゴシック" panose="020B0600070205080204" pitchFamily="34" charset="-128"/>
              </a:rPr>
              <a:t>Comedolítico</a:t>
            </a:r>
            <a:r>
              <a:rPr lang="es-ES" altLang="ja-JP" sz="1800" dirty="0" smtClean="0">
                <a:latin typeface="TT Commons Light" panose="02000506030000020003" pitchFamily="50" charset="0"/>
                <a:ea typeface="ＭＳ Ｐゴシック" panose="020B0600070205080204" pitchFamily="34" charset="-128"/>
              </a:rPr>
              <a:t> y antiinflamatorio.</a:t>
            </a:r>
          </a:p>
          <a:p>
            <a:pPr algn="just"/>
            <a:r>
              <a:rPr lang="es-ES" altLang="ja-JP" sz="1800" dirty="0" smtClean="0">
                <a:latin typeface="TT Commons Light" panose="02000506030000020003" pitchFamily="50" charset="0"/>
                <a:ea typeface="ＭＳ Ｐゴシック" panose="020B0600070205080204" pitchFamily="34" charset="-128"/>
              </a:rPr>
              <a:t> </a:t>
            </a:r>
          </a:p>
          <a:p>
            <a:pPr algn="just"/>
            <a:r>
              <a:rPr lang="es-ES" altLang="en-US" sz="1800" u="sng" dirty="0" smtClean="0">
                <a:latin typeface="TT Commons Light" panose="02000506030000020003" pitchFamily="50" charset="0"/>
              </a:rPr>
              <a:t>Tiene buena solubilidad en lípidos</a:t>
            </a:r>
            <a:r>
              <a:rPr lang="es-ES" altLang="en-US" sz="1800" dirty="0" smtClean="0">
                <a:latin typeface="TT Commons Light" panose="02000506030000020003" pitchFamily="50" charset="0"/>
              </a:rPr>
              <a:t>. Esta propiedad le permite unirse a los lípidos epidérmicos  y al material sebáceo de los folículos produciendo una </a:t>
            </a:r>
            <a:r>
              <a:rPr lang="es-ES" altLang="en-US" sz="1800" b="1" dirty="0" smtClean="0">
                <a:latin typeface="TT Commons Light" panose="02000506030000020003" pitchFamily="50" charset="0"/>
              </a:rPr>
              <a:t>exfoliación eficiente dentro de los poros.</a:t>
            </a:r>
          </a:p>
          <a:p>
            <a:pPr algn="just"/>
            <a:endParaRPr lang="es-ES" sz="1800" b="1" dirty="0" smtClean="0">
              <a:latin typeface="TT Commons Light" panose="02000506030000020003" pitchFamily="50" charset="0"/>
              <a:cs typeface="Arial"/>
            </a:endParaRPr>
          </a:p>
          <a:p>
            <a:pPr algn="just"/>
            <a:endParaRPr lang="es-ES_tradnl" altLang="en-US" sz="1800" dirty="0">
              <a:latin typeface="TT Commons Light" panose="02000506030000020003" pitchFamily="50" charset="0"/>
            </a:endParaRPr>
          </a:p>
          <a:p>
            <a:pPr algn="just"/>
            <a:r>
              <a:rPr lang="es-ES_tradnl" altLang="en-US" sz="1800" b="1" i="1" dirty="0">
                <a:latin typeface="TT Commons Light" panose="02000506030000020003" pitchFamily="50" charset="0"/>
              </a:rPr>
              <a:t>Ácido</a:t>
            </a:r>
            <a:r>
              <a:rPr lang="es-ES_tradnl" altLang="en-US" sz="1800" dirty="0" smtClean="0">
                <a:latin typeface="TT Commons Light" panose="02000506030000020003" pitchFamily="50" charset="0"/>
              </a:rPr>
              <a:t>. </a:t>
            </a:r>
            <a:r>
              <a:rPr lang="es-ES_tradnl" altLang="en-US" sz="1800" b="1" i="1" dirty="0">
                <a:latin typeface="TT Commons Light" panose="02000506030000020003" pitchFamily="50" charset="0"/>
              </a:rPr>
              <a:t>Málico</a:t>
            </a:r>
            <a:r>
              <a:rPr lang="es-ES_tradnl" altLang="en-US" sz="1800" dirty="0">
                <a:latin typeface="TT Commons Light" panose="02000506030000020003" pitchFamily="50" charset="0"/>
              </a:rPr>
              <a:t>: Eliminación de las capas más superficiales del estrato córneo.</a:t>
            </a:r>
          </a:p>
          <a:p>
            <a:pPr algn="just"/>
            <a:endParaRPr lang="es-ES_tradnl" altLang="en-US" sz="1600" dirty="0">
              <a:latin typeface="Lucida Sans Unicode" panose="020B0602030504020204" pitchFamily="34" charset="0"/>
            </a:endParaRPr>
          </a:p>
          <a:p>
            <a:pPr algn="just"/>
            <a:endParaRPr sz="1581" dirty="0">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
        <p:nvSpPr>
          <p:cNvPr id="9" name="Rectángulo 8"/>
          <p:cNvSpPr/>
          <p:nvPr/>
        </p:nvSpPr>
        <p:spPr>
          <a:xfrm>
            <a:off x="584200" y="1104106"/>
            <a:ext cx="6247479" cy="400110"/>
          </a:xfrm>
          <a:prstGeom prst="rect">
            <a:avLst/>
          </a:prstGeom>
        </p:spPr>
        <p:txBody>
          <a:bodyPr wrap="none">
            <a:spAutoFit/>
          </a:bodyPr>
          <a:lstStyle/>
          <a:p>
            <a:r>
              <a:rPr lang="es-ES" altLang="ja-JP" sz="2000" dirty="0" smtClean="0">
                <a:latin typeface="Gotham Rounded Book" pitchFamily="50" charset="0"/>
                <a:ea typeface="ＭＳ Ｐゴシック" panose="020B0600070205080204" pitchFamily="34" charset="-128"/>
              </a:rPr>
              <a:t>NORMALIZADORES DE LA QUERATINIZACIÓN</a:t>
            </a:r>
            <a:endParaRPr lang="en-US" sz="2000" dirty="0">
              <a:latin typeface="Gotham Rounded Book" pitchFamily="50" charset="0"/>
            </a:endParaRPr>
          </a:p>
        </p:txBody>
      </p:sp>
    </p:spTree>
    <p:extLst>
      <p:ext uri="{BB962C8B-B14F-4D97-AF65-F5344CB8AC3E}">
        <p14:creationId xmlns:p14="http://schemas.microsoft.com/office/powerpoint/2010/main" val="129540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12</a:t>
            </a:fld>
            <a:endParaRPr spc="6" dirty="0"/>
          </a:p>
        </p:txBody>
      </p:sp>
      <p:sp>
        <p:nvSpPr>
          <p:cNvPr id="19" name="object 19"/>
          <p:cNvSpPr txBox="1"/>
          <p:nvPr/>
        </p:nvSpPr>
        <p:spPr>
          <a:xfrm>
            <a:off x="698501" y="1504216"/>
            <a:ext cx="8191500" cy="3607864"/>
          </a:xfrm>
          <a:prstGeom prst="rect">
            <a:avLst/>
          </a:prstGeom>
        </p:spPr>
        <p:txBody>
          <a:bodyPr vert="horz" wrap="square" lIns="0" tIns="6812" rIns="0" bIns="0" rtlCol="0">
            <a:spAutoFit/>
          </a:bodyPr>
          <a:lstStyle/>
          <a:p>
            <a:r>
              <a:rPr lang="es-ES" sz="1800" b="1" dirty="0" smtClean="0">
                <a:latin typeface="TT Commons Light" panose="02000506030000020003" pitchFamily="50" charset="0"/>
              </a:rPr>
              <a:t>Ácido </a:t>
            </a:r>
            <a:r>
              <a:rPr lang="es-ES" sz="1800" b="1" dirty="0" err="1">
                <a:latin typeface="TT Commons Light" panose="02000506030000020003" pitchFamily="50" charset="0"/>
              </a:rPr>
              <a:t>azelaico</a:t>
            </a:r>
            <a:r>
              <a:rPr lang="es-ES" sz="1800" dirty="0">
                <a:latin typeface="TT Commons Light" panose="02000506030000020003" pitchFamily="50" charset="0"/>
              </a:rPr>
              <a:t> </a:t>
            </a:r>
            <a:endParaRPr lang="en-US" sz="1800" dirty="0">
              <a:latin typeface="TT Commons Light" panose="02000506030000020003" pitchFamily="50" charset="0"/>
            </a:endParaRPr>
          </a:p>
          <a:p>
            <a:pPr marL="342900" indent="-342900">
              <a:buAutoNum type="arabicPeriod"/>
            </a:pPr>
            <a:r>
              <a:rPr lang="es-ES" sz="1800" b="1" dirty="0">
                <a:latin typeface="TT Commons Light" panose="02000506030000020003" pitchFamily="50" charset="0"/>
              </a:rPr>
              <a:t>Acción </a:t>
            </a:r>
            <a:r>
              <a:rPr lang="es-ES" sz="1800" b="1" dirty="0" err="1">
                <a:latin typeface="TT Commons Light" panose="02000506030000020003" pitchFamily="50" charset="0"/>
              </a:rPr>
              <a:t>queratolítica</a:t>
            </a:r>
            <a:r>
              <a:rPr lang="es-ES" sz="1800" dirty="0">
                <a:latin typeface="TT Commons Light" panose="02000506030000020003" pitchFamily="50" charset="0"/>
              </a:rPr>
              <a:t>: reduce el espesor de la capa córnea y alisa la piel. Contribuye a eliminar las células muertas y reduce puntos negros e imperfecciones. </a:t>
            </a:r>
          </a:p>
          <a:p>
            <a:pPr marL="342900" indent="-342900">
              <a:buAutoNum type="arabicPeriod"/>
            </a:pPr>
            <a:endParaRPr lang="en-US" sz="1800" dirty="0">
              <a:latin typeface="TT Commons Light" panose="02000506030000020003" pitchFamily="50" charset="0"/>
            </a:endParaRPr>
          </a:p>
          <a:p>
            <a:pPr marL="342900" indent="-342900">
              <a:buFont typeface="+mj-lt"/>
              <a:buAutoNum type="arabicPeriod"/>
            </a:pPr>
            <a:r>
              <a:rPr lang="es-ES" sz="1800" b="1" dirty="0">
                <a:latin typeface="TT Commons Light" panose="02000506030000020003" pitchFamily="50" charset="0"/>
              </a:rPr>
              <a:t>Acción purificante</a:t>
            </a:r>
            <a:r>
              <a:rPr lang="es-ES" sz="1800" dirty="0">
                <a:latin typeface="TT Commons Light" panose="02000506030000020003" pitchFamily="50" charset="0"/>
              </a:rPr>
              <a:t>: Realiza una limpieza profunda </a:t>
            </a:r>
            <a:r>
              <a:rPr lang="es-ES" sz="1800" dirty="0" err="1">
                <a:latin typeface="TT Commons Light" panose="02000506030000020003" pitchFamily="50" charset="0"/>
              </a:rPr>
              <a:t>mantiendo</a:t>
            </a:r>
            <a:r>
              <a:rPr lang="es-ES" sz="1800" dirty="0">
                <a:latin typeface="TT Commons Light" panose="02000506030000020003" pitchFamily="50" charset="0"/>
              </a:rPr>
              <a:t> en buen estado la flora bacteriana de la piel debido a que </a:t>
            </a:r>
            <a:r>
              <a:rPr lang="es-ES" sz="1800" dirty="0" err="1">
                <a:latin typeface="TT Commons Light" panose="02000506030000020003" pitchFamily="50" charset="0"/>
              </a:rPr>
              <a:t>Oily</a:t>
            </a:r>
            <a:r>
              <a:rPr lang="es-ES" sz="1800" dirty="0">
                <a:latin typeface="TT Commons Light" panose="02000506030000020003" pitchFamily="50" charset="0"/>
              </a:rPr>
              <a:t> </a:t>
            </a:r>
            <a:r>
              <a:rPr lang="es-ES" sz="1800" dirty="0" err="1">
                <a:latin typeface="TT Commons Light" panose="02000506030000020003" pitchFamily="50" charset="0"/>
              </a:rPr>
              <a:t>sk</a:t>
            </a:r>
            <a:r>
              <a:rPr lang="es-ES" sz="1800" dirty="0">
                <a:latin typeface="TT Commons Light" panose="02000506030000020003" pitchFamily="50" charset="0"/>
              </a:rPr>
              <a:t> </a:t>
            </a:r>
            <a:r>
              <a:rPr lang="es-ES" sz="1800" dirty="0" err="1">
                <a:latin typeface="TT Commons Light" panose="02000506030000020003" pitchFamily="50" charset="0"/>
              </a:rPr>
              <a:t>postbiotic</a:t>
            </a:r>
            <a:r>
              <a:rPr lang="es-ES" sz="1800" dirty="0">
                <a:latin typeface="TT Commons Light" panose="02000506030000020003" pitchFamily="50" charset="0"/>
              </a:rPr>
              <a:t> </a:t>
            </a:r>
            <a:r>
              <a:rPr lang="es-ES" sz="1800" dirty="0" err="1">
                <a:latin typeface="TT Commons Light" panose="02000506030000020003" pitchFamily="50" charset="0"/>
              </a:rPr>
              <a:t>serum</a:t>
            </a:r>
            <a:r>
              <a:rPr lang="es-ES" sz="1800" dirty="0">
                <a:latin typeface="TT Commons Light" panose="02000506030000020003" pitchFamily="50" charset="0"/>
              </a:rPr>
              <a:t> combina los diferentes ácidos con un coctel de </a:t>
            </a:r>
            <a:r>
              <a:rPr lang="es-ES" sz="1800" dirty="0" err="1">
                <a:latin typeface="TT Commons Light" panose="02000506030000020003" pitchFamily="50" charset="0"/>
              </a:rPr>
              <a:t>postbióticos</a:t>
            </a:r>
            <a:r>
              <a:rPr lang="es-ES" sz="1800" dirty="0">
                <a:latin typeface="TT Commons Light" panose="02000506030000020003" pitchFamily="50" charset="0"/>
              </a:rPr>
              <a:t> y zinc para mantener la salud de la </a:t>
            </a:r>
            <a:r>
              <a:rPr lang="es-ES" sz="1800" dirty="0" err="1">
                <a:latin typeface="TT Commons Light" panose="02000506030000020003" pitchFamily="50" charset="0"/>
              </a:rPr>
              <a:t>microbiota</a:t>
            </a:r>
            <a:r>
              <a:rPr lang="es-ES" sz="1800" dirty="0">
                <a:latin typeface="TT Commons Light" panose="02000506030000020003" pitchFamily="50" charset="0"/>
              </a:rPr>
              <a:t> de la piel. </a:t>
            </a:r>
          </a:p>
          <a:p>
            <a:pPr marL="342900" indent="-342900">
              <a:buFont typeface="+mj-lt"/>
              <a:buAutoNum type="arabicPeriod"/>
            </a:pPr>
            <a:endParaRPr lang="en-US" sz="1800" dirty="0">
              <a:latin typeface="TT Commons Light" panose="02000506030000020003" pitchFamily="50" charset="0"/>
            </a:endParaRPr>
          </a:p>
          <a:p>
            <a:pPr marL="342900" indent="-342900">
              <a:buFont typeface="+mj-lt"/>
              <a:buAutoNum type="arabicPeriod"/>
            </a:pPr>
            <a:r>
              <a:rPr lang="es-ES" sz="1800" b="1" dirty="0">
                <a:latin typeface="TT Commons Light" panose="02000506030000020003" pitchFamily="50" charset="0"/>
              </a:rPr>
              <a:t>Acción </a:t>
            </a:r>
            <a:r>
              <a:rPr lang="es-ES" sz="1800" b="1" dirty="0" err="1">
                <a:latin typeface="TT Commons Light" panose="02000506030000020003" pitchFamily="50" charset="0"/>
              </a:rPr>
              <a:t>despigmentante</a:t>
            </a:r>
            <a:r>
              <a:rPr lang="es-ES" sz="1800" dirty="0">
                <a:latin typeface="TT Commons Light" panose="02000506030000020003" pitchFamily="50" charset="0"/>
              </a:rPr>
              <a:t>: La acción frente a las manchas del ácido </a:t>
            </a:r>
            <a:r>
              <a:rPr lang="es-ES" sz="1800" dirty="0" err="1">
                <a:latin typeface="TT Commons Light" panose="02000506030000020003" pitchFamily="50" charset="0"/>
              </a:rPr>
              <a:t>azelaico</a:t>
            </a:r>
            <a:r>
              <a:rPr lang="es-ES" sz="1800" dirty="0">
                <a:latin typeface="TT Commons Light" panose="02000506030000020003" pitchFamily="50" charset="0"/>
              </a:rPr>
              <a:t> es debida a su acción inhibitoria sobre la enzima </a:t>
            </a:r>
            <a:r>
              <a:rPr lang="es-ES" sz="1800" dirty="0" err="1">
                <a:latin typeface="TT Commons Light" panose="02000506030000020003" pitchFamily="50" charset="0"/>
              </a:rPr>
              <a:t>tirosinasa</a:t>
            </a:r>
            <a:r>
              <a:rPr lang="es-ES" sz="1800" dirty="0">
                <a:latin typeface="TT Commons Light" panose="02000506030000020003" pitchFamily="50" charset="0"/>
              </a:rPr>
              <a:t> que es la que convierte la tirosina en melanina y provoca las </a:t>
            </a:r>
            <a:r>
              <a:rPr lang="es-ES" sz="1800" dirty="0" err="1">
                <a:latin typeface="TT Commons Light" panose="02000506030000020003" pitchFamily="50" charset="0"/>
              </a:rPr>
              <a:t>hiperpigmentaciones</a:t>
            </a:r>
            <a:r>
              <a:rPr lang="es-ES" sz="1800" dirty="0">
                <a:latin typeface="TT Commons Light" panose="02000506030000020003" pitchFamily="50" charset="0"/>
              </a:rPr>
              <a:t> post infamatorias en la piel. El ácido </a:t>
            </a:r>
            <a:r>
              <a:rPr lang="es-ES" sz="1800" dirty="0" err="1">
                <a:latin typeface="TT Commons Light" panose="02000506030000020003" pitchFamily="50" charset="0"/>
              </a:rPr>
              <a:t>azelaico</a:t>
            </a:r>
            <a:r>
              <a:rPr lang="es-ES" sz="1800" dirty="0">
                <a:latin typeface="TT Commons Light" panose="02000506030000020003" pitchFamily="50" charset="0"/>
              </a:rPr>
              <a:t> es útil para tratar las marcas derivadas del acné gracias a su efecto </a:t>
            </a:r>
            <a:r>
              <a:rPr lang="es-ES" sz="1800" dirty="0" err="1">
                <a:latin typeface="TT Commons Light" panose="02000506030000020003" pitchFamily="50" charset="0"/>
              </a:rPr>
              <a:t>despigmentante</a:t>
            </a:r>
            <a:r>
              <a:rPr lang="es-ES" sz="1800" dirty="0" smtClean="0">
                <a:latin typeface="TT Commons Light" panose="02000506030000020003" pitchFamily="50" charset="0"/>
              </a:rPr>
              <a:t>.</a:t>
            </a:r>
            <a:endParaRPr sz="1581" dirty="0">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
        <p:nvSpPr>
          <p:cNvPr id="9" name="Rectángulo 8"/>
          <p:cNvSpPr/>
          <p:nvPr/>
        </p:nvSpPr>
        <p:spPr>
          <a:xfrm>
            <a:off x="584200" y="1104106"/>
            <a:ext cx="6247479" cy="400110"/>
          </a:xfrm>
          <a:prstGeom prst="rect">
            <a:avLst/>
          </a:prstGeom>
        </p:spPr>
        <p:txBody>
          <a:bodyPr wrap="none">
            <a:spAutoFit/>
          </a:bodyPr>
          <a:lstStyle/>
          <a:p>
            <a:r>
              <a:rPr lang="es-ES" altLang="ja-JP" sz="2000" dirty="0" smtClean="0">
                <a:latin typeface="Gotham Rounded Book" pitchFamily="50" charset="0"/>
                <a:ea typeface="ＭＳ Ｐゴシック" panose="020B0600070205080204" pitchFamily="34" charset="-128"/>
              </a:rPr>
              <a:t>NORMALIZADORES DE LA QUERATINIZACIÓN</a:t>
            </a:r>
            <a:endParaRPr lang="en-US" sz="2000" dirty="0">
              <a:latin typeface="Gotham Rounded Book" pitchFamily="50" charset="0"/>
            </a:endParaRPr>
          </a:p>
        </p:txBody>
      </p:sp>
    </p:spTree>
    <p:extLst>
      <p:ext uri="{BB962C8B-B14F-4D97-AF65-F5344CB8AC3E}">
        <p14:creationId xmlns:p14="http://schemas.microsoft.com/office/powerpoint/2010/main" val="3015724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13</a:t>
            </a:fld>
            <a:endParaRPr spc="6" dirty="0"/>
          </a:p>
        </p:txBody>
      </p:sp>
      <p:sp>
        <p:nvSpPr>
          <p:cNvPr id="28" name="object 28"/>
          <p:cNvSpPr txBox="1"/>
          <p:nvPr/>
        </p:nvSpPr>
        <p:spPr>
          <a:xfrm>
            <a:off x="812800" y="1746470"/>
            <a:ext cx="8077200" cy="3309962"/>
          </a:xfrm>
          <a:prstGeom prst="rect">
            <a:avLst/>
          </a:prstGeom>
        </p:spPr>
        <p:txBody>
          <a:bodyPr vert="horz" wrap="square" lIns="0" tIns="6812" rIns="0" bIns="0" rtlCol="0">
            <a:spAutoFit/>
          </a:bodyPr>
          <a:lstStyle/>
          <a:p>
            <a:pPr marL="7170">
              <a:spcBef>
                <a:spcPts val="54"/>
              </a:spcBef>
              <a:tabLst>
                <a:tab pos="297931" algn="l"/>
              </a:tabLst>
            </a:pPr>
            <a:endParaRPr lang="es-ES" sz="1800" spc="-102" dirty="0">
              <a:solidFill>
                <a:srgbClr val="404040"/>
              </a:solidFill>
              <a:latin typeface="TT Commons Light" panose="02000506030000020003" pitchFamily="50" charset="0"/>
              <a:cs typeface="Arial"/>
            </a:endParaRPr>
          </a:p>
          <a:p>
            <a:r>
              <a:rPr lang="es-ES" altLang="en-US" sz="1800" b="1" i="1" dirty="0" err="1">
                <a:latin typeface="TT Commons Light" panose="02000506030000020003" pitchFamily="50" charset="0"/>
              </a:rPr>
              <a:t>Digluconato</a:t>
            </a:r>
            <a:r>
              <a:rPr lang="es-ES" altLang="en-US" sz="1800" b="1" i="1" dirty="0">
                <a:latin typeface="TT Commons Light" panose="02000506030000020003" pitchFamily="50" charset="0"/>
              </a:rPr>
              <a:t> de </a:t>
            </a:r>
            <a:r>
              <a:rPr lang="es-ES" altLang="en-US" sz="1800" b="1" i="1" dirty="0" smtClean="0">
                <a:latin typeface="TT Commons Light" panose="02000506030000020003" pitchFamily="50" charset="0"/>
              </a:rPr>
              <a:t>clorhexidina</a:t>
            </a:r>
            <a:r>
              <a:rPr lang="es-ES" altLang="en-US" sz="1800" dirty="0" smtClean="0">
                <a:latin typeface="TT Commons Light" panose="02000506030000020003" pitchFamily="50" charset="0"/>
              </a:rPr>
              <a:t>: </a:t>
            </a:r>
            <a:r>
              <a:rPr lang="es-ES" altLang="en-US" sz="1800" dirty="0">
                <a:latin typeface="TT Commons Light" panose="02000506030000020003" pitchFamily="50" charset="0"/>
              </a:rPr>
              <a:t>antiséptico-</a:t>
            </a:r>
            <a:r>
              <a:rPr lang="es-ES" altLang="en-US" sz="1800" dirty="0" err="1">
                <a:latin typeface="TT Commons Light" panose="02000506030000020003" pitchFamily="50" charset="0"/>
              </a:rPr>
              <a:t>desinfectacte</a:t>
            </a:r>
            <a:r>
              <a:rPr lang="es-ES" altLang="en-US" sz="1800" dirty="0">
                <a:latin typeface="TT Commons Light" panose="02000506030000020003" pitchFamily="50" charset="0"/>
              </a:rPr>
              <a:t>.</a:t>
            </a:r>
          </a:p>
          <a:p>
            <a:endParaRPr lang="es-ES_tradnl" altLang="en-US" sz="1800" dirty="0" smtClean="0">
              <a:latin typeface="TT Commons Light" panose="02000506030000020003" pitchFamily="50" charset="0"/>
            </a:endParaRPr>
          </a:p>
          <a:p>
            <a:r>
              <a:rPr lang="es-ES_tradnl" altLang="en-US" sz="1800" dirty="0" smtClean="0">
                <a:latin typeface="TT Commons Light" panose="02000506030000020003" pitchFamily="50" charset="0"/>
              </a:rPr>
              <a:t>Impiden </a:t>
            </a:r>
            <a:r>
              <a:rPr lang="es-ES_tradnl" altLang="en-US" sz="1800" dirty="0">
                <a:latin typeface="TT Commons Light" panose="02000506030000020003" pitchFamily="50" charset="0"/>
              </a:rPr>
              <a:t>la proliferación de microorganismos en los tejidos corporales. </a:t>
            </a:r>
          </a:p>
          <a:p>
            <a:endParaRPr lang="es-ES_tradnl" altLang="en-US" sz="1800" dirty="0">
              <a:latin typeface="TT Commons Light" panose="02000506030000020003" pitchFamily="50" charset="0"/>
            </a:endParaRPr>
          </a:p>
          <a:p>
            <a:r>
              <a:rPr lang="es-ES_tradnl" altLang="en-US" sz="1800" dirty="0">
                <a:latin typeface="TT Commons Light" panose="02000506030000020003" pitchFamily="50" charset="0"/>
              </a:rPr>
              <a:t>En el ámbito clínico, suelen usarse para lavar la piel antes de un procedimiento o intervención </a:t>
            </a:r>
            <a:r>
              <a:rPr lang="es-ES" altLang="en-US" sz="1800" dirty="0">
                <a:latin typeface="TT Commons Light" panose="02000506030000020003" pitchFamily="50" charset="0"/>
              </a:rPr>
              <a:t>y para tratar inflamaciones de las encías. </a:t>
            </a:r>
          </a:p>
          <a:p>
            <a:endParaRPr lang="es-ES" altLang="en-US" sz="1800" dirty="0">
              <a:latin typeface="TT Commons Light" panose="02000506030000020003" pitchFamily="50" charset="0"/>
            </a:endParaRPr>
          </a:p>
          <a:p>
            <a:r>
              <a:rPr lang="es-ES" altLang="en-US" sz="1800" dirty="0">
                <a:latin typeface="TT Commons Light" panose="02000506030000020003" pitchFamily="50" charset="0"/>
              </a:rPr>
              <a:t>Su acción microbicida es algo lenta, pero continuada.</a:t>
            </a:r>
          </a:p>
          <a:p>
            <a:endParaRPr lang="es-ES" altLang="en-US" sz="1800" dirty="0">
              <a:latin typeface="TT Commons Light" panose="02000506030000020003" pitchFamily="50" charset="0"/>
            </a:endParaRPr>
          </a:p>
          <a:p>
            <a:r>
              <a:rPr lang="es-ES" altLang="en-US" sz="1800" dirty="0">
                <a:latin typeface="TT Commons Light" panose="02000506030000020003" pitchFamily="50" charset="0"/>
              </a:rPr>
              <a:t>Actúa como bacteriostático y purificante</a:t>
            </a:r>
          </a:p>
          <a:p>
            <a:pPr marL="7170">
              <a:spcBef>
                <a:spcPts val="54"/>
              </a:spcBef>
              <a:tabLst>
                <a:tab pos="297931" algn="l"/>
              </a:tabLst>
            </a:pPr>
            <a:endParaRPr sz="1581" dirty="0">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
        <p:nvSpPr>
          <p:cNvPr id="9" name="Rectángulo 8"/>
          <p:cNvSpPr/>
          <p:nvPr/>
        </p:nvSpPr>
        <p:spPr>
          <a:xfrm>
            <a:off x="584200" y="1104106"/>
            <a:ext cx="6386107" cy="400110"/>
          </a:xfrm>
          <a:prstGeom prst="rect">
            <a:avLst/>
          </a:prstGeom>
        </p:spPr>
        <p:txBody>
          <a:bodyPr wrap="none">
            <a:spAutoFit/>
          </a:bodyPr>
          <a:lstStyle/>
          <a:p>
            <a:r>
              <a:rPr lang="es-ES" altLang="ja-JP" sz="2000" dirty="0" smtClean="0">
                <a:latin typeface="Gotham Rounded Book" pitchFamily="50" charset="0"/>
                <a:ea typeface="ＭＳ Ｐゴシック" panose="020B0600070205080204" pitchFamily="34" charset="-128"/>
              </a:rPr>
              <a:t>CONTROLADORES DE LA FLORA BACTERIANA</a:t>
            </a:r>
            <a:endParaRPr lang="en-US" sz="2000" dirty="0">
              <a:latin typeface="Gotham Rounded Book" pitchFamily="50" charset="0"/>
            </a:endParaRPr>
          </a:p>
        </p:txBody>
      </p:sp>
    </p:spTree>
    <p:extLst>
      <p:ext uri="{BB962C8B-B14F-4D97-AF65-F5344CB8AC3E}">
        <p14:creationId xmlns:p14="http://schemas.microsoft.com/office/powerpoint/2010/main" val="3288269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14</a:t>
            </a:fld>
            <a:endParaRPr spc="6" dirty="0"/>
          </a:p>
        </p:txBody>
      </p:sp>
      <p:sp>
        <p:nvSpPr>
          <p:cNvPr id="28" name="object 28"/>
          <p:cNvSpPr txBox="1"/>
          <p:nvPr/>
        </p:nvSpPr>
        <p:spPr>
          <a:xfrm>
            <a:off x="812800" y="1746470"/>
            <a:ext cx="8077200" cy="2478966"/>
          </a:xfrm>
          <a:prstGeom prst="rect">
            <a:avLst/>
          </a:prstGeom>
        </p:spPr>
        <p:txBody>
          <a:bodyPr vert="horz" wrap="square" lIns="0" tIns="6812" rIns="0" bIns="0" rtlCol="0">
            <a:spAutoFit/>
          </a:bodyPr>
          <a:lstStyle/>
          <a:p>
            <a:r>
              <a:rPr lang="es-ES" sz="1800" b="1" dirty="0" err="1">
                <a:latin typeface="TT Commons Light" panose="02000506030000020003" pitchFamily="50" charset="0"/>
              </a:rPr>
              <a:t>Postbióticos</a:t>
            </a:r>
            <a:r>
              <a:rPr lang="es-ES" sz="1800" dirty="0">
                <a:latin typeface="TT Commons Light" panose="02000506030000020003" pitchFamily="50" charset="0"/>
              </a:rPr>
              <a:t> </a:t>
            </a:r>
          </a:p>
          <a:p>
            <a:endParaRPr lang="es-ES" sz="1800" dirty="0">
              <a:latin typeface="TT Commons Light" panose="02000506030000020003" pitchFamily="50" charset="0"/>
            </a:endParaRPr>
          </a:p>
          <a:p>
            <a:r>
              <a:rPr lang="es-ES" sz="1800" dirty="0">
                <a:latin typeface="TT Commons Light" panose="02000506030000020003" pitchFamily="50" charset="0"/>
              </a:rPr>
              <a:t>Cóctel de </a:t>
            </a:r>
            <a:r>
              <a:rPr lang="es-ES" sz="1800" dirty="0" err="1">
                <a:latin typeface="TT Commons Light" panose="02000506030000020003" pitchFamily="50" charset="0"/>
              </a:rPr>
              <a:t>probióticos</a:t>
            </a:r>
            <a:r>
              <a:rPr lang="es-ES" sz="1800" dirty="0">
                <a:latin typeface="TT Commons Light" panose="02000506030000020003" pitchFamily="50" charset="0"/>
              </a:rPr>
              <a:t> especialmente seleccionados para favorecer el bienestar de la </a:t>
            </a:r>
            <a:r>
              <a:rPr lang="es-ES" sz="1800" dirty="0" err="1">
                <a:latin typeface="TT Commons Light" panose="02000506030000020003" pitchFamily="50" charset="0"/>
              </a:rPr>
              <a:t>microbiota</a:t>
            </a:r>
            <a:r>
              <a:rPr lang="es-ES" sz="1800" dirty="0">
                <a:latin typeface="TT Commons Light" panose="02000506030000020003" pitchFamily="50" charset="0"/>
              </a:rPr>
              <a:t> de las pieles grasas y/o con tendencia </a:t>
            </a:r>
            <a:r>
              <a:rPr lang="es-ES" sz="1800" dirty="0" err="1">
                <a:latin typeface="TT Commons Light" panose="02000506030000020003" pitchFamily="50" charset="0"/>
              </a:rPr>
              <a:t>acneica</a:t>
            </a:r>
            <a:r>
              <a:rPr lang="es-ES" sz="1800" dirty="0">
                <a:latin typeface="TT Commons Light" panose="02000506030000020003" pitchFamily="50" charset="0"/>
              </a:rPr>
              <a:t>. Para potenciar la capacidad natural de la piel de renovarse rápida y eficazmente, mediante la aceleración y mejora del proceso de renovación y regeneración natural de la piel. Además, aporta proteínas y enzimas esenciales que mejoran la cohesión celular aumentando el efecto barrera, protegiendo la piel y evitando la pérdida </a:t>
            </a:r>
            <a:r>
              <a:rPr lang="es-ES" sz="1800" dirty="0" err="1">
                <a:latin typeface="TT Commons Light" panose="02000506030000020003" pitchFamily="50" charset="0"/>
              </a:rPr>
              <a:t>transdérmica</a:t>
            </a:r>
            <a:r>
              <a:rPr lang="es-ES" sz="1800" dirty="0">
                <a:latin typeface="TT Commons Light" panose="02000506030000020003" pitchFamily="50" charset="0"/>
              </a:rPr>
              <a:t> de agua.</a:t>
            </a:r>
            <a:endParaRPr lang="en-US" sz="1800" dirty="0">
              <a:latin typeface="TT Commons Light" panose="02000506030000020003" pitchFamily="50" charset="0"/>
            </a:endParaRPr>
          </a:p>
          <a:p>
            <a:pPr marL="7170">
              <a:spcBef>
                <a:spcPts val="54"/>
              </a:spcBef>
              <a:tabLst>
                <a:tab pos="297931" algn="l"/>
              </a:tabLst>
            </a:pPr>
            <a:endParaRPr sz="1581" dirty="0">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
        <p:nvSpPr>
          <p:cNvPr id="9" name="Rectángulo 8"/>
          <p:cNvSpPr/>
          <p:nvPr/>
        </p:nvSpPr>
        <p:spPr>
          <a:xfrm>
            <a:off x="584200" y="1104106"/>
            <a:ext cx="6386107" cy="400110"/>
          </a:xfrm>
          <a:prstGeom prst="rect">
            <a:avLst/>
          </a:prstGeom>
        </p:spPr>
        <p:txBody>
          <a:bodyPr wrap="none">
            <a:spAutoFit/>
          </a:bodyPr>
          <a:lstStyle/>
          <a:p>
            <a:r>
              <a:rPr lang="es-ES" altLang="ja-JP" sz="2000" dirty="0" smtClean="0">
                <a:latin typeface="Gotham Rounded Book" pitchFamily="50" charset="0"/>
                <a:ea typeface="ＭＳ Ｐゴシック" panose="020B0600070205080204" pitchFamily="34" charset="-128"/>
              </a:rPr>
              <a:t>CONTROLADORES DE LA FLORA BACTERIANA</a:t>
            </a:r>
            <a:endParaRPr lang="en-US" sz="2000" dirty="0">
              <a:latin typeface="Gotham Rounded Book" pitchFamily="50" charset="0"/>
            </a:endParaRPr>
          </a:p>
        </p:txBody>
      </p:sp>
    </p:spTree>
    <p:extLst>
      <p:ext uri="{BB962C8B-B14F-4D97-AF65-F5344CB8AC3E}">
        <p14:creationId xmlns:p14="http://schemas.microsoft.com/office/powerpoint/2010/main" val="3411801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15</a:t>
            </a:fld>
            <a:endParaRPr spc="6" dirty="0"/>
          </a:p>
        </p:txBody>
      </p:sp>
      <p:sp>
        <p:nvSpPr>
          <p:cNvPr id="36" name="object 36"/>
          <p:cNvSpPr txBox="1"/>
          <p:nvPr/>
        </p:nvSpPr>
        <p:spPr>
          <a:xfrm>
            <a:off x="684823" y="1408906"/>
            <a:ext cx="8393651" cy="4120056"/>
          </a:xfrm>
          <a:prstGeom prst="rect">
            <a:avLst/>
          </a:prstGeom>
        </p:spPr>
        <p:txBody>
          <a:bodyPr vert="horz" wrap="square" lIns="0" tIns="6812" rIns="0" bIns="0" rtlCol="0">
            <a:spAutoFit/>
          </a:bodyPr>
          <a:lstStyle/>
          <a:p>
            <a:pPr marL="7170">
              <a:spcBef>
                <a:spcPts val="54"/>
              </a:spcBef>
              <a:tabLst>
                <a:tab pos="297931" algn="l"/>
                <a:tab pos="6103820" algn="l"/>
              </a:tabLst>
            </a:pPr>
            <a:endParaRPr lang="es-ES" sz="1581" spc="-79" dirty="0">
              <a:solidFill>
                <a:srgbClr val="404040"/>
              </a:solidFill>
              <a:latin typeface="TT Commons" panose="02000506040000020004" pitchFamily="50" charset="0"/>
              <a:cs typeface="Arial"/>
            </a:endParaRPr>
          </a:p>
          <a:p>
            <a:pPr marL="7170">
              <a:spcBef>
                <a:spcPts val="54"/>
              </a:spcBef>
              <a:tabLst>
                <a:tab pos="297931" algn="l"/>
                <a:tab pos="6103820" algn="l"/>
              </a:tabLst>
            </a:pPr>
            <a:endParaRPr lang="es-ES" sz="1800" spc="-79" dirty="0" smtClean="0">
              <a:latin typeface="TT Commons Light" panose="02000506030000020003" pitchFamily="50" charset="0"/>
              <a:cs typeface="Arial"/>
            </a:endParaRPr>
          </a:p>
          <a:p>
            <a:r>
              <a:rPr lang="es-ES" altLang="en-US" sz="1800" b="1" i="1" dirty="0" err="1" smtClean="0">
                <a:latin typeface="TT Commons Light" panose="02000506030000020003" pitchFamily="50" charset="0"/>
              </a:rPr>
              <a:t>Plantago</a:t>
            </a:r>
            <a:r>
              <a:rPr lang="es-ES" altLang="en-US" sz="1800" b="1" i="1" dirty="0" smtClean="0">
                <a:latin typeface="TT Commons Light" panose="02000506030000020003" pitchFamily="50" charset="0"/>
              </a:rPr>
              <a:t> </a:t>
            </a:r>
            <a:r>
              <a:rPr lang="es-ES" altLang="en-US" sz="1800" b="1" i="1" dirty="0" err="1" smtClean="0">
                <a:latin typeface="TT Commons Light" panose="02000506030000020003" pitchFamily="50" charset="0"/>
              </a:rPr>
              <a:t>lanceolata</a:t>
            </a:r>
            <a:r>
              <a:rPr lang="es-ES" altLang="en-US" sz="1800" b="1" i="1" dirty="0" smtClean="0">
                <a:latin typeface="TT Commons Light" panose="02000506030000020003" pitchFamily="50" charset="0"/>
              </a:rPr>
              <a:t>:  </a:t>
            </a:r>
            <a:r>
              <a:rPr lang="es-ES" altLang="en-US" sz="1800" u="sng" dirty="0" smtClean="0">
                <a:latin typeface="TT Commons Light" panose="02000506030000020003" pitchFamily="50" charset="0"/>
              </a:rPr>
              <a:t>Actúa </a:t>
            </a:r>
            <a:r>
              <a:rPr lang="es-ES" altLang="en-US" sz="1800" u="sng" dirty="0">
                <a:latin typeface="TT Commons Light" panose="02000506030000020003" pitchFamily="50" charset="0"/>
              </a:rPr>
              <a:t>a tres </a:t>
            </a:r>
            <a:r>
              <a:rPr lang="es-ES" altLang="en-US" sz="1800" u="sng" dirty="0" smtClean="0">
                <a:latin typeface="TT Commons Light" panose="02000506030000020003" pitchFamily="50" charset="0"/>
              </a:rPr>
              <a:t>niveles</a:t>
            </a:r>
            <a:r>
              <a:rPr lang="es-ES" altLang="en-US" sz="1800" u="sng" dirty="0">
                <a:latin typeface="TT Commons Light" panose="02000506030000020003" pitchFamily="50" charset="0"/>
              </a:rPr>
              <a:t>:</a:t>
            </a:r>
          </a:p>
          <a:p>
            <a:endParaRPr lang="es-ES" altLang="en-US" sz="1800" b="1" u="sng" dirty="0">
              <a:latin typeface="TT Commons Light" panose="02000506030000020003" pitchFamily="50" charset="0"/>
            </a:endParaRPr>
          </a:p>
          <a:p>
            <a:r>
              <a:rPr lang="es-ES" altLang="en-US" sz="1800" b="1" dirty="0">
                <a:latin typeface="TT Commons Light" panose="02000506030000020003" pitchFamily="50" charset="0"/>
              </a:rPr>
              <a:t>-Inhibición de 5-lipooxigenasa</a:t>
            </a:r>
            <a:r>
              <a:rPr lang="es-ES" altLang="en-US" sz="1800" dirty="0">
                <a:latin typeface="TT Commons Light" panose="02000506030000020003" pitchFamily="50" charset="0"/>
              </a:rPr>
              <a:t>. Enzima que interviene en  procesos de inflamación de la piel.</a:t>
            </a:r>
          </a:p>
          <a:p>
            <a:r>
              <a:rPr lang="es-ES" altLang="en-US" sz="1800" b="1" dirty="0">
                <a:latin typeface="TT Commons Light" panose="02000506030000020003" pitchFamily="50" charset="0"/>
              </a:rPr>
              <a:t>-Inhibición de </a:t>
            </a:r>
            <a:r>
              <a:rPr lang="es-ES" altLang="en-US" sz="1800" b="1" dirty="0" err="1">
                <a:latin typeface="TT Commons Light" panose="02000506030000020003" pitchFamily="50" charset="0"/>
              </a:rPr>
              <a:t>proteina</a:t>
            </a:r>
            <a:r>
              <a:rPr lang="es-ES" altLang="en-US" sz="1800" b="1" dirty="0">
                <a:latin typeface="TT Commons Light" panose="02000506030000020003" pitchFamily="50" charset="0"/>
              </a:rPr>
              <a:t> </a:t>
            </a:r>
            <a:r>
              <a:rPr lang="es-ES" altLang="en-US" sz="1800" b="1" dirty="0" err="1">
                <a:latin typeface="TT Commons Light" panose="02000506030000020003" pitchFamily="50" charset="0"/>
              </a:rPr>
              <a:t>Kinasa</a:t>
            </a:r>
            <a:r>
              <a:rPr lang="es-ES" altLang="en-US" sz="1800" b="1" dirty="0">
                <a:latin typeface="TT Commons Light" panose="02000506030000020003" pitchFamily="50" charset="0"/>
              </a:rPr>
              <a:t> C</a:t>
            </a:r>
            <a:r>
              <a:rPr lang="es-ES" altLang="en-US" sz="1800" dirty="0">
                <a:latin typeface="TT Commons Light" panose="02000506030000020003" pitchFamily="50" charset="0"/>
              </a:rPr>
              <a:t>.</a:t>
            </a:r>
          </a:p>
          <a:p>
            <a:r>
              <a:rPr lang="es-ES" altLang="en-US" sz="1800" b="1" dirty="0">
                <a:latin typeface="TT Commons Light" panose="02000506030000020003" pitchFamily="50" charset="0"/>
              </a:rPr>
              <a:t>-Antioxidante. </a:t>
            </a:r>
            <a:r>
              <a:rPr lang="es-ES" altLang="en-US" sz="1800" dirty="0">
                <a:latin typeface="TT Commons Light" panose="02000506030000020003" pitchFamily="50" charset="0"/>
              </a:rPr>
              <a:t>Captura radicales libres</a:t>
            </a:r>
            <a:r>
              <a:rPr lang="es-ES" altLang="en-US" sz="1800" dirty="0" smtClean="0">
                <a:latin typeface="TT Commons Light" panose="02000506030000020003" pitchFamily="50" charset="0"/>
              </a:rPr>
              <a:t>.</a:t>
            </a:r>
          </a:p>
          <a:p>
            <a:endParaRPr lang="es-ES" altLang="en-US" sz="1800" dirty="0">
              <a:latin typeface="TT Commons Light" panose="02000506030000020003" pitchFamily="50" charset="0"/>
            </a:endParaRPr>
          </a:p>
          <a:p>
            <a:pPr algn="just"/>
            <a:r>
              <a:rPr lang="es-ES" altLang="en-US" sz="1800" b="1" i="1" dirty="0" smtClean="0">
                <a:latin typeface="TT Commons Light" panose="02000506030000020003" pitchFamily="50" charset="0"/>
              </a:rPr>
              <a:t>Alfa-</a:t>
            </a:r>
            <a:r>
              <a:rPr lang="es-ES" altLang="en-US" sz="1800" b="1" i="1" dirty="0" err="1" smtClean="0">
                <a:latin typeface="TT Commons Light" panose="02000506030000020003" pitchFamily="50" charset="0"/>
              </a:rPr>
              <a:t>bisabolol</a:t>
            </a:r>
            <a:r>
              <a:rPr lang="es-ES" altLang="en-US" sz="1800" b="1" i="1" dirty="0" smtClean="0">
                <a:latin typeface="TT Commons Light" panose="02000506030000020003" pitchFamily="50" charset="0"/>
              </a:rPr>
              <a:t>: </a:t>
            </a:r>
            <a:r>
              <a:rPr lang="es-ES" altLang="en-US" sz="1800" dirty="0" smtClean="0">
                <a:latin typeface="TT Commons Light" panose="02000506030000020003" pitchFamily="50" charset="0"/>
              </a:rPr>
              <a:t>Es </a:t>
            </a:r>
            <a:r>
              <a:rPr lang="es-ES" altLang="en-US" sz="1800" dirty="0">
                <a:latin typeface="TT Commons Light" panose="02000506030000020003" pitchFamily="50" charset="0"/>
              </a:rPr>
              <a:t>un ingrediente de origen natural que acelera el proceso regenerativo  de la piel.  </a:t>
            </a:r>
            <a:r>
              <a:rPr lang="es-ES" altLang="en-US" sz="1800" dirty="0" smtClean="0">
                <a:latin typeface="TT Commons Light" panose="02000506030000020003" pitchFamily="50" charset="0"/>
              </a:rPr>
              <a:t>Es </a:t>
            </a:r>
            <a:r>
              <a:rPr lang="es-ES" altLang="en-US" sz="1800" dirty="0">
                <a:latin typeface="TT Commons Light" panose="02000506030000020003" pitchFamily="50" charset="0"/>
              </a:rPr>
              <a:t>un aceite esencial cuya aplicación es totalmente segura. </a:t>
            </a:r>
          </a:p>
          <a:p>
            <a:pPr algn="just"/>
            <a:endParaRPr lang="es-ES" altLang="en-US" sz="1800" dirty="0">
              <a:latin typeface="TT Commons Light" panose="02000506030000020003" pitchFamily="50" charset="0"/>
            </a:endParaRPr>
          </a:p>
          <a:p>
            <a:pPr algn="just"/>
            <a:r>
              <a:rPr lang="es-ES" altLang="en-US" sz="1800" dirty="0">
                <a:latin typeface="TT Commons Light" panose="02000506030000020003" pitchFamily="50" charset="0"/>
              </a:rPr>
              <a:t>Se recomienda su aplicación especialmente en los productos para la pieles sensibles, y productos post-solares. Posee propiedades antiinflamatorias, bactericidas y antimicóticas.</a:t>
            </a:r>
            <a:r>
              <a:rPr lang="en-US" altLang="en-US" sz="1800" dirty="0">
                <a:latin typeface="TT Commons Light" panose="02000506030000020003" pitchFamily="50" charset="0"/>
              </a:rPr>
              <a:t> </a:t>
            </a:r>
          </a:p>
          <a:p>
            <a:endParaRPr lang="es-ES" altLang="en-US" sz="1800" dirty="0">
              <a:latin typeface="TT Commons Light" panose="02000506030000020003" pitchFamily="50" charset="0"/>
            </a:endParaRPr>
          </a:p>
          <a:p>
            <a:pPr marL="7170">
              <a:spcBef>
                <a:spcPts val="54"/>
              </a:spcBef>
              <a:tabLst>
                <a:tab pos="297931" algn="l"/>
                <a:tab pos="6103820" algn="l"/>
              </a:tabLst>
            </a:pPr>
            <a:endParaRPr sz="1581" dirty="0">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
        <p:nvSpPr>
          <p:cNvPr id="9" name="Rectángulo 8"/>
          <p:cNvSpPr/>
          <p:nvPr/>
        </p:nvSpPr>
        <p:spPr>
          <a:xfrm>
            <a:off x="584200" y="1104106"/>
            <a:ext cx="4883966" cy="400110"/>
          </a:xfrm>
          <a:prstGeom prst="rect">
            <a:avLst/>
          </a:prstGeom>
        </p:spPr>
        <p:txBody>
          <a:bodyPr wrap="none">
            <a:spAutoFit/>
          </a:bodyPr>
          <a:lstStyle/>
          <a:p>
            <a:r>
              <a:rPr lang="es-ES" altLang="ja-JP" sz="2000" dirty="0" smtClean="0">
                <a:latin typeface="Gotham Rounded Book" pitchFamily="50" charset="0"/>
                <a:ea typeface="ＭＳ Ｐゴシック" panose="020B0600070205080204" pitchFamily="34" charset="-128"/>
              </a:rPr>
              <a:t>REDUCTORES DE LA INFLAMACIÓN</a:t>
            </a:r>
            <a:endParaRPr lang="en-US" sz="2000" dirty="0">
              <a:latin typeface="Gotham Rounded Book" pitchFamily="50" charset="0"/>
            </a:endParaRPr>
          </a:p>
        </p:txBody>
      </p:sp>
    </p:spTree>
    <p:extLst>
      <p:ext uri="{BB962C8B-B14F-4D97-AF65-F5344CB8AC3E}">
        <p14:creationId xmlns:p14="http://schemas.microsoft.com/office/powerpoint/2010/main" val="2081728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069" y="1228668"/>
            <a:ext cx="1809731" cy="561238"/>
          </a:xfrm>
          <a:prstGeom prst="rect">
            <a:avLst/>
          </a:prstGeom>
        </p:spPr>
        <p:txBody>
          <a:bodyPr vert="horz" wrap="square" lIns="0" tIns="7170" rIns="0" bIns="0" rtlCol="0">
            <a:spAutoFit/>
          </a:bodyPr>
          <a:lstStyle/>
          <a:p>
            <a:pPr marL="7170" marR="2868" algn="ctr">
              <a:spcBef>
                <a:spcPts val="56"/>
              </a:spcBef>
            </a:pPr>
            <a:r>
              <a:rPr sz="1200" dirty="0">
                <a:latin typeface="TT Commons" panose="02000506040000020004" pitchFamily="50" charset="0"/>
                <a:cs typeface="Carlito"/>
              </a:rPr>
              <a:t>Gel </a:t>
            </a:r>
            <a:r>
              <a:rPr sz="1200" spc="-14" dirty="0">
                <a:latin typeface="TT Commons" panose="02000506040000020004" pitchFamily="50" charset="0"/>
                <a:cs typeface="Carlito"/>
              </a:rPr>
              <a:t>limpiador,</a:t>
            </a:r>
            <a:r>
              <a:rPr sz="1200" spc="-45" dirty="0">
                <a:latin typeface="TT Commons" panose="02000506040000020004" pitchFamily="50" charset="0"/>
                <a:cs typeface="Carlito"/>
              </a:rPr>
              <a:t> </a:t>
            </a:r>
            <a:r>
              <a:rPr sz="1200" spc="-3" dirty="0">
                <a:latin typeface="TT Commons" panose="02000506040000020004" pitchFamily="50" charset="0"/>
                <a:cs typeface="Carlito"/>
              </a:rPr>
              <a:t>seborregulador  </a:t>
            </a:r>
            <a:r>
              <a:rPr sz="1200" dirty="0">
                <a:latin typeface="TT Commons" panose="02000506040000020004" pitchFamily="50" charset="0"/>
                <a:cs typeface="Carlito"/>
              </a:rPr>
              <a:t>y </a:t>
            </a:r>
            <a:r>
              <a:rPr sz="1200" spc="-3" dirty="0">
                <a:latin typeface="TT Commons" panose="02000506040000020004" pitchFamily="50" charset="0"/>
                <a:cs typeface="Carlito"/>
              </a:rPr>
              <a:t>antiséptico </a:t>
            </a:r>
            <a:r>
              <a:rPr sz="1200" spc="-6" dirty="0">
                <a:latin typeface="TT Commons" panose="02000506040000020004" pitchFamily="50" charset="0"/>
                <a:cs typeface="Carlito"/>
              </a:rPr>
              <a:t>con digluconato  </a:t>
            </a:r>
            <a:r>
              <a:rPr sz="1200" spc="-3" dirty="0">
                <a:latin typeface="TT Commons" panose="02000506040000020004" pitchFamily="50" charset="0"/>
                <a:cs typeface="Carlito"/>
              </a:rPr>
              <a:t>de</a:t>
            </a:r>
            <a:r>
              <a:rPr sz="1200" spc="-8" dirty="0">
                <a:latin typeface="TT Commons" panose="02000506040000020004" pitchFamily="50" charset="0"/>
                <a:cs typeface="Carlito"/>
              </a:rPr>
              <a:t> </a:t>
            </a:r>
            <a:r>
              <a:rPr sz="1200" spc="-3" dirty="0">
                <a:latin typeface="TT Commons" panose="02000506040000020004" pitchFamily="50" charset="0"/>
                <a:cs typeface="Carlito"/>
              </a:rPr>
              <a:t>clorhexidina</a:t>
            </a:r>
            <a:endParaRPr sz="1200" dirty="0">
              <a:latin typeface="TT Commons" panose="02000506040000020004" pitchFamily="50" charset="0"/>
              <a:cs typeface="Carlito"/>
            </a:endParaRPr>
          </a:p>
        </p:txBody>
      </p:sp>
      <p:grpSp>
        <p:nvGrpSpPr>
          <p:cNvPr id="3" name="object 3"/>
          <p:cNvGrpSpPr/>
          <p:nvPr/>
        </p:nvGrpSpPr>
        <p:grpSpPr>
          <a:xfrm>
            <a:off x="603963" y="4557592"/>
            <a:ext cx="1850749" cy="486138"/>
            <a:chOff x="315452" y="7514843"/>
            <a:chExt cx="4464050" cy="861694"/>
          </a:xfrm>
        </p:grpSpPr>
        <p:sp>
          <p:nvSpPr>
            <p:cNvPr id="4" name="object 4"/>
            <p:cNvSpPr/>
            <p:nvPr/>
          </p:nvSpPr>
          <p:spPr>
            <a:xfrm>
              <a:off x="315452" y="7560522"/>
              <a:ext cx="4463827" cy="673636"/>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1429511" y="7514843"/>
              <a:ext cx="2234184" cy="861072"/>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370331" y="7595615"/>
              <a:ext cx="4358640" cy="561340"/>
            </a:xfrm>
            <a:custGeom>
              <a:avLst/>
              <a:gdLst/>
              <a:ahLst/>
              <a:cxnLst/>
              <a:rect l="l" t="t" r="r" b="b"/>
              <a:pathLst>
                <a:path w="4358640" h="561340">
                  <a:moveTo>
                    <a:pt x="4265168" y="0"/>
                  </a:moveTo>
                  <a:lnTo>
                    <a:pt x="93472" y="0"/>
                  </a:lnTo>
                  <a:lnTo>
                    <a:pt x="57087" y="7354"/>
                  </a:lnTo>
                  <a:lnTo>
                    <a:pt x="27376" y="27400"/>
                  </a:lnTo>
                  <a:lnTo>
                    <a:pt x="7345" y="57114"/>
                  </a:lnTo>
                  <a:lnTo>
                    <a:pt x="0" y="93471"/>
                  </a:lnTo>
                  <a:lnTo>
                    <a:pt x="0" y="467359"/>
                  </a:lnTo>
                  <a:lnTo>
                    <a:pt x="7345" y="503744"/>
                  </a:lnTo>
                  <a:lnTo>
                    <a:pt x="27376" y="533455"/>
                  </a:lnTo>
                  <a:lnTo>
                    <a:pt x="57087" y="553486"/>
                  </a:lnTo>
                  <a:lnTo>
                    <a:pt x="93472" y="560831"/>
                  </a:lnTo>
                  <a:lnTo>
                    <a:pt x="4265168" y="560831"/>
                  </a:lnTo>
                  <a:lnTo>
                    <a:pt x="4301525" y="553486"/>
                  </a:lnTo>
                  <a:lnTo>
                    <a:pt x="4331239" y="533455"/>
                  </a:lnTo>
                  <a:lnTo>
                    <a:pt x="4351285" y="503744"/>
                  </a:lnTo>
                  <a:lnTo>
                    <a:pt x="4358640" y="467359"/>
                  </a:lnTo>
                  <a:lnTo>
                    <a:pt x="4358640" y="93471"/>
                  </a:lnTo>
                  <a:lnTo>
                    <a:pt x="4351285" y="57114"/>
                  </a:lnTo>
                  <a:lnTo>
                    <a:pt x="4331239" y="27400"/>
                  </a:lnTo>
                  <a:lnTo>
                    <a:pt x="4301525" y="7354"/>
                  </a:lnTo>
                  <a:lnTo>
                    <a:pt x="4265168" y="0"/>
                  </a:lnTo>
                  <a:close/>
                </a:path>
              </a:pathLst>
            </a:custGeom>
            <a:solidFill>
              <a:srgbClr val="00AF50"/>
            </a:solidFill>
          </p:spPr>
          <p:txBody>
            <a:bodyPr wrap="square" lIns="0" tIns="0" rIns="0" bIns="0" rtlCol="0"/>
            <a:lstStyle/>
            <a:p>
              <a:endParaRPr sz="597"/>
            </a:p>
          </p:txBody>
        </p:sp>
        <p:sp>
          <p:nvSpPr>
            <p:cNvPr id="7" name="object 7"/>
            <p:cNvSpPr/>
            <p:nvPr/>
          </p:nvSpPr>
          <p:spPr>
            <a:xfrm>
              <a:off x="370331" y="7595615"/>
              <a:ext cx="4358640" cy="561340"/>
            </a:xfrm>
            <a:custGeom>
              <a:avLst/>
              <a:gdLst/>
              <a:ahLst/>
              <a:cxnLst/>
              <a:rect l="l" t="t" r="r" b="b"/>
              <a:pathLst>
                <a:path w="4358640" h="561340">
                  <a:moveTo>
                    <a:pt x="0" y="93471"/>
                  </a:moveTo>
                  <a:lnTo>
                    <a:pt x="7345" y="57114"/>
                  </a:lnTo>
                  <a:lnTo>
                    <a:pt x="27376" y="27400"/>
                  </a:lnTo>
                  <a:lnTo>
                    <a:pt x="57087" y="7354"/>
                  </a:lnTo>
                  <a:lnTo>
                    <a:pt x="93472" y="0"/>
                  </a:lnTo>
                  <a:lnTo>
                    <a:pt x="4265168" y="0"/>
                  </a:lnTo>
                  <a:lnTo>
                    <a:pt x="4301525" y="7354"/>
                  </a:lnTo>
                  <a:lnTo>
                    <a:pt x="4331239" y="27400"/>
                  </a:lnTo>
                  <a:lnTo>
                    <a:pt x="4351285" y="57114"/>
                  </a:lnTo>
                  <a:lnTo>
                    <a:pt x="4358640" y="93471"/>
                  </a:lnTo>
                  <a:lnTo>
                    <a:pt x="4358640" y="467359"/>
                  </a:lnTo>
                  <a:lnTo>
                    <a:pt x="4351285" y="503744"/>
                  </a:lnTo>
                  <a:lnTo>
                    <a:pt x="4331239" y="533455"/>
                  </a:lnTo>
                  <a:lnTo>
                    <a:pt x="4301525" y="553486"/>
                  </a:lnTo>
                  <a:lnTo>
                    <a:pt x="4265168" y="560831"/>
                  </a:lnTo>
                  <a:lnTo>
                    <a:pt x="93472" y="560831"/>
                  </a:lnTo>
                  <a:lnTo>
                    <a:pt x="57087" y="553486"/>
                  </a:lnTo>
                  <a:lnTo>
                    <a:pt x="27376" y="533455"/>
                  </a:lnTo>
                  <a:lnTo>
                    <a:pt x="7345" y="503744"/>
                  </a:lnTo>
                  <a:lnTo>
                    <a:pt x="0" y="467359"/>
                  </a:lnTo>
                  <a:lnTo>
                    <a:pt x="0" y="93471"/>
                  </a:lnTo>
                  <a:close/>
                </a:path>
              </a:pathLst>
            </a:custGeom>
            <a:ln w="9144">
              <a:solidFill>
                <a:srgbClr val="00AF50"/>
              </a:solidFill>
            </a:ln>
          </p:spPr>
          <p:txBody>
            <a:bodyPr wrap="square" lIns="0" tIns="0" rIns="0" bIns="0" rtlCol="0"/>
            <a:lstStyle/>
            <a:p>
              <a:endParaRPr sz="597"/>
            </a:p>
          </p:txBody>
        </p:sp>
      </p:grpSp>
      <p:sp>
        <p:nvSpPr>
          <p:cNvPr id="8" name="object 8"/>
          <p:cNvSpPr txBox="1"/>
          <p:nvPr/>
        </p:nvSpPr>
        <p:spPr>
          <a:xfrm>
            <a:off x="953906" y="4621491"/>
            <a:ext cx="1131193"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Cleasing</a:t>
            </a:r>
            <a:r>
              <a:rPr sz="1581" spc="-42" dirty="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gel</a:t>
            </a:r>
            <a:endParaRPr sz="1581" dirty="0">
              <a:latin typeface="Bebas Neue Regular" panose="00000500000000000000" pitchFamily="50" charset="0"/>
              <a:cs typeface="Carlito"/>
            </a:endParaRPr>
          </a:p>
        </p:txBody>
      </p:sp>
      <p:sp>
        <p:nvSpPr>
          <p:cNvPr id="11" name="object 11"/>
          <p:cNvSpPr/>
          <p:nvPr/>
        </p:nvSpPr>
        <p:spPr>
          <a:xfrm>
            <a:off x="3490966" y="4557594"/>
            <a:ext cx="818487" cy="556920"/>
          </a:xfrm>
          <a:prstGeom prst="rect">
            <a:avLst/>
          </a:prstGeom>
          <a:blipFill>
            <a:blip r:embed="rId4" cstate="print"/>
            <a:stretch>
              <a:fillRect/>
            </a:stretch>
          </a:blipFill>
        </p:spPr>
        <p:txBody>
          <a:bodyPr wrap="square" lIns="0" tIns="0" rIns="0" bIns="0" rtlCol="0"/>
          <a:lstStyle/>
          <a:p>
            <a:endParaRPr sz="597"/>
          </a:p>
        </p:txBody>
      </p:sp>
      <p:grpSp>
        <p:nvGrpSpPr>
          <p:cNvPr id="45" name="Grupo 44"/>
          <p:cNvGrpSpPr/>
          <p:nvPr/>
        </p:nvGrpSpPr>
        <p:grpSpPr>
          <a:xfrm>
            <a:off x="2763612" y="4609835"/>
            <a:ext cx="1888478" cy="363061"/>
            <a:chOff x="2763612" y="4609835"/>
            <a:chExt cx="1888478" cy="363061"/>
          </a:xfrm>
        </p:grpSpPr>
        <p:sp>
          <p:nvSpPr>
            <p:cNvPr id="12" name="object 12"/>
            <p:cNvSpPr/>
            <p:nvPr/>
          </p:nvSpPr>
          <p:spPr>
            <a:xfrm>
              <a:off x="2763612" y="4609835"/>
              <a:ext cx="1888478" cy="363061"/>
            </a:xfrm>
            <a:custGeom>
              <a:avLst/>
              <a:gdLst/>
              <a:ahLst/>
              <a:cxnLst/>
              <a:rect l="l" t="t" r="r" b="b"/>
              <a:pathLst>
                <a:path w="4034154" h="561340">
                  <a:moveTo>
                    <a:pt x="3940556" y="0"/>
                  </a:moveTo>
                  <a:lnTo>
                    <a:pt x="93472" y="0"/>
                  </a:lnTo>
                  <a:lnTo>
                    <a:pt x="57114" y="7354"/>
                  </a:lnTo>
                  <a:lnTo>
                    <a:pt x="27400" y="27400"/>
                  </a:lnTo>
                  <a:lnTo>
                    <a:pt x="7354" y="57114"/>
                  </a:lnTo>
                  <a:lnTo>
                    <a:pt x="0" y="93471"/>
                  </a:lnTo>
                  <a:lnTo>
                    <a:pt x="0" y="467359"/>
                  </a:lnTo>
                  <a:lnTo>
                    <a:pt x="7354" y="503744"/>
                  </a:lnTo>
                  <a:lnTo>
                    <a:pt x="27400" y="533455"/>
                  </a:lnTo>
                  <a:lnTo>
                    <a:pt x="57114" y="553486"/>
                  </a:lnTo>
                  <a:lnTo>
                    <a:pt x="93472" y="560831"/>
                  </a:lnTo>
                  <a:lnTo>
                    <a:pt x="3940556" y="560831"/>
                  </a:lnTo>
                  <a:lnTo>
                    <a:pt x="3976913" y="553486"/>
                  </a:lnTo>
                  <a:lnTo>
                    <a:pt x="4006627" y="533455"/>
                  </a:lnTo>
                  <a:lnTo>
                    <a:pt x="4026673" y="503744"/>
                  </a:lnTo>
                  <a:lnTo>
                    <a:pt x="4034028" y="467359"/>
                  </a:lnTo>
                  <a:lnTo>
                    <a:pt x="4034028" y="93471"/>
                  </a:lnTo>
                  <a:lnTo>
                    <a:pt x="4026673" y="57114"/>
                  </a:lnTo>
                  <a:lnTo>
                    <a:pt x="4006627" y="27400"/>
                  </a:lnTo>
                  <a:lnTo>
                    <a:pt x="3976913" y="7354"/>
                  </a:lnTo>
                  <a:lnTo>
                    <a:pt x="3940556" y="0"/>
                  </a:lnTo>
                  <a:close/>
                </a:path>
              </a:pathLst>
            </a:custGeom>
            <a:solidFill>
              <a:srgbClr val="00AF50"/>
            </a:solidFill>
          </p:spPr>
          <p:txBody>
            <a:bodyPr wrap="square" lIns="0" tIns="0" rIns="0" bIns="0" rtlCol="0"/>
            <a:lstStyle/>
            <a:p>
              <a:endParaRPr sz="597">
                <a:latin typeface="Bebas Neue Regular" panose="00000500000000000000" pitchFamily="50" charset="0"/>
              </a:endParaRPr>
            </a:p>
          </p:txBody>
        </p:sp>
        <p:sp>
          <p:nvSpPr>
            <p:cNvPr id="14" name="object 14"/>
            <p:cNvSpPr txBox="1"/>
            <p:nvPr/>
          </p:nvSpPr>
          <p:spPr>
            <a:xfrm>
              <a:off x="3327399" y="4621490"/>
              <a:ext cx="1304923" cy="250150"/>
            </a:xfrm>
            <a:prstGeom prst="rect">
              <a:avLst/>
            </a:prstGeom>
          </p:spPr>
          <p:txBody>
            <a:bodyPr vert="horz" wrap="square" lIns="0" tIns="6812" rIns="0" bIns="0" rtlCol="0">
              <a:spAutoFit/>
            </a:bodyPr>
            <a:lstStyle/>
            <a:p>
              <a:pPr marL="7170">
                <a:spcBef>
                  <a:spcPts val="54"/>
                </a:spcBef>
              </a:pPr>
              <a:r>
                <a:rPr sz="1581" spc="-6" dirty="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grpSp>
      <p:grpSp>
        <p:nvGrpSpPr>
          <p:cNvPr id="15" name="object 15"/>
          <p:cNvGrpSpPr/>
          <p:nvPr/>
        </p:nvGrpSpPr>
        <p:grpSpPr>
          <a:xfrm>
            <a:off x="4904252" y="4557591"/>
            <a:ext cx="1713515" cy="486489"/>
            <a:chOff x="9322290" y="7514843"/>
            <a:chExt cx="4052570" cy="861694"/>
          </a:xfrm>
        </p:grpSpPr>
        <p:sp>
          <p:nvSpPr>
            <p:cNvPr id="16" name="object 16"/>
            <p:cNvSpPr/>
            <p:nvPr/>
          </p:nvSpPr>
          <p:spPr>
            <a:xfrm>
              <a:off x="9322290" y="7560522"/>
              <a:ext cx="4052350" cy="673636"/>
            </a:xfrm>
            <a:prstGeom prst="rect">
              <a:avLst/>
            </a:prstGeom>
            <a:blipFill>
              <a:blip r:embed="rId5" cstate="print"/>
              <a:stretch>
                <a:fillRect/>
              </a:stretch>
            </a:blipFill>
          </p:spPr>
          <p:txBody>
            <a:bodyPr wrap="square" lIns="0" tIns="0" rIns="0" bIns="0" rtlCol="0"/>
            <a:lstStyle/>
            <a:p>
              <a:endParaRPr sz="597"/>
            </a:p>
          </p:txBody>
        </p:sp>
        <p:sp>
          <p:nvSpPr>
            <p:cNvPr id="17" name="object 17"/>
            <p:cNvSpPr/>
            <p:nvPr/>
          </p:nvSpPr>
          <p:spPr>
            <a:xfrm>
              <a:off x="10018775" y="7514843"/>
              <a:ext cx="2657855" cy="861072"/>
            </a:xfrm>
            <a:prstGeom prst="rect">
              <a:avLst/>
            </a:prstGeom>
            <a:blipFill>
              <a:blip r:embed="rId6" cstate="print"/>
              <a:stretch>
                <a:fillRect/>
              </a:stretch>
            </a:blipFill>
          </p:spPr>
          <p:txBody>
            <a:bodyPr wrap="square" lIns="0" tIns="0" rIns="0" bIns="0" rtlCol="0"/>
            <a:lstStyle/>
            <a:p>
              <a:endParaRPr sz="597"/>
            </a:p>
          </p:txBody>
        </p:sp>
        <p:sp>
          <p:nvSpPr>
            <p:cNvPr id="18" name="object 18"/>
            <p:cNvSpPr/>
            <p:nvPr/>
          </p:nvSpPr>
          <p:spPr>
            <a:xfrm>
              <a:off x="9377171" y="7595615"/>
              <a:ext cx="3947160" cy="561340"/>
            </a:xfrm>
            <a:custGeom>
              <a:avLst/>
              <a:gdLst/>
              <a:ahLst/>
              <a:cxnLst/>
              <a:rect l="l" t="t" r="r" b="b"/>
              <a:pathLst>
                <a:path w="3947159" h="561340">
                  <a:moveTo>
                    <a:pt x="3853687" y="0"/>
                  </a:moveTo>
                  <a:lnTo>
                    <a:pt x="93472" y="0"/>
                  </a:lnTo>
                  <a:lnTo>
                    <a:pt x="57114" y="7354"/>
                  </a:lnTo>
                  <a:lnTo>
                    <a:pt x="27400" y="27400"/>
                  </a:lnTo>
                  <a:lnTo>
                    <a:pt x="7354" y="57114"/>
                  </a:lnTo>
                  <a:lnTo>
                    <a:pt x="0" y="93471"/>
                  </a:lnTo>
                  <a:lnTo>
                    <a:pt x="0" y="467359"/>
                  </a:lnTo>
                  <a:lnTo>
                    <a:pt x="7354" y="503744"/>
                  </a:lnTo>
                  <a:lnTo>
                    <a:pt x="27400" y="533455"/>
                  </a:lnTo>
                  <a:lnTo>
                    <a:pt x="57114" y="553486"/>
                  </a:lnTo>
                  <a:lnTo>
                    <a:pt x="93472" y="560831"/>
                  </a:lnTo>
                  <a:lnTo>
                    <a:pt x="3853687" y="560831"/>
                  </a:lnTo>
                  <a:lnTo>
                    <a:pt x="3890045" y="553486"/>
                  </a:lnTo>
                  <a:lnTo>
                    <a:pt x="3919759" y="533455"/>
                  </a:lnTo>
                  <a:lnTo>
                    <a:pt x="3939805" y="503744"/>
                  </a:lnTo>
                  <a:lnTo>
                    <a:pt x="3947160" y="467359"/>
                  </a:lnTo>
                  <a:lnTo>
                    <a:pt x="3947160" y="93471"/>
                  </a:lnTo>
                  <a:lnTo>
                    <a:pt x="3939805" y="57114"/>
                  </a:lnTo>
                  <a:lnTo>
                    <a:pt x="3919759" y="27400"/>
                  </a:lnTo>
                  <a:lnTo>
                    <a:pt x="3890045" y="7354"/>
                  </a:lnTo>
                  <a:lnTo>
                    <a:pt x="3853687" y="0"/>
                  </a:lnTo>
                  <a:close/>
                </a:path>
              </a:pathLst>
            </a:custGeom>
            <a:solidFill>
              <a:srgbClr val="00AF50"/>
            </a:solidFill>
          </p:spPr>
          <p:txBody>
            <a:bodyPr wrap="square" lIns="0" tIns="0" rIns="0" bIns="0" rtlCol="0"/>
            <a:lstStyle/>
            <a:p>
              <a:endParaRPr sz="597"/>
            </a:p>
          </p:txBody>
        </p:sp>
        <p:sp>
          <p:nvSpPr>
            <p:cNvPr id="19" name="object 19"/>
            <p:cNvSpPr/>
            <p:nvPr/>
          </p:nvSpPr>
          <p:spPr>
            <a:xfrm>
              <a:off x="9377171" y="7595615"/>
              <a:ext cx="3947160" cy="561340"/>
            </a:xfrm>
            <a:custGeom>
              <a:avLst/>
              <a:gdLst/>
              <a:ahLst/>
              <a:cxnLst/>
              <a:rect l="l" t="t" r="r" b="b"/>
              <a:pathLst>
                <a:path w="3947159" h="561340">
                  <a:moveTo>
                    <a:pt x="0" y="93471"/>
                  </a:moveTo>
                  <a:lnTo>
                    <a:pt x="7354" y="57114"/>
                  </a:lnTo>
                  <a:lnTo>
                    <a:pt x="27400" y="27400"/>
                  </a:lnTo>
                  <a:lnTo>
                    <a:pt x="57114" y="7354"/>
                  </a:lnTo>
                  <a:lnTo>
                    <a:pt x="93472" y="0"/>
                  </a:lnTo>
                  <a:lnTo>
                    <a:pt x="3853687" y="0"/>
                  </a:lnTo>
                  <a:lnTo>
                    <a:pt x="3890045" y="7354"/>
                  </a:lnTo>
                  <a:lnTo>
                    <a:pt x="3919759" y="27400"/>
                  </a:lnTo>
                  <a:lnTo>
                    <a:pt x="3939805" y="57114"/>
                  </a:lnTo>
                  <a:lnTo>
                    <a:pt x="3947160" y="93471"/>
                  </a:lnTo>
                  <a:lnTo>
                    <a:pt x="3947160" y="467359"/>
                  </a:lnTo>
                  <a:lnTo>
                    <a:pt x="3939805" y="503744"/>
                  </a:lnTo>
                  <a:lnTo>
                    <a:pt x="3919759" y="533455"/>
                  </a:lnTo>
                  <a:lnTo>
                    <a:pt x="3890045" y="553486"/>
                  </a:lnTo>
                  <a:lnTo>
                    <a:pt x="3853687" y="560831"/>
                  </a:lnTo>
                  <a:lnTo>
                    <a:pt x="93472" y="560831"/>
                  </a:lnTo>
                  <a:lnTo>
                    <a:pt x="57114" y="553486"/>
                  </a:lnTo>
                  <a:lnTo>
                    <a:pt x="27400" y="533455"/>
                  </a:lnTo>
                  <a:lnTo>
                    <a:pt x="7354" y="503744"/>
                  </a:lnTo>
                  <a:lnTo>
                    <a:pt x="0" y="467359"/>
                  </a:lnTo>
                  <a:lnTo>
                    <a:pt x="0" y="93471"/>
                  </a:lnTo>
                  <a:close/>
                </a:path>
              </a:pathLst>
            </a:custGeom>
            <a:ln w="9144">
              <a:solidFill>
                <a:srgbClr val="00AF50"/>
              </a:solidFill>
            </a:ln>
          </p:spPr>
          <p:txBody>
            <a:bodyPr wrap="square" lIns="0" tIns="0" rIns="0" bIns="0" rtlCol="0"/>
            <a:lstStyle/>
            <a:p>
              <a:endParaRPr sz="597"/>
            </a:p>
          </p:txBody>
        </p:sp>
      </p:grpSp>
      <p:sp>
        <p:nvSpPr>
          <p:cNvPr id="20" name="object 20"/>
          <p:cNvSpPr txBox="1"/>
          <p:nvPr/>
        </p:nvSpPr>
        <p:spPr>
          <a:xfrm>
            <a:off x="5048667" y="4642076"/>
            <a:ext cx="1555333" cy="250150"/>
          </a:xfrm>
          <a:prstGeom prst="rect">
            <a:avLst/>
          </a:prstGeom>
        </p:spPr>
        <p:txBody>
          <a:bodyPr vert="horz" wrap="square" lIns="0" tIns="6812" rIns="0" bIns="0" rtlCol="0">
            <a:spAutoFit/>
          </a:bodyPr>
          <a:lstStyle/>
          <a:p>
            <a:pPr marL="7170">
              <a:spcBef>
                <a:spcPts val="54"/>
              </a:spcBef>
            </a:pPr>
            <a:r>
              <a:rPr sz="1581" spc="-6" dirty="0">
                <a:solidFill>
                  <a:srgbClr val="FFFFFF"/>
                </a:solidFill>
                <a:latin typeface="Bebas Neue Regular" panose="00000500000000000000" pitchFamily="50" charset="0"/>
                <a:cs typeface="Carlito"/>
              </a:rPr>
              <a:t>Purifying</a:t>
            </a:r>
            <a:r>
              <a:rPr sz="1581" spc="-3" dirty="0">
                <a:solidFill>
                  <a:srgbClr val="FFFFFF"/>
                </a:solidFill>
                <a:latin typeface="Bebas Neue Regular" panose="00000500000000000000" pitchFamily="50" charset="0"/>
                <a:cs typeface="Carlito"/>
              </a:rPr>
              <a:t> mask</a:t>
            </a:r>
            <a:endParaRPr sz="1581" dirty="0">
              <a:latin typeface="Bebas Neue Regular" panose="00000500000000000000" pitchFamily="50" charset="0"/>
              <a:cs typeface="Carlito"/>
            </a:endParaRPr>
          </a:p>
        </p:txBody>
      </p:sp>
      <p:grpSp>
        <p:nvGrpSpPr>
          <p:cNvPr id="21" name="object 21"/>
          <p:cNvGrpSpPr/>
          <p:nvPr/>
        </p:nvGrpSpPr>
        <p:grpSpPr>
          <a:xfrm>
            <a:off x="7289800" y="4547266"/>
            <a:ext cx="1676614" cy="486489"/>
            <a:chOff x="13482825" y="7496555"/>
            <a:chExt cx="4086225" cy="861694"/>
          </a:xfrm>
        </p:grpSpPr>
        <p:sp>
          <p:nvSpPr>
            <p:cNvPr id="22" name="object 22"/>
            <p:cNvSpPr/>
            <p:nvPr/>
          </p:nvSpPr>
          <p:spPr>
            <a:xfrm>
              <a:off x="13482825" y="7540710"/>
              <a:ext cx="4085847" cy="673636"/>
            </a:xfrm>
            <a:prstGeom prst="rect">
              <a:avLst/>
            </a:prstGeom>
            <a:blipFill>
              <a:blip r:embed="rId7" cstate="print"/>
              <a:stretch>
                <a:fillRect/>
              </a:stretch>
            </a:blipFill>
          </p:spPr>
          <p:txBody>
            <a:bodyPr wrap="square" lIns="0" tIns="0" rIns="0" bIns="0" rtlCol="0"/>
            <a:lstStyle/>
            <a:p>
              <a:endParaRPr sz="597"/>
            </a:p>
          </p:txBody>
        </p:sp>
        <p:sp>
          <p:nvSpPr>
            <p:cNvPr id="23" name="object 23"/>
            <p:cNvSpPr/>
            <p:nvPr/>
          </p:nvSpPr>
          <p:spPr>
            <a:xfrm>
              <a:off x="14046708" y="7496555"/>
              <a:ext cx="2948940" cy="861072"/>
            </a:xfrm>
            <a:prstGeom prst="rect">
              <a:avLst/>
            </a:prstGeom>
            <a:blipFill>
              <a:blip r:embed="rId8" cstate="print"/>
              <a:stretch>
                <a:fillRect/>
              </a:stretch>
            </a:blipFill>
          </p:spPr>
          <p:txBody>
            <a:bodyPr wrap="square" lIns="0" tIns="0" rIns="0" bIns="0" rtlCol="0"/>
            <a:lstStyle/>
            <a:p>
              <a:endParaRPr sz="597"/>
            </a:p>
          </p:txBody>
        </p:sp>
        <p:sp>
          <p:nvSpPr>
            <p:cNvPr id="24" name="object 24"/>
            <p:cNvSpPr/>
            <p:nvPr/>
          </p:nvSpPr>
          <p:spPr>
            <a:xfrm>
              <a:off x="13537692" y="7575803"/>
              <a:ext cx="3971925" cy="561340"/>
            </a:xfrm>
            <a:custGeom>
              <a:avLst/>
              <a:gdLst/>
              <a:ahLst/>
              <a:cxnLst/>
              <a:rect l="l" t="t" r="r" b="b"/>
              <a:pathLst>
                <a:path w="3971925" h="561340">
                  <a:moveTo>
                    <a:pt x="3878071" y="0"/>
                  </a:moveTo>
                  <a:lnTo>
                    <a:pt x="93471" y="0"/>
                  </a:lnTo>
                  <a:lnTo>
                    <a:pt x="57114" y="7354"/>
                  </a:lnTo>
                  <a:lnTo>
                    <a:pt x="27400" y="27400"/>
                  </a:lnTo>
                  <a:lnTo>
                    <a:pt x="7354" y="57114"/>
                  </a:lnTo>
                  <a:lnTo>
                    <a:pt x="0" y="93472"/>
                  </a:lnTo>
                  <a:lnTo>
                    <a:pt x="0" y="467360"/>
                  </a:lnTo>
                  <a:lnTo>
                    <a:pt x="7354" y="503744"/>
                  </a:lnTo>
                  <a:lnTo>
                    <a:pt x="27400" y="533455"/>
                  </a:lnTo>
                  <a:lnTo>
                    <a:pt x="57114" y="553486"/>
                  </a:lnTo>
                  <a:lnTo>
                    <a:pt x="93471" y="560832"/>
                  </a:lnTo>
                  <a:lnTo>
                    <a:pt x="3878071" y="560832"/>
                  </a:lnTo>
                  <a:lnTo>
                    <a:pt x="3914429" y="553486"/>
                  </a:lnTo>
                  <a:lnTo>
                    <a:pt x="3944143" y="533455"/>
                  </a:lnTo>
                  <a:lnTo>
                    <a:pt x="3964189" y="503744"/>
                  </a:lnTo>
                  <a:lnTo>
                    <a:pt x="3971544" y="467360"/>
                  </a:lnTo>
                  <a:lnTo>
                    <a:pt x="3971544" y="93472"/>
                  </a:lnTo>
                  <a:lnTo>
                    <a:pt x="3964189" y="57114"/>
                  </a:lnTo>
                  <a:lnTo>
                    <a:pt x="3944143" y="27400"/>
                  </a:lnTo>
                  <a:lnTo>
                    <a:pt x="3914429" y="7354"/>
                  </a:lnTo>
                  <a:lnTo>
                    <a:pt x="3878071" y="0"/>
                  </a:lnTo>
                  <a:close/>
                </a:path>
              </a:pathLst>
            </a:custGeom>
            <a:solidFill>
              <a:srgbClr val="00AF50"/>
            </a:solidFill>
          </p:spPr>
          <p:txBody>
            <a:bodyPr wrap="square" lIns="0" tIns="0" rIns="0" bIns="0" rtlCol="0"/>
            <a:lstStyle/>
            <a:p>
              <a:endParaRPr sz="597"/>
            </a:p>
          </p:txBody>
        </p:sp>
        <p:sp>
          <p:nvSpPr>
            <p:cNvPr id="25" name="object 25"/>
            <p:cNvSpPr/>
            <p:nvPr/>
          </p:nvSpPr>
          <p:spPr>
            <a:xfrm>
              <a:off x="13537692" y="7575803"/>
              <a:ext cx="3971925" cy="561340"/>
            </a:xfrm>
            <a:custGeom>
              <a:avLst/>
              <a:gdLst/>
              <a:ahLst/>
              <a:cxnLst/>
              <a:rect l="l" t="t" r="r" b="b"/>
              <a:pathLst>
                <a:path w="3971925" h="561340">
                  <a:moveTo>
                    <a:pt x="0" y="93472"/>
                  </a:moveTo>
                  <a:lnTo>
                    <a:pt x="7354" y="57114"/>
                  </a:lnTo>
                  <a:lnTo>
                    <a:pt x="27400" y="27400"/>
                  </a:lnTo>
                  <a:lnTo>
                    <a:pt x="57114" y="7354"/>
                  </a:lnTo>
                  <a:lnTo>
                    <a:pt x="93471" y="0"/>
                  </a:lnTo>
                  <a:lnTo>
                    <a:pt x="3878071" y="0"/>
                  </a:lnTo>
                  <a:lnTo>
                    <a:pt x="3914429" y="7354"/>
                  </a:lnTo>
                  <a:lnTo>
                    <a:pt x="3944143" y="27400"/>
                  </a:lnTo>
                  <a:lnTo>
                    <a:pt x="3964189" y="57114"/>
                  </a:lnTo>
                  <a:lnTo>
                    <a:pt x="3971544" y="93472"/>
                  </a:lnTo>
                  <a:lnTo>
                    <a:pt x="3971544" y="467360"/>
                  </a:lnTo>
                  <a:lnTo>
                    <a:pt x="3964189" y="503744"/>
                  </a:lnTo>
                  <a:lnTo>
                    <a:pt x="3944143" y="533455"/>
                  </a:lnTo>
                  <a:lnTo>
                    <a:pt x="3914429" y="553486"/>
                  </a:lnTo>
                  <a:lnTo>
                    <a:pt x="3878071" y="560832"/>
                  </a:lnTo>
                  <a:lnTo>
                    <a:pt x="93471" y="560832"/>
                  </a:lnTo>
                  <a:lnTo>
                    <a:pt x="57114" y="553486"/>
                  </a:lnTo>
                  <a:lnTo>
                    <a:pt x="27400" y="533455"/>
                  </a:lnTo>
                  <a:lnTo>
                    <a:pt x="7354"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26" name="object 26"/>
          <p:cNvSpPr txBox="1"/>
          <p:nvPr/>
        </p:nvSpPr>
        <p:spPr>
          <a:xfrm>
            <a:off x="7366000" y="4642076"/>
            <a:ext cx="1777712"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Balancing</a:t>
            </a:r>
            <a:r>
              <a:rPr sz="1581" spc="-20" dirty="0">
                <a:solidFill>
                  <a:srgbClr val="FFFFFF"/>
                </a:solidFill>
                <a:latin typeface="Bebas Neue Regular" panose="00000500000000000000" pitchFamily="50" charset="0"/>
                <a:cs typeface="Carlito"/>
              </a:rPr>
              <a:t> </a:t>
            </a:r>
            <a:r>
              <a:rPr sz="1581" spc="-8" dirty="0" smtClean="0">
                <a:solidFill>
                  <a:srgbClr val="FFFFFF"/>
                </a:solidFill>
                <a:latin typeface="Bebas Neue Regular" panose="00000500000000000000" pitchFamily="50" charset="0"/>
                <a:cs typeface="Carlito"/>
              </a:rPr>
              <a:t>Cream</a:t>
            </a:r>
            <a:endParaRPr sz="1581" dirty="0">
              <a:latin typeface="Bebas Neue Regular" panose="00000500000000000000" pitchFamily="50" charset="0"/>
              <a:cs typeface="Carlito"/>
            </a:endParaRPr>
          </a:p>
        </p:txBody>
      </p:sp>
      <p:grpSp>
        <p:nvGrpSpPr>
          <p:cNvPr id="27" name="object 27"/>
          <p:cNvGrpSpPr/>
          <p:nvPr/>
        </p:nvGrpSpPr>
        <p:grpSpPr>
          <a:xfrm>
            <a:off x="4775200" y="2388500"/>
            <a:ext cx="3313651" cy="2385126"/>
            <a:chOff x="9093707" y="3672839"/>
            <a:chExt cx="5869305" cy="4224655"/>
          </a:xfrm>
        </p:grpSpPr>
        <p:sp>
          <p:nvSpPr>
            <p:cNvPr id="28" name="object 28"/>
            <p:cNvSpPr/>
            <p:nvPr/>
          </p:nvSpPr>
          <p:spPr>
            <a:xfrm>
              <a:off x="9093707" y="3672839"/>
              <a:ext cx="1639824" cy="4203192"/>
            </a:xfrm>
            <a:prstGeom prst="rect">
              <a:avLst/>
            </a:prstGeom>
            <a:blipFill>
              <a:blip r:embed="rId9" cstate="print"/>
              <a:stretch>
                <a:fillRect/>
              </a:stretch>
            </a:blipFill>
          </p:spPr>
          <p:txBody>
            <a:bodyPr wrap="square" lIns="0" tIns="0" rIns="0" bIns="0" rtlCol="0"/>
            <a:lstStyle/>
            <a:p>
              <a:endParaRPr sz="597">
                <a:latin typeface="Bebas Neue Regular" panose="00000500000000000000" pitchFamily="50" charset="0"/>
              </a:endParaRPr>
            </a:p>
          </p:txBody>
        </p:sp>
        <p:sp>
          <p:nvSpPr>
            <p:cNvPr id="29" name="object 29"/>
            <p:cNvSpPr/>
            <p:nvPr/>
          </p:nvSpPr>
          <p:spPr>
            <a:xfrm>
              <a:off x="13324331" y="3672839"/>
              <a:ext cx="1638300" cy="4224528"/>
            </a:xfrm>
            <a:prstGeom prst="rect">
              <a:avLst/>
            </a:prstGeom>
            <a:blipFill>
              <a:blip r:embed="rId10" cstate="print"/>
              <a:stretch>
                <a:fillRect/>
              </a:stretch>
            </a:blipFill>
          </p:spPr>
          <p:txBody>
            <a:bodyPr wrap="square" lIns="0" tIns="0" rIns="0" bIns="0" rtlCol="0"/>
            <a:lstStyle/>
            <a:p>
              <a:endParaRPr sz="597">
                <a:latin typeface="Bebas Neue Regular" panose="00000500000000000000" pitchFamily="50" charset="0"/>
              </a:endParaRPr>
            </a:p>
          </p:txBody>
        </p:sp>
      </p:grpSp>
      <p:sp>
        <p:nvSpPr>
          <p:cNvPr id="32" name="object 32"/>
          <p:cNvSpPr txBox="1"/>
          <p:nvPr/>
        </p:nvSpPr>
        <p:spPr>
          <a:xfrm>
            <a:off x="1543467" y="3865693"/>
            <a:ext cx="945733" cy="621831"/>
          </a:xfrm>
          <a:prstGeom prst="rect">
            <a:avLst/>
          </a:prstGeom>
        </p:spPr>
        <p:txBody>
          <a:bodyPr vert="horz" wrap="square" lIns="0" tIns="76003" rIns="0" bIns="0" rtlCol="0">
            <a:spAutoFit/>
          </a:bodyPr>
          <a:lstStyle/>
          <a:p>
            <a:pPr marL="7170">
              <a:spcBef>
                <a:spcPts val="598"/>
              </a:spcBef>
            </a:pPr>
            <a:endParaRPr sz="903" dirty="0">
              <a:latin typeface="TT Commons" panose="02000506040000020004" pitchFamily="50" charset="0"/>
              <a:cs typeface="Verdana"/>
            </a:endParaRPr>
          </a:p>
          <a:p>
            <a:pPr marL="7170">
              <a:spcBef>
                <a:spcPts val="542"/>
              </a:spcBef>
            </a:pPr>
            <a:r>
              <a:rPr sz="903" spc="-3" dirty="0">
                <a:solidFill>
                  <a:srgbClr val="093E68"/>
                </a:solidFill>
                <a:latin typeface="TT Commons" panose="02000506040000020004" pitchFamily="50" charset="0"/>
                <a:cs typeface="TeXGyreAdventor"/>
              </a:rPr>
              <a:t>Volumen: 500</a:t>
            </a:r>
            <a:r>
              <a:rPr sz="903" spc="-23"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ml</a:t>
            </a:r>
            <a:endParaRPr sz="903" dirty="0">
              <a:latin typeface="TT Commons" panose="02000506040000020004" pitchFamily="50" charset="0"/>
              <a:cs typeface="TeXGyreAdventor"/>
            </a:endParaRPr>
          </a:p>
          <a:p>
            <a:pPr marL="7170">
              <a:spcBef>
                <a:spcPts val="542"/>
              </a:spcBef>
            </a:pPr>
            <a:r>
              <a:rPr sz="903" spc="-3" dirty="0">
                <a:solidFill>
                  <a:srgbClr val="093E68"/>
                </a:solidFill>
                <a:latin typeface="TT Commons" panose="02000506040000020004" pitchFamily="50" charset="0"/>
                <a:cs typeface="TeXGyreAdventor"/>
              </a:rPr>
              <a:t>Código:</a:t>
            </a:r>
            <a:r>
              <a:rPr sz="903" spc="-20"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0640252</a:t>
            </a:r>
            <a:endParaRPr sz="903" dirty="0">
              <a:latin typeface="TT Commons" panose="02000506040000020004" pitchFamily="50" charset="0"/>
              <a:cs typeface="TeXGyreAdventor"/>
            </a:endParaRPr>
          </a:p>
        </p:txBody>
      </p:sp>
      <p:sp>
        <p:nvSpPr>
          <p:cNvPr id="33" name="object 33"/>
          <p:cNvSpPr txBox="1"/>
          <p:nvPr/>
        </p:nvSpPr>
        <p:spPr>
          <a:xfrm>
            <a:off x="3708400" y="3886558"/>
            <a:ext cx="945733" cy="621831"/>
          </a:xfrm>
          <a:prstGeom prst="rect">
            <a:avLst/>
          </a:prstGeom>
        </p:spPr>
        <p:txBody>
          <a:bodyPr vert="horz" wrap="square" lIns="0" tIns="76003" rIns="0" bIns="0" rtlCol="0">
            <a:spAutoFit/>
          </a:bodyPr>
          <a:lstStyle/>
          <a:p>
            <a:pPr marL="7170">
              <a:spcBef>
                <a:spcPts val="598"/>
              </a:spcBef>
            </a:pPr>
            <a:endParaRPr sz="903" dirty="0">
              <a:latin typeface="TT Commons" panose="02000506040000020004" pitchFamily="50" charset="0"/>
              <a:cs typeface="Verdana"/>
            </a:endParaRPr>
          </a:p>
          <a:p>
            <a:pPr marL="7170">
              <a:spcBef>
                <a:spcPts val="542"/>
              </a:spcBef>
            </a:pPr>
            <a:r>
              <a:rPr sz="903" spc="-3" dirty="0">
                <a:solidFill>
                  <a:srgbClr val="093E68"/>
                </a:solidFill>
                <a:latin typeface="TT Commons" panose="02000506040000020004" pitchFamily="50" charset="0"/>
                <a:cs typeface="TeXGyreAdventor"/>
              </a:rPr>
              <a:t>Volumen: 500</a:t>
            </a:r>
            <a:r>
              <a:rPr sz="903" spc="-23"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ml</a:t>
            </a:r>
            <a:endParaRPr sz="903" dirty="0">
              <a:latin typeface="TT Commons" panose="02000506040000020004" pitchFamily="50" charset="0"/>
              <a:cs typeface="TeXGyreAdventor"/>
            </a:endParaRPr>
          </a:p>
          <a:p>
            <a:pPr marL="7170">
              <a:spcBef>
                <a:spcPts val="542"/>
              </a:spcBef>
            </a:pPr>
            <a:r>
              <a:rPr sz="903" spc="-3" dirty="0">
                <a:solidFill>
                  <a:srgbClr val="093E68"/>
                </a:solidFill>
                <a:latin typeface="TT Commons" panose="02000506040000020004" pitchFamily="50" charset="0"/>
                <a:cs typeface="TeXGyreAdventor"/>
              </a:rPr>
              <a:t>Código:</a:t>
            </a:r>
            <a:r>
              <a:rPr sz="903" spc="-20"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0640250</a:t>
            </a:r>
            <a:endParaRPr sz="903" dirty="0">
              <a:latin typeface="TT Commons" panose="02000506040000020004" pitchFamily="50" charset="0"/>
              <a:cs typeface="TeXGyreAdventor"/>
            </a:endParaRPr>
          </a:p>
        </p:txBody>
      </p:sp>
      <p:sp>
        <p:nvSpPr>
          <p:cNvPr id="34" name="object 34"/>
          <p:cNvSpPr txBox="1"/>
          <p:nvPr/>
        </p:nvSpPr>
        <p:spPr>
          <a:xfrm>
            <a:off x="5635538" y="3869780"/>
            <a:ext cx="945733" cy="621831"/>
          </a:xfrm>
          <a:prstGeom prst="rect">
            <a:avLst/>
          </a:prstGeom>
        </p:spPr>
        <p:txBody>
          <a:bodyPr vert="horz" wrap="square" lIns="0" tIns="76003" rIns="0" bIns="0" rtlCol="0">
            <a:spAutoFit/>
          </a:bodyPr>
          <a:lstStyle/>
          <a:p>
            <a:pPr marL="7170">
              <a:spcBef>
                <a:spcPts val="598"/>
              </a:spcBef>
            </a:pPr>
            <a:endParaRPr sz="903" dirty="0">
              <a:latin typeface="TT Commons" panose="02000506040000020004" pitchFamily="50" charset="0"/>
              <a:cs typeface="Verdana"/>
            </a:endParaRPr>
          </a:p>
          <a:p>
            <a:pPr marL="7170">
              <a:spcBef>
                <a:spcPts val="545"/>
              </a:spcBef>
            </a:pPr>
            <a:r>
              <a:rPr sz="903" spc="-3" dirty="0">
                <a:solidFill>
                  <a:srgbClr val="093E68"/>
                </a:solidFill>
                <a:latin typeface="TT Commons" panose="02000506040000020004" pitchFamily="50" charset="0"/>
                <a:cs typeface="TeXGyreAdventor"/>
              </a:rPr>
              <a:t>Volumen: 200</a:t>
            </a:r>
            <a:r>
              <a:rPr sz="903" spc="-23"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ml</a:t>
            </a:r>
            <a:endParaRPr sz="903" dirty="0">
              <a:latin typeface="TT Commons" panose="02000506040000020004" pitchFamily="50" charset="0"/>
              <a:cs typeface="TeXGyreAdventor"/>
            </a:endParaRPr>
          </a:p>
          <a:p>
            <a:pPr marL="7170">
              <a:spcBef>
                <a:spcPts val="542"/>
              </a:spcBef>
            </a:pPr>
            <a:r>
              <a:rPr sz="903" spc="-3" dirty="0">
                <a:solidFill>
                  <a:srgbClr val="093E68"/>
                </a:solidFill>
                <a:latin typeface="TT Commons" panose="02000506040000020004" pitchFamily="50" charset="0"/>
                <a:cs typeface="TeXGyreAdventor"/>
              </a:rPr>
              <a:t>Código:</a:t>
            </a:r>
            <a:r>
              <a:rPr sz="903" spc="-20"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0640255</a:t>
            </a:r>
            <a:endParaRPr sz="903" dirty="0">
              <a:latin typeface="TT Commons" panose="02000506040000020004" pitchFamily="50" charset="0"/>
              <a:cs typeface="TeXGyreAdventor"/>
            </a:endParaRPr>
          </a:p>
        </p:txBody>
      </p:sp>
      <p:sp>
        <p:nvSpPr>
          <p:cNvPr id="35" name="object 35"/>
          <p:cNvSpPr txBox="1"/>
          <p:nvPr/>
        </p:nvSpPr>
        <p:spPr>
          <a:xfrm>
            <a:off x="8034360" y="3865693"/>
            <a:ext cx="945733" cy="621831"/>
          </a:xfrm>
          <a:prstGeom prst="rect">
            <a:avLst/>
          </a:prstGeom>
        </p:spPr>
        <p:txBody>
          <a:bodyPr vert="horz" wrap="square" lIns="0" tIns="76003" rIns="0" bIns="0" rtlCol="0">
            <a:spAutoFit/>
          </a:bodyPr>
          <a:lstStyle/>
          <a:p>
            <a:pPr marL="7170">
              <a:spcBef>
                <a:spcPts val="598"/>
              </a:spcBef>
            </a:pPr>
            <a:endParaRPr sz="903" dirty="0">
              <a:latin typeface="TT Commons" panose="02000506040000020004" pitchFamily="50" charset="0"/>
              <a:cs typeface="Verdana"/>
            </a:endParaRPr>
          </a:p>
          <a:p>
            <a:pPr marL="7170">
              <a:spcBef>
                <a:spcPts val="542"/>
              </a:spcBef>
            </a:pPr>
            <a:r>
              <a:rPr sz="903" spc="-3" dirty="0">
                <a:solidFill>
                  <a:srgbClr val="093E68"/>
                </a:solidFill>
                <a:latin typeface="TT Commons" panose="02000506040000020004" pitchFamily="50" charset="0"/>
                <a:cs typeface="TeXGyreAdventor"/>
              </a:rPr>
              <a:t>Volumen: 500</a:t>
            </a:r>
            <a:r>
              <a:rPr sz="903" spc="-23"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ml</a:t>
            </a:r>
            <a:endParaRPr sz="903" dirty="0">
              <a:latin typeface="TT Commons" panose="02000506040000020004" pitchFamily="50" charset="0"/>
              <a:cs typeface="TeXGyreAdventor"/>
            </a:endParaRPr>
          </a:p>
          <a:p>
            <a:pPr marL="7170">
              <a:spcBef>
                <a:spcPts val="542"/>
              </a:spcBef>
            </a:pPr>
            <a:r>
              <a:rPr sz="903" spc="-3" dirty="0">
                <a:solidFill>
                  <a:srgbClr val="093E68"/>
                </a:solidFill>
                <a:latin typeface="TT Commons" panose="02000506040000020004" pitchFamily="50" charset="0"/>
                <a:cs typeface="TeXGyreAdventor"/>
              </a:rPr>
              <a:t>Código:</a:t>
            </a:r>
            <a:r>
              <a:rPr sz="903" spc="-20" dirty="0">
                <a:solidFill>
                  <a:srgbClr val="093E68"/>
                </a:solidFill>
                <a:latin typeface="TT Commons" panose="02000506040000020004" pitchFamily="50" charset="0"/>
                <a:cs typeface="TeXGyreAdventor"/>
              </a:rPr>
              <a:t> </a:t>
            </a:r>
            <a:r>
              <a:rPr sz="903" spc="-3" dirty="0">
                <a:solidFill>
                  <a:srgbClr val="093E68"/>
                </a:solidFill>
                <a:latin typeface="TT Commons" panose="02000506040000020004" pitchFamily="50" charset="0"/>
                <a:cs typeface="TeXGyreAdventor"/>
              </a:rPr>
              <a:t>0640256</a:t>
            </a:r>
            <a:endParaRPr sz="903" dirty="0">
              <a:latin typeface="TT Commons" panose="02000506040000020004" pitchFamily="50" charset="0"/>
              <a:cs typeface="TeXGyreAdventor"/>
            </a:endParaRPr>
          </a:p>
        </p:txBody>
      </p:sp>
      <p:sp>
        <p:nvSpPr>
          <p:cNvPr id="36" name="object 36"/>
          <p:cNvSpPr txBox="1"/>
          <p:nvPr/>
        </p:nvSpPr>
        <p:spPr>
          <a:xfrm>
            <a:off x="2916164" y="1092309"/>
            <a:ext cx="1539938" cy="745904"/>
          </a:xfrm>
          <a:prstGeom prst="rect">
            <a:avLst/>
          </a:prstGeom>
        </p:spPr>
        <p:txBody>
          <a:bodyPr vert="horz" wrap="square" lIns="0" tIns="7170" rIns="0" bIns="0" rtlCol="0">
            <a:spAutoFit/>
          </a:bodyPr>
          <a:lstStyle/>
          <a:p>
            <a:pPr marL="6812" marR="2868" algn="ctr">
              <a:spcBef>
                <a:spcPts val="56"/>
              </a:spcBef>
            </a:pPr>
            <a:r>
              <a:rPr sz="1200" spc="-25" dirty="0">
                <a:latin typeface="TT Commons" panose="02000506040000020004" pitchFamily="50" charset="0"/>
                <a:cs typeface="Carlito"/>
              </a:rPr>
              <a:t>Tónico </a:t>
            </a:r>
            <a:r>
              <a:rPr sz="1200" spc="-6" dirty="0">
                <a:latin typeface="TT Commons" panose="02000506040000020004" pitchFamily="50" charset="0"/>
                <a:cs typeface="Carlito"/>
              </a:rPr>
              <a:t>facial </a:t>
            </a:r>
            <a:r>
              <a:rPr sz="1200" spc="-3" dirty="0">
                <a:latin typeface="TT Commons" panose="02000506040000020004" pitchFamily="50" charset="0"/>
                <a:cs typeface="Carlito"/>
              </a:rPr>
              <a:t>regulador de </a:t>
            </a:r>
            <a:r>
              <a:rPr sz="1200" dirty="0">
                <a:latin typeface="TT Commons" panose="02000506040000020004" pitchFamily="50" charset="0"/>
                <a:cs typeface="Carlito"/>
              </a:rPr>
              <a:t>la  </a:t>
            </a:r>
            <a:r>
              <a:rPr sz="1200" spc="-8" dirty="0">
                <a:latin typeface="TT Commons" panose="02000506040000020004" pitchFamily="50" charset="0"/>
                <a:cs typeface="Carlito"/>
              </a:rPr>
              <a:t>flora </a:t>
            </a:r>
            <a:r>
              <a:rPr sz="1200" spc="-3" dirty="0">
                <a:latin typeface="TT Commons" panose="02000506040000020004" pitchFamily="50" charset="0"/>
                <a:cs typeface="Carlito"/>
              </a:rPr>
              <a:t>bacteriana </a:t>
            </a:r>
            <a:r>
              <a:rPr sz="1200" dirty="0">
                <a:latin typeface="TT Commons" panose="02000506040000020004" pitchFamily="50" charset="0"/>
                <a:cs typeface="Carlito"/>
              </a:rPr>
              <a:t>y</a:t>
            </a:r>
            <a:r>
              <a:rPr sz="1200" spc="-23" dirty="0">
                <a:latin typeface="TT Commons" panose="02000506040000020004" pitchFamily="50" charset="0"/>
                <a:cs typeface="Carlito"/>
              </a:rPr>
              <a:t> </a:t>
            </a:r>
            <a:r>
              <a:rPr sz="1200" spc="-6" dirty="0">
                <a:latin typeface="TT Commons" panose="02000506040000020004" pitchFamily="50" charset="0"/>
                <a:cs typeface="Carlito"/>
              </a:rPr>
              <a:t>normalizador  </a:t>
            </a:r>
            <a:r>
              <a:rPr sz="1200" spc="-3" dirty="0">
                <a:latin typeface="TT Commons" panose="02000506040000020004" pitchFamily="50" charset="0"/>
                <a:cs typeface="Carlito"/>
              </a:rPr>
              <a:t>de </a:t>
            </a:r>
            <a:r>
              <a:rPr sz="1200" dirty="0">
                <a:latin typeface="TT Commons" panose="02000506040000020004" pitchFamily="50" charset="0"/>
                <a:cs typeface="Carlito"/>
              </a:rPr>
              <a:t>la </a:t>
            </a:r>
            <a:r>
              <a:rPr sz="1200" spc="-3" dirty="0">
                <a:latin typeface="TT Commons" panose="02000506040000020004" pitchFamily="50" charset="0"/>
                <a:cs typeface="Carlito"/>
              </a:rPr>
              <a:t>secreción</a:t>
            </a:r>
            <a:r>
              <a:rPr sz="1200" spc="-23" dirty="0">
                <a:latin typeface="TT Commons" panose="02000506040000020004" pitchFamily="50" charset="0"/>
                <a:cs typeface="Carlito"/>
              </a:rPr>
              <a:t> </a:t>
            </a:r>
            <a:r>
              <a:rPr sz="1200" spc="-3" dirty="0">
                <a:latin typeface="TT Commons" panose="02000506040000020004" pitchFamily="50" charset="0"/>
                <a:cs typeface="Carlito"/>
              </a:rPr>
              <a:t>sebácea</a:t>
            </a:r>
            <a:endParaRPr sz="1200" dirty="0">
              <a:latin typeface="TT Commons" panose="02000506040000020004" pitchFamily="50" charset="0"/>
              <a:cs typeface="Carlito"/>
            </a:endParaRPr>
          </a:p>
        </p:txBody>
      </p:sp>
      <p:sp>
        <p:nvSpPr>
          <p:cNvPr id="37" name="object 37"/>
          <p:cNvSpPr txBox="1"/>
          <p:nvPr/>
        </p:nvSpPr>
        <p:spPr>
          <a:xfrm>
            <a:off x="5071838" y="1228668"/>
            <a:ext cx="1347478" cy="561238"/>
          </a:xfrm>
          <a:prstGeom prst="rect">
            <a:avLst/>
          </a:prstGeom>
        </p:spPr>
        <p:txBody>
          <a:bodyPr vert="horz" wrap="square" lIns="0" tIns="7170" rIns="0" bIns="0" rtlCol="0">
            <a:spAutoFit/>
          </a:bodyPr>
          <a:lstStyle/>
          <a:p>
            <a:pPr marL="7170" marR="2868" algn="ctr">
              <a:spcBef>
                <a:spcPts val="56"/>
              </a:spcBef>
            </a:pPr>
            <a:r>
              <a:rPr sz="1200" spc="-3" dirty="0">
                <a:latin typeface="TT Commons" panose="02000506040000020004" pitchFamily="50" charset="0"/>
                <a:cs typeface="Carlito"/>
              </a:rPr>
              <a:t>Mascarilla </a:t>
            </a:r>
            <a:r>
              <a:rPr sz="1200" spc="-6" dirty="0">
                <a:latin typeface="TT Commons" panose="02000506040000020004" pitchFamily="50" charset="0"/>
                <a:cs typeface="Carlito"/>
              </a:rPr>
              <a:t>purificante</a:t>
            </a:r>
            <a:r>
              <a:rPr sz="1200" spc="-31" dirty="0">
                <a:latin typeface="TT Commons" panose="02000506040000020004" pitchFamily="50" charset="0"/>
                <a:cs typeface="Carlito"/>
              </a:rPr>
              <a:t> </a:t>
            </a:r>
            <a:r>
              <a:rPr sz="1200" spc="-6" dirty="0">
                <a:latin typeface="TT Commons" panose="02000506040000020004" pitchFamily="50" charset="0"/>
                <a:cs typeface="Carlito"/>
              </a:rPr>
              <a:t>facial  </a:t>
            </a:r>
            <a:r>
              <a:rPr sz="1200" spc="-8" dirty="0">
                <a:latin typeface="TT Commons" panose="02000506040000020004" pitchFamily="50" charset="0"/>
                <a:cs typeface="Carlito"/>
              </a:rPr>
              <a:t>para </a:t>
            </a:r>
            <a:r>
              <a:rPr sz="1200" dirty="0">
                <a:latin typeface="TT Commons" panose="02000506040000020004" pitchFamily="50" charset="0"/>
                <a:cs typeface="Carlito"/>
              </a:rPr>
              <a:t>la </a:t>
            </a:r>
            <a:r>
              <a:rPr sz="1200" spc="-6" dirty="0">
                <a:latin typeface="TT Commons" panose="02000506040000020004" pitchFamily="50" charset="0"/>
                <a:cs typeface="Carlito"/>
              </a:rPr>
              <a:t>limpieza </a:t>
            </a:r>
            <a:r>
              <a:rPr sz="1200" dirty="0">
                <a:latin typeface="TT Commons" panose="02000506040000020004" pitchFamily="50" charset="0"/>
                <a:cs typeface="Carlito"/>
              </a:rPr>
              <a:t>en  </a:t>
            </a:r>
            <a:r>
              <a:rPr sz="1200" spc="-6" dirty="0">
                <a:latin typeface="TT Commons" panose="02000506040000020004" pitchFamily="50" charset="0"/>
                <a:cs typeface="Carlito"/>
              </a:rPr>
              <a:t>profundidad</a:t>
            </a:r>
            <a:endParaRPr sz="1200" dirty="0">
              <a:latin typeface="TT Commons" panose="02000506040000020004" pitchFamily="50" charset="0"/>
              <a:cs typeface="Carlito"/>
            </a:endParaRPr>
          </a:p>
        </p:txBody>
      </p:sp>
      <p:sp>
        <p:nvSpPr>
          <p:cNvPr id="38" name="object 38"/>
          <p:cNvSpPr txBox="1"/>
          <p:nvPr/>
        </p:nvSpPr>
        <p:spPr>
          <a:xfrm>
            <a:off x="7305116" y="1136335"/>
            <a:ext cx="1567039" cy="745904"/>
          </a:xfrm>
          <a:prstGeom prst="rect">
            <a:avLst/>
          </a:prstGeom>
        </p:spPr>
        <p:txBody>
          <a:bodyPr vert="horz" wrap="square" lIns="0" tIns="7170" rIns="0" bIns="0" rtlCol="0">
            <a:spAutoFit/>
          </a:bodyPr>
          <a:lstStyle/>
          <a:p>
            <a:pPr marL="7170" marR="2868" algn="ctr">
              <a:spcBef>
                <a:spcPts val="56"/>
              </a:spcBef>
            </a:pPr>
            <a:r>
              <a:rPr sz="1200" spc="-3" dirty="0">
                <a:latin typeface="TT Commons" panose="02000506040000020004" pitchFamily="50" charset="0"/>
                <a:cs typeface="Carlito"/>
              </a:rPr>
              <a:t>Fluido </a:t>
            </a:r>
            <a:r>
              <a:rPr sz="1200" spc="-6" dirty="0">
                <a:latin typeface="TT Commons" panose="02000506040000020004" pitchFamily="50" charset="0"/>
                <a:cs typeface="Carlito"/>
              </a:rPr>
              <a:t>equilibrante </a:t>
            </a:r>
            <a:r>
              <a:rPr sz="1200" dirty="0">
                <a:latin typeface="TT Commons" panose="02000506040000020004" pitchFamily="50" charset="0"/>
                <a:cs typeface="Carlito"/>
              </a:rPr>
              <a:t>y</a:t>
            </a:r>
            <a:r>
              <a:rPr sz="1200" spc="-34" dirty="0">
                <a:latin typeface="TT Commons" panose="02000506040000020004" pitchFamily="50" charset="0"/>
                <a:cs typeface="Carlito"/>
              </a:rPr>
              <a:t> </a:t>
            </a:r>
            <a:r>
              <a:rPr sz="1200" spc="-6" dirty="0">
                <a:latin typeface="TT Commons" panose="02000506040000020004" pitchFamily="50" charset="0"/>
                <a:cs typeface="Carlito"/>
              </a:rPr>
              <a:t>purificante  </a:t>
            </a:r>
            <a:r>
              <a:rPr sz="1200" spc="-3" dirty="0">
                <a:latin typeface="TT Commons" panose="02000506040000020004" pitchFamily="50" charset="0"/>
                <a:cs typeface="Carlito"/>
              </a:rPr>
              <a:t>de </a:t>
            </a:r>
            <a:r>
              <a:rPr sz="1200" dirty="0">
                <a:latin typeface="TT Commons" panose="02000506040000020004" pitchFamily="50" charset="0"/>
                <a:cs typeface="Carlito"/>
              </a:rPr>
              <a:t>la </a:t>
            </a:r>
            <a:r>
              <a:rPr sz="1200" spc="-3" dirty="0">
                <a:latin typeface="TT Commons" panose="02000506040000020004" pitchFamily="50" charset="0"/>
                <a:cs typeface="Carlito"/>
              </a:rPr>
              <a:t>piel </a:t>
            </a:r>
            <a:r>
              <a:rPr sz="1200" spc="-6" dirty="0">
                <a:latin typeface="TT Commons" panose="02000506040000020004" pitchFamily="50" charset="0"/>
                <a:cs typeface="Carlito"/>
              </a:rPr>
              <a:t>grasa </a:t>
            </a:r>
            <a:r>
              <a:rPr sz="1200" spc="-8" dirty="0">
                <a:latin typeface="TT Commons" panose="02000506040000020004" pitchFamily="50" charset="0"/>
                <a:cs typeface="Carlito"/>
              </a:rPr>
              <a:t>y/o </a:t>
            </a:r>
            <a:r>
              <a:rPr sz="1200" spc="-6" dirty="0">
                <a:latin typeface="TT Commons" panose="02000506040000020004" pitchFamily="50" charset="0"/>
                <a:cs typeface="Carlito"/>
              </a:rPr>
              <a:t>con  </a:t>
            </a:r>
            <a:r>
              <a:rPr sz="1200" spc="-3" dirty="0">
                <a:latin typeface="TT Commons" panose="02000506040000020004" pitchFamily="50" charset="0"/>
                <a:cs typeface="Carlito"/>
              </a:rPr>
              <a:t>tendencia</a:t>
            </a:r>
            <a:r>
              <a:rPr sz="1200" spc="-8" dirty="0">
                <a:latin typeface="TT Commons" panose="02000506040000020004" pitchFamily="50" charset="0"/>
                <a:cs typeface="Carlito"/>
              </a:rPr>
              <a:t> </a:t>
            </a:r>
            <a:r>
              <a:rPr sz="1200" spc="-3" dirty="0">
                <a:latin typeface="TT Commons" panose="02000506040000020004" pitchFamily="50" charset="0"/>
                <a:cs typeface="Carlito"/>
              </a:rPr>
              <a:t>acnéica</a:t>
            </a:r>
            <a:endParaRPr sz="1200" dirty="0">
              <a:latin typeface="TT Commons" panose="02000506040000020004" pitchFamily="50" charset="0"/>
              <a:cs typeface="Carlito"/>
            </a:endParaRPr>
          </a:p>
        </p:txBody>
      </p:sp>
      <p:sp>
        <p:nvSpPr>
          <p:cNvPr id="44" name="Título 8"/>
          <p:cNvSpPr txBox="1">
            <a:spLocks/>
          </p:cNvSpPr>
          <p:nvPr/>
        </p:nvSpPr>
        <p:spPr>
          <a:xfrm>
            <a:off x="698500" y="445037"/>
            <a:ext cx="3430426"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Productos profesionales</a:t>
            </a:r>
            <a:endParaRPr lang="es-ES" sz="2400" spc="300" dirty="0">
              <a:latin typeface="Bebas Neue Regular" panose="00000500000000000000" pitchFamily="50" charset="0"/>
            </a:endParaRPr>
          </a:p>
        </p:txBody>
      </p:sp>
      <p:pic>
        <p:nvPicPr>
          <p:cNvPr id="39" name="Imagen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05162" y="1676034"/>
            <a:ext cx="804604" cy="2896161"/>
          </a:xfrm>
          <a:prstGeom prst="rect">
            <a:avLst/>
          </a:prstGeom>
        </p:spPr>
      </p:pic>
      <p:pic>
        <p:nvPicPr>
          <p:cNvPr id="40" name="Imagen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2010" y="1663208"/>
            <a:ext cx="804604" cy="289616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6943" y="1621731"/>
            <a:ext cx="6592921" cy="2458191"/>
          </a:xfrm>
          <a:prstGeom prst="rect">
            <a:avLst/>
          </a:prstGeom>
        </p:spPr>
        <p:txBody>
          <a:bodyPr vert="horz" wrap="square" lIns="0" tIns="6812" rIns="0" bIns="0" rtlCol="0">
            <a:spAutoFit/>
          </a:bodyPr>
          <a:lstStyle/>
          <a:p>
            <a:pPr marL="265306" indent="-258493">
              <a:spcBef>
                <a:spcPts val="54"/>
              </a:spcBef>
              <a:buChar char="•"/>
              <a:tabLst>
                <a:tab pos="265306" algn="l"/>
                <a:tab pos="265663" algn="l"/>
              </a:tabLst>
            </a:pPr>
            <a:r>
              <a:rPr sz="1581" dirty="0">
                <a:latin typeface="TT Commons" panose="02000506040000020004" pitchFamily="50" charset="0"/>
                <a:cs typeface="Arial"/>
              </a:rPr>
              <a:t>Gel regulador facial 500 ml</a:t>
            </a:r>
          </a:p>
          <a:p>
            <a:pPr>
              <a:spcBef>
                <a:spcPts val="14"/>
              </a:spcBef>
              <a:buFont typeface="Arial"/>
              <a:buChar char="•"/>
            </a:pPr>
            <a:endParaRPr sz="1496" dirty="0">
              <a:latin typeface="TT Commons" panose="02000506040000020004" pitchFamily="50" charset="0"/>
              <a:cs typeface="Arial"/>
            </a:endParaRPr>
          </a:p>
          <a:p>
            <a:pPr marL="265306" marR="2868" indent="-258493">
              <a:lnSpc>
                <a:spcPts val="1705"/>
              </a:lnSpc>
              <a:buChar char="•"/>
              <a:tabLst>
                <a:tab pos="265306" algn="l"/>
                <a:tab pos="265663" algn="l"/>
              </a:tabLst>
            </a:pPr>
            <a:r>
              <a:rPr sz="1581" dirty="0">
                <a:latin typeface="TT Commons" panose="02000506040000020004" pitchFamily="50" charset="0"/>
                <a:cs typeface="Arial"/>
              </a:rPr>
              <a:t>Ingredientes: ácido salicílico, Zinc Pca, digluconato de clorhexidina, lactato de mentilo,  alantoina y aceites esenciales de limón y menta</a:t>
            </a:r>
          </a:p>
          <a:p>
            <a:pPr>
              <a:spcBef>
                <a:spcPts val="25"/>
              </a:spcBef>
              <a:buFont typeface="Arial"/>
              <a:buChar char="•"/>
            </a:pPr>
            <a:endParaRPr sz="1468" dirty="0">
              <a:latin typeface="TT Commons" panose="02000506040000020004" pitchFamily="50" charset="0"/>
              <a:cs typeface="Arial"/>
            </a:endParaRPr>
          </a:p>
          <a:p>
            <a:pPr marL="265306" marR="245945" indent="-258493">
              <a:lnSpc>
                <a:spcPts val="1705"/>
              </a:lnSpc>
              <a:buChar char="•"/>
              <a:tabLst>
                <a:tab pos="265306" algn="l"/>
                <a:tab pos="265663" algn="l"/>
              </a:tabLst>
            </a:pPr>
            <a:r>
              <a:rPr sz="1581" dirty="0">
                <a:latin typeface="TT Commons" panose="02000506040000020004" pitchFamily="50" charset="0"/>
                <a:cs typeface="Arial"/>
              </a:rPr>
              <a:t>Gel limpiador regulador, para la higiene y cuidado diario de la piel grasa y/o con  tendencia acnéica. Constituye el paso fundamental para sanear, purificar y eliminar  brillos de la piel en cara, cuello, torax y espalda.</a:t>
            </a:r>
          </a:p>
          <a:p>
            <a:pPr>
              <a:spcBef>
                <a:spcPts val="25"/>
              </a:spcBef>
              <a:buFont typeface="Arial"/>
              <a:buChar char="•"/>
            </a:pPr>
            <a:endParaRPr sz="1468" dirty="0">
              <a:latin typeface="TT Commons" panose="02000506040000020004" pitchFamily="50" charset="0"/>
              <a:cs typeface="Arial"/>
            </a:endParaRPr>
          </a:p>
          <a:p>
            <a:pPr marL="265306" marR="135879" indent="-258493">
              <a:lnSpc>
                <a:spcPts val="1705"/>
              </a:lnSpc>
              <a:spcBef>
                <a:spcPts val="3"/>
              </a:spcBef>
              <a:buChar char="•"/>
              <a:tabLst>
                <a:tab pos="265306" algn="l"/>
                <a:tab pos="265663" algn="l"/>
              </a:tabLst>
            </a:pPr>
            <a:r>
              <a:rPr sz="1581" dirty="0">
                <a:latin typeface="TT Commons" panose="02000506040000020004" pitchFamily="50" charset="0"/>
                <a:cs typeface="Arial"/>
              </a:rPr>
              <a:t>Modo de empleo: aplicar realizando una limpieza trazando círculos con las yemas de  los dedos humedecidos en agua tibia y retirar con agua.</a:t>
            </a:r>
          </a:p>
        </p:txBody>
      </p:sp>
      <p:sp>
        <p:nvSpPr>
          <p:cNvPr id="3" name="object 3"/>
          <p:cNvSpPr txBox="1"/>
          <p:nvPr/>
        </p:nvSpPr>
        <p:spPr>
          <a:xfrm>
            <a:off x="2336943" y="4223796"/>
            <a:ext cx="6324457" cy="470407"/>
          </a:xfrm>
          <a:prstGeom prst="rect">
            <a:avLst/>
          </a:prstGeom>
        </p:spPr>
        <p:txBody>
          <a:bodyPr vert="horz" wrap="square" lIns="0" tIns="34058" rIns="0" bIns="0" rtlCol="0">
            <a:spAutoFit/>
          </a:bodyPr>
          <a:lstStyle/>
          <a:p>
            <a:pPr marL="265306" marR="2868" indent="-258493">
              <a:lnSpc>
                <a:spcPts val="1711"/>
              </a:lnSpc>
              <a:spcBef>
                <a:spcPts val="268"/>
              </a:spcBef>
              <a:buChar char="•"/>
              <a:tabLst>
                <a:tab pos="265306" algn="l"/>
                <a:tab pos="265663" algn="l"/>
              </a:tabLst>
            </a:pPr>
            <a:r>
              <a:rPr sz="1581" dirty="0">
                <a:latin typeface="TT Commons" panose="02000506040000020004" pitchFamily="50" charset="0"/>
                <a:cs typeface="Arial"/>
              </a:rPr>
              <a:t>Combinar con otros productos: Para doble desmaquillado Japonés en pieles grasas  combinado con total make up remover y con el tónico Lotion</a:t>
            </a:r>
          </a:p>
        </p:txBody>
      </p:sp>
      <p:sp>
        <p:nvSpPr>
          <p:cNvPr id="14" name="object 14"/>
          <p:cNvSpPr txBox="1">
            <a:spLocks noGrp="1"/>
          </p:cNvSpPr>
          <p:nvPr>
            <p:ph type="sldNum" sz="quarter" idx="7"/>
          </p:nvPr>
        </p:nvSpPr>
        <p:spPr>
          <a:xfrm>
            <a:off x="5238398" y="3355303"/>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17</a:t>
            </a:fld>
            <a:endParaRPr spc="6" dirty="0"/>
          </a:p>
        </p:txBody>
      </p:sp>
      <p:grpSp>
        <p:nvGrpSpPr>
          <p:cNvPr id="6" name="object 6"/>
          <p:cNvGrpSpPr/>
          <p:nvPr/>
        </p:nvGrpSpPr>
        <p:grpSpPr>
          <a:xfrm>
            <a:off x="584199" y="4504497"/>
            <a:ext cx="1371601" cy="486489"/>
            <a:chOff x="300224" y="7490459"/>
            <a:chExt cx="3665220" cy="861694"/>
          </a:xfrm>
        </p:grpSpPr>
        <p:sp>
          <p:nvSpPr>
            <p:cNvPr id="7" name="object 7"/>
            <p:cNvSpPr/>
            <p:nvPr/>
          </p:nvSpPr>
          <p:spPr>
            <a:xfrm>
              <a:off x="300224" y="7536139"/>
              <a:ext cx="3665223" cy="673636"/>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1010412" y="7490459"/>
              <a:ext cx="2234184"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355092" y="7571231"/>
              <a:ext cx="3550920" cy="561340"/>
            </a:xfrm>
            <a:custGeom>
              <a:avLst/>
              <a:gdLst/>
              <a:ahLst/>
              <a:cxnLst/>
              <a:rect l="l" t="t" r="r" b="b"/>
              <a:pathLst>
                <a:path w="3550920" h="561340">
                  <a:moveTo>
                    <a:pt x="3457448"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457448" y="560832"/>
                  </a:lnTo>
                  <a:lnTo>
                    <a:pt x="3493805" y="553486"/>
                  </a:lnTo>
                  <a:lnTo>
                    <a:pt x="3523519" y="533455"/>
                  </a:lnTo>
                  <a:lnTo>
                    <a:pt x="3543565" y="503744"/>
                  </a:lnTo>
                  <a:lnTo>
                    <a:pt x="3550920" y="467360"/>
                  </a:lnTo>
                  <a:lnTo>
                    <a:pt x="3550920" y="93472"/>
                  </a:lnTo>
                  <a:lnTo>
                    <a:pt x="3543565" y="57114"/>
                  </a:lnTo>
                  <a:lnTo>
                    <a:pt x="3523519" y="27400"/>
                  </a:lnTo>
                  <a:lnTo>
                    <a:pt x="3493805" y="7354"/>
                  </a:lnTo>
                  <a:lnTo>
                    <a:pt x="3457448" y="0"/>
                  </a:lnTo>
                  <a:close/>
                </a:path>
              </a:pathLst>
            </a:custGeom>
            <a:solidFill>
              <a:srgbClr val="00AF50"/>
            </a:solidFill>
          </p:spPr>
          <p:txBody>
            <a:bodyPr wrap="square" lIns="0" tIns="0" rIns="0" bIns="0" rtlCol="0"/>
            <a:lstStyle/>
            <a:p>
              <a:endParaRPr sz="597"/>
            </a:p>
          </p:txBody>
        </p:sp>
        <p:sp>
          <p:nvSpPr>
            <p:cNvPr id="10" name="object 10"/>
            <p:cNvSpPr/>
            <p:nvPr/>
          </p:nvSpPr>
          <p:spPr>
            <a:xfrm>
              <a:off x="355092" y="7571231"/>
              <a:ext cx="3550920" cy="561340"/>
            </a:xfrm>
            <a:custGeom>
              <a:avLst/>
              <a:gdLst/>
              <a:ahLst/>
              <a:cxnLst/>
              <a:rect l="l" t="t" r="r" b="b"/>
              <a:pathLst>
                <a:path w="3550920" h="561340">
                  <a:moveTo>
                    <a:pt x="0" y="93472"/>
                  </a:moveTo>
                  <a:lnTo>
                    <a:pt x="7345" y="57114"/>
                  </a:lnTo>
                  <a:lnTo>
                    <a:pt x="27376" y="27400"/>
                  </a:lnTo>
                  <a:lnTo>
                    <a:pt x="57087" y="7354"/>
                  </a:lnTo>
                  <a:lnTo>
                    <a:pt x="93472" y="0"/>
                  </a:lnTo>
                  <a:lnTo>
                    <a:pt x="3457448" y="0"/>
                  </a:lnTo>
                  <a:lnTo>
                    <a:pt x="3493805" y="7354"/>
                  </a:lnTo>
                  <a:lnTo>
                    <a:pt x="3523519" y="27400"/>
                  </a:lnTo>
                  <a:lnTo>
                    <a:pt x="3543565" y="57114"/>
                  </a:lnTo>
                  <a:lnTo>
                    <a:pt x="3550920" y="93472"/>
                  </a:lnTo>
                  <a:lnTo>
                    <a:pt x="3550920" y="467360"/>
                  </a:lnTo>
                  <a:lnTo>
                    <a:pt x="3543565" y="503744"/>
                  </a:lnTo>
                  <a:lnTo>
                    <a:pt x="3523519" y="533455"/>
                  </a:lnTo>
                  <a:lnTo>
                    <a:pt x="3493805" y="553486"/>
                  </a:lnTo>
                  <a:lnTo>
                    <a:pt x="3457448"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717653" y="4607897"/>
            <a:ext cx="971186"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Cleasing</a:t>
            </a:r>
            <a:r>
              <a:rPr sz="1581" spc="-42" dirty="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gel</a:t>
            </a:r>
            <a:endParaRPr sz="1581" dirty="0">
              <a:latin typeface="Bebas Neue Regular" panose="00000500000000000000" pitchFamily="50" charset="0"/>
              <a:cs typeface="Carlito"/>
            </a:endParaRPr>
          </a:p>
        </p:txBody>
      </p:sp>
      <p:sp>
        <p:nvSpPr>
          <p:cNvPr id="16"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561" y="962284"/>
            <a:ext cx="972420" cy="35002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18</a:t>
            </a:fld>
            <a:endParaRPr spc="6" dirty="0"/>
          </a:p>
        </p:txBody>
      </p:sp>
      <p:grpSp>
        <p:nvGrpSpPr>
          <p:cNvPr id="4" name="object 4"/>
          <p:cNvGrpSpPr/>
          <p:nvPr/>
        </p:nvGrpSpPr>
        <p:grpSpPr>
          <a:xfrm>
            <a:off x="660400" y="4608356"/>
            <a:ext cx="1295400" cy="486489"/>
            <a:chOff x="320029" y="7604759"/>
            <a:chExt cx="3790315" cy="861694"/>
          </a:xfrm>
        </p:grpSpPr>
        <p:sp>
          <p:nvSpPr>
            <p:cNvPr id="5" name="object 5"/>
            <p:cNvSpPr/>
            <p:nvPr/>
          </p:nvSpPr>
          <p:spPr>
            <a:xfrm>
              <a:off x="320029" y="7650439"/>
              <a:ext cx="3790209" cy="673636"/>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490472" y="7604759"/>
              <a:ext cx="1450848" cy="861072"/>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74903" y="7685531"/>
              <a:ext cx="3685540" cy="561340"/>
            </a:xfrm>
            <a:custGeom>
              <a:avLst/>
              <a:gdLst/>
              <a:ahLst/>
              <a:cxnLst/>
              <a:rect l="l" t="t" r="r" b="b"/>
              <a:pathLst>
                <a:path w="3685540" h="561340">
                  <a:moveTo>
                    <a:pt x="3591560"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591560" y="560832"/>
                  </a:lnTo>
                  <a:lnTo>
                    <a:pt x="3627917" y="553486"/>
                  </a:lnTo>
                  <a:lnTo>
                    <a:pt x="3657631" y="533455"/>
                  </a:lnTo>
                  <a:lnTo>
                    <a:pt x="3677677" y="503744"/>
                  </a:lnTo>
                  <a:lnTo>
                    <a:pt x="3685032" y="467360"/>
                  </a:lnTo>
                  <a:lnTo>
                    <a:pt x="3685032" y="93472"/>
                  </a:lnTo>
                  <a:lnTo>
                    <a:pt x="3677677" y="57114"/>
                  </a:lnTo>
                  <a:lnTo>
                    <a:pt x="3657631" y="27400"/>
                  </a:lnTo>
                  <a:lnTo>
                    <a:pt x="3627917" y="7354"/>
                  </a:lnTo>
                  <a:lnTo>
                    <a:pt x="3591560" y="0"/>
                  </a:lnTo>
                  <a:close/>
                </a:path>
              </a:pathLst>
            </a:custGeom>
            <a:solidFill>
              <a:srgbClr val="00AF50"/>
            </a:solidFill>
          </p:spPr>
          <p:txBody>
            <a:bodyPr wrap="square" lIns="0" tIns="0" rIns="0" bIns="0" rtlCol="0"/>
            <a:lstStyle/>
            <a:p>
              <a:endParaRPr sz="597"/>
            </a:p>
          </p:txBody>
        </p:sp>
        <p:sp>
          <p:nvSpPr>
            <p:cNvPr id="8" name="object 8"/>
            <p:cNvSpPr/>
            <p:nvPr/>
          </p:nvSpPr>
          <p:spPr>
            <a:xfrm>
              <a:off x="374903" y="7685531"/>
              <a:ext cx="3685540" cy="561340"/>
            </a:xfrm>
            <a:custGeom>
              <a:avLst/>
              <a:gdLst/>
              <a:ahLst/>
              <a:cxnLst/>
              <a:rect l="l" t="t" r="r" b="b"/>
              <a:pathLst>
                <a:path w="3685540" h="561340">
                  <a:moveTo>
                    <a:pt x="0" y="93472"/>
                  </a:moveTo>
                  <a:lnTo>
                    <a:pt x="7345" y="57114"/>
                  </a:lnTo>
                  <a:lnTo>
                    <a:pt x="27376" y="27400"/>
                  </a:lnTo>
                  <a:lnTo>
                    <a:pt x="57087" y="7354"/>
                  </a:lnTo>
                  <a:lnTo>
                    <a:pt x="93472" y="0"/>
                  </a:lnTo>
                  <a:lnTo>
                    <a:pt x="3591560" y="0"/>
                  </a:lnTo>
                  <a:lnTo>
                    <a:pt x="3627917" y="7354"/>
                  </a:lnTo>
                  <a:lnTo>
                    <a:pt x="3657631" y="27400"/>
                  </a:lnTo>
                  <a:lnTo>
                    <a:pt x="3677677" y="57114"/>
                  </a:lnTo>
                  <a:lnTo>
                    <a:pt x="3685032" y="93472"/>
                  </a:lnTo>
                  <a:lnTo>
                    <a:pt x="3685032" y="467360"/>
                  </a:lnTo>
                  <a:lnTo>
                    <a:pt x="3677677" y="503744"/>
                  </a:lnTo>
                  <a:lnTo>
                    <a:pt x="3657631" y="533455"/>
                  </a:lnTo>
                  <a:lnTo>
                    <a:pt x="3627917" y="553486"/>
                  </a:lnTo>
                  <a:lnTo>
                    <a:pt x="3591560"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9" name="object 9"/>
          <p:cNvSpPr txBox="1"/>
          <p:nvPr/>
        </p:nvSpPr>
        <p:spPr>
          <a:xfrm>
            <a:off x="988181" y="1404907"/>
            <a:ext cx="7825619" cy="4004961"/>
          </a:xfrm>
          <a:prstGeom prst="rect">
            <a:avLst/>
          </a:prstGeom>
        </p:spPr>
        <p:txBody>
          <a:bodyPr vert="horz" wrap="square" lIns="0" tIns="6812" rIns="0" bIns="0" rtlCol="0">
            <a:spAutoFit/>
          </a:bodyPr>
          <a:lstStyle/>
          <a:p>
            <a:pPr marL="1614062" indent="-258493">
              <a:spcBef>
                <a:spcPts val="54"/>
              </a:spcBef>
              <a:buChar char="•"/>
              <a:tabLst>
                <a:tab pos="1614062" algn="l"/>
                <a:tab pos="1614420" algn="l"/>
              </a:tabLst>
            </a:pPr>
            <a:r>
              <a:rPr sz="1581" dirty="0">
                <a:latin typeface="TT Commons" panose="02000506040000020004" pitchFamily="50" charset="0"/>
                <a:cs typeface="Arial"/>
              </a:rPr>
              <a:t>Tónico regulador facial 500 ml</a:t>
            </a:r>
          </a:p>
          <a:p>
            <a:pPr>
              <a:spcBef>
                <a:spcPts val="14"/>
              </a:spcBef>
              <a:buFont typeface="Arial"/>
              <a:buChar char="•"/>
            </a:pPr>
            <a:endParaRPr sz="1496" dirty="0">
              <a:latin typeface="TT Commons" panose="02000506040000020004" pitchFamily="50" charset="0"/>
              <a:cs typeface="Arial"/>
            </a:endParaRPr>
          </a:p>
          <a:p>
            <a:pPr marL="1614062" marR="2868" indent="-258493">
              <a:lnSpc>
                <a:spcPts val="1705"/>
              </a:lnSpc>
              <a:buChar char="•"/>
              <a:tabLst>
                <a:tab pos="1614062" algn="l"/>
                <a:tab pos="1614420" algn="l"/>
              </a:tabLst>
            </a:pPr>
            <a:r>
              <a:rPr sz="1581" dirty="0">
                <a:latin typeface="TT Commons" panose="02000506040000020004" pitchFamily="50" charset="0"/>
                <a:cs typeface="Arial"/>
              </a:rPr>
              <a:t>Ingredientes: digluconato de clorhexidina, ácido salicílico, zinc Pca, lactato de mentilo,  alantoina.</a:t>
            </a:r>
          </a:p>
          <a:p>
            <a:pPr>
              <a:spcBef>
                <a:spcPts val="25"/>
              </a:spcBef>
              <a:buFont typeface="Arial"/>
              <a:buChar char="•"/>
            </a:pPr>
            <a:endParaRPr sz="1468" dirty="0">
              <a:latin typeface="TT Commons" panose="02000506040000020004" pitchFamily="50" charset="0"/>
              <a:cs typeface="Arial"/>
            </a:endParaRPr>
          </a:p>
          <a:p>
            <a:pPr marL="1614062" marR="106839" indent="-258493">
              <a:lnSpc>
                <a:spcPts val="1705"/>
              </a:lnSpc>
              <a:buChar char="•"/>
              <a:tabLst>
                <a:tab pos="1614062" algn="l"/>
                <a:tab pos="1614420" algn="l"/>
              </a:tabLst>
            </a:pPr>
            <a:r>
              <a:rPr sz="1581" dirty="0">
                <a:latin typeface="TT Commons" panose="02000506040000020004" pitchFamily="50" charset="0"/>
                <a:cs typeface="Arial"/>
              </a:rPr>
              <a:t>Especial loción tónica y purificante, que gracias a su composición, con ingredientes  que regulan la flora bacteriana y normalizan la secreción sebácea de pieles grasas y/o  con tendencia acnéica. Devuelve a la piel una agradable sensación fresca, suave y sin  brillos, preparándola para aplicar el tratamiento profesional de Oily SK.</a:t>
            </a:r>
          </a:p>
          <a:p>
            <a:pPr>
              <a:spcBef>
                <a:spcPts val="28"/>
              </a:spcBef>
              <a:buFont typeface="Arial"/>
              <a:buChar char="•"/>
            </a:pPr>
            <a:endParaRPr sz="1468" dirty="0">
              <a:latin typeface="TT Commons" panose="02000506040000020004" pitchFamily="50" charset="0"/>
              <a:cs typeface="Arial"/>
            </a:endParaRPr>
          </a:p>
          <a:p>
            <a:pPr marL="1614062" marR="413375" indent="-258493">
              <a:lnSpc>
                <a:spcPts val="1705"/>
              </a:lnSpc>
              <a:buChar char="•"/>
              <a:tabLst>
                <a:tab pos="1614062" algn="l"/>
                <a:tab pos="1614420" algn="l"/>
              </a:tabLst>
            </a:pPr>
            <a:r>
              <a:rPr sz="1581" dirty="0">
                <a:latin typeface="TT Commons" panose="02000506040000020004" pitchFamily="50" charset="0"/>
                <a:cs typeface="Arial"/>
              </a:rPr>
              <a:t>Modo de empleo: tonificar impregnando dos discos de algodón, completando su  absorción con ligeros toques, evitando el contacto con mucosas.</a:t>
            </a:r>
          </a:p>
          <a:p>
            <a:pPr>
              <a:spcBef>
                <a:spcPts val="20"/>
              </a:spcBef>
              <a:buFont typeface="Arial"/>
              <a:buChar char="•"/>
            </a:pPr>
            <a:endParaRPr sz="1468" dirty="0">
              <a:latin typeface="TT Commons" panose="02000506040000020004" pitchFamily="50" charset="0"/>
              <a:cs typeface="Arial"/>
            </a:endParaRPr>
          </a:p>
          <a:p>
            <a:pPr marL="1614062" marR="428433" indent="-258493">
              <a:lnSpc>
                <a:spcPts val="1711"/>
              </a:lnSpc>
              <a:buChar char="•"/>
              <a:tabLst>
                <a:tab pos="1614062" algn="l"/>
                <a:tab pos="1614420" algn="l"/>
              </a:tabLst>
            </a:pPr>
            <a:r>
              <a:rPr sz="1581" dirty="0">
                <a:latin typeface="TT Commons" panose="02000506040000020004" pitchFamily="50" charset="0"/>
                <a:cs typeface="Arial"/>
              </a:rPr>
              <a:t>Combinar con otros productos: para completar la rutina de desmaquillado con el  cleasing gel y/o doble desmaquillado Japonés.</a:t>
            </a:r>
          </a:p>
          <a:p>
            <a:pPr marL="7170">
              <a:lnSpc>
                <a:spcPts val="1795"/>
              </a:lnSpc>
            </a:pPr>
            <a:r>
              <a:rPr sz="1581" spc="-6" dirty="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sp>
        <p:nvSpPr>
          <p:cNvPr id="14"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090" y="838238"/>
            <a:ext cx="1049984" cy="3779403"/>
          </a:xfrm>
          <a:prstGeom prst="rect">
            <a:avLst/>
          </a:prstGeom>
        </p:spPr>
      </p:pic>
      <p:sp>
        <p:nvSpPr>
          <p:cNvPr id="15" name="object 11"/>
          <p:cNvSpPr txBox="1"/>
          <p:nvPr/>
        </p:nvSpPr>
        <p:spPr>
          <a:xfrm>
            <a:off x="1043894" y="4687341"/>
            <a:ext cx="971186" cy="250150"/>
          </a:xfrm>
          <a:prstGeom prst="rect">
            <a:avLst/>
          </a:prstGeom>
        </p:spPr>
        <p:txBody>
          <a:bodyPr vert="horz" wrap="square" lIns="0" tIns="6812" rIns="0" bIns="0" rtlCol="0">
            <a:spAutoFit/>
          </a:bodyPr>
          <a:lstStyle/>
          <a:p>
            <a:pPr marL="7170">
              <a:spcBef>
                <a:spcPts val="54"/>
              </a:spcBef>
            </a:pPr>
            <a:r>
              <a:rPr lang="es-ES" sz="1581" spc="-3" dirty="0" smtClean="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6943" y="1621731"/>
            <a:ext cx="6476857" cy="3330224"/>
          </a:xfrm>
          <a:prstGeom prst="rect">
            <a:avLst/>
          </a:prstGeom>
        </p:spPr>
        <p:txBody>
          <a:bodyPr vert="horz" wrap="square" lIns="0" tIns="6812" rIns="0" bIns="0" rtlCol="0">
            <a:spAutoFit/>
          </a:bodyPr>
          <a:lstStyle/>
          <a:p>
            <a:pPr marL="265306" indent="-258493">
              <a:spcBef>
                <a:spcPts val="54"/>
              </a:spcBef>
              <a:buChar char="•"/>
              <a:tabLst>
                <a:tab pos="265306" algn="l"/>
                <a:tab pos="265663" algn="l"/>
              </a:tabLst>
            </a:pPr>
            <a:r>
              <a:rPr sz="1581" dirty="0">
                <a:latin typeface="TT Commons" panose="02000506040000020004" pitchFamily="50" charset="0"/>
                <a:cs typeface="Arial"/>
              </a:rPr>
              <a:t>Máscara purificante facial 200 ml</a:t>
            </a:r>
          </a:p>
          <a:p>
            <a:pPr>
              <a:spcBef>
                <a:spcPts val="14"/>
              </a:spcBef>
              <a:buFont typeface="Arial"/>
              <a:buChar char="•"/>
            </a:pPr>
            <a:endParaRPr sz="1496" dirty="0">
              <a:latin typeface="TT Commons" panose="02000506040000020004" pitchFamily="50" charset="0"/>
              <a:cs typeface="Arial"/>
            </a:endParaRPr>
          </a:p>
          <a:p>
            <a:pPr marL="265306" marR="14699" indent="-258493" algn="just">
              <a:lnSpc>
                <a:spcPts val="1705"/>
              </a:lnSpc>
              <a:buChar char="•"/>
              <a:tabLst>
                <a:tab pos="265663" algn="l"/>
              </a:tabLst>
            </a:pPr>
            <a:r>
              <a:rPr sz="1581" dirty="0">
                <a:latin typeface="TT Commons" panose="02000506040000020004" pitchFamily="50" charset="0"/>
                <a:cs typeface="Arial"/>
              </a:rPr>
              <a:t>Ingredientes: Kaolin ligero, óxido de Zinc, bioazufre fluido, alantoina, bisabolol, lactato  de mentilo</a:t>
            </a:r>
          </a:p>
          <a:p>
            <a:pPr>
              <a:spcBef>
                <a:spcPts val="25"/>
              </a:spcBef>
              <a:buFont typeface="Arial"/>
              <a:buChar char="•"/>
            </a:pPr>
            <a:endParaRPr sz="1468" dirty="0">
              <a:latin typeface="TT Commons" panose="02000506040000020004" pitchFamily="50" charset="0"/>
              <a:cs typeface="Arial"/>
            </a:endParaRPr>
          </a:p>
          <a:p>
            <a:pPr marL="265306" marR="66326" indent="-258493" algn="just">
              <a:lnSpc>
                <a:spcPts val="1705"/>
              </a:lnSpc>
              <a:buChar char="•"/>
              <a:tabLst>
                <a:tab pos="265663" algn="l"/>
              </a:tabLst>
            </a:pPr>
            <a:r>
              <a:rPr sz="1581" dirty="0">
                <a:latin typeface="TT Commons" panose="02000506040000020004" pitchFamily="50" charset="0"/>
                <a:cs typeface="Arial"/>
              </a:rPr>
              <a:t>Mascarilla purificante para la limpieza, en profundad, de pieles grasas y con tendencia  acnéica.</a:t>
            </a:r>
          </a:p>
          <a:p>
            <a:pPr>
              <a:spcBef>
                <a:spcPts val="25"/>
              </a:spcBef>
              <a:buFont typeface="Arial"/>
              <a:buChar char="•"/>
            </a:pPr>
            <a:endParaRPr sz="1468" dirty="0">
              <a:latin typeface="TT Commons" panose="02000506040000020004" pitchFamily="50" charset="0"/>
              <a:cs typeface="Arial"/>
            </a:endParaRPr>
          </a:p>
          <a:p>
            <a:pPr marL="265306" marR="2868" indent="-258493" algn="just">
              <a:lnSpc>
                <a:spcPts val="1705"/>
              </a:lnSpc>
              <a:buChar char="•"/>
              <a:tabLst>
                <a:tab pos="265663" algn="l"/>
              </a:tabLst>
            </a:pPr>
            <a:r>
              <a:rPr sz="1581" dirty="0">
                <a:latin typeface="TT Commons" panose="02000506040000020004" pitchFamily="50" charset="0"/>
                <a:cs typeface="Arial"/>
              </a:rPr>
              <a:t>Modo de empleo: aplicar, previa limpieza con Cleasing gel, una cantidad con los dedos  o pincel y extender uniformemente. Dejar actuar 20 minutos, y retirar con abundante  </a:t>
            </a:r>
            <a:r>
              <a:rPr sz="1581" dirty="0" err="1">
                <a:latin typeface="TT Commons" panose="02000506040000020004" pitchFamily="50" charset="0"/>
                <a:cs typeface="Arial"/>
              </a:rPr>
              <a:t>agua</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6813" marR="2868" algn="just">
              <a:lnSpc>
                <a:spcPts val="1705"/>
              </a:lnSpc>
              <a:tabLst>
                <a:tab pos="265663" algn="l"/>
              </a:tabLst>
            </a:pPr>
            <a:endParaRPr lang="es-ES" sz="1581" dirty="0" smtClean="0">
              <a:latin typeface="TT Commons" panose="02000506040000020004" pitchFamily="50" charset="0"/>
              <a:cs typeface="Arial"/>
            </a:endParaRPr>
          </a:p>
          <a:p>
            <a:pPr marL="265306" marR="2868" indent="-258493" algn="just">
              <a:lnSpc>
                <a:spcPts val="1705"/>
              </a:lnSpc>
              <a:buFontTx/>
              <a:buChar char="•"/>
              <a:tabLst>
                <a:tab pos="265663" algn="l"/>
              </a:tabLst>
            </a:pPr>
            <a:r>
              <a:rPr lang="es-ES" sz="1581" dirty="0" smtClean="0">
                <a:latin typeface="TT Commons" panose="02000506040000020004" pitchFamily="50" charset="0"/>
                <a:cs typeface="Arial"/>
              </a:rPr>
              <a:t>Combinar con otros productos: para completar el protocolo de limpieza de pieles  grasas.</a:t>
            </a:r>
          </a:p>
          <a:p>
            <a:pPr marL="6813" marR="2868" algn="just">
              <a:lnSpc>
                <a:spcPts val="1705"/>
              </a:lnSpc>
              <a:tabLst>
                <a:tab pos="265663" algn="l"/>
              </a:tabLst>
            </a:pPr>
            <a:endParaRPr sz="1581" dirty="0">
              <a:latin typeface="TT Commons" panose="02000506040000020004" pitchFamily="50" charset="0"/>
              <a:cs typeface="Arial"/>
            </a:endParaRP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19</a:t>
            </a:fld>
            <a:endParaRPr spc="6" dirty="0"/>
          </a:p>
        </p:txBody>
      </p:sp>
      <p:grpSp>
        <p:nvGrpSpPr>
          <p:cNvPr id="6" name="object 6"/>
          <p:cNvGrpSpPr/>
          <p:nvPr/>
        </p:nvGrpSpPr>
        <p:grpSpPr>
          <a:xfrm>
            <a:off x="431799" y="4490702"/>
            <a:ext cx="1676401" cy="486489"/>
            <a:chOff x="57897" y="7426451"/>
            <a:chExt cx="3770629" cy="861694"/>
          </a:xfrm>
        </p:grpSpPr>
        <p:sp>
          <p:nvSpPr>
            <p:cNvPr id="7" name="object 7"/>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614171" y="7426451"/>
              <a:ext cx="2657855"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10" name="object 10"/>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736600" y="4571588"/>
            <a:ext cx="1209592" cy="250150"/>
          </a:xfrm>
          <a:prstGeom prst="rect">
            <a:avLst/>
          </a:prstGeom>
        </p:spPr>
        <p:txBody>
          <a:bodyPr vert="horz" wrap="square" lIns="0" tIns="6812" rIns="0" bIns="0" rtlCol="0">
            <a:spAutoFit/>
          </a:bodyPr>
          <a:lstStyle/>
          <a:p>
            <a:pPr marL="7170">
              <a:spcBef>
                <a:spcPts val="54"/>
              </a:spcBef>
            </a:pPr>
            <a:r>
              <a:rPr sz="1581" spc="-6" dirty="0">
                <a:solidFill>
                  <a:srgbClr val="FFFFFF"/>
                </a:solidFill>
                <a:latin typeface="Bebas Neue Regular" panose="00000500000000000000" pitchFamily="50" charset="0"/>
                <a:cs typeface="Carlito"/>
              </a:rPr>
              <a:t>Purifying</a:t>
            </a:r>
            <a:r>
              <a:rPr sz="1581" spc="-3" dirty="0">
                <a:solidFill>
                  <a:srgbClr val="FFFFFF"/>
                </a:solidFill>
                <a:latin typeface="Bebas Neue Regular" panose="00000500000000000000" pitchFamily="50" charset="0"/>
                <a:cs typeface="Carlito"/>
              </a:rPr>
              <a:t> mask</a:t>
            </a:r>
            <a:endParaRPr sz="1581" dirty="0">
              <a:latin typeface="Bebas Neue Regular" panose="00000500000000000000" pitchFamily="50" charset="0"/>
              <a:cs typeface="Carlito"/>
            </a:endParaRPr>
          </a:p>
        </p:txBody>
      </p:sp>
      <p:sp>
        <p:nvSpPr>
          <p:cNvPr id="12" name="object 12"/>
          <p:cNvSpPr/>
          <p:nvPr/>
        </p:nvSpPr>
        <p:spPr>
          <a:xfrm>
            <a:off x="635932" y="1232110"/>
            <a:ext cx="1319868" cy="3383989"/>
          </a:xfrm>
          <a:prstGeom prst="rect">
            <a:avLst/>
          </a:prstGeom>
          <a:blipFill>
            <a:blip r:embed="rId4" cstate="print"/>
            <a:stretch>
              <a:fillRect/>
            </a:stretch>
          </a:blipFill>
        </p:spPr>
        <p:txBody>
          <a:bodyPr wrap="square" lIns="0" tIns="0" rIns="0" bIns="0" rtlCol="0"/>
          <a:lstStyle/>
          <a:p>
            <a:endParaRPr sz="597"/>
          </a:p>
        </p:txBody>
      </p:sp>
      <p:sp>
        <p:nvSpPr>
          <p:cNvPr id="16"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805917" y="1246650"/>
            <a:ext cx="3257366" cy="2285986"/>
          </a:xfrm>
          <a:prstGeom prst="rect">
            <a:avLst/>
          </a:prstGeom>
        </p:spPr>
        <p:txBody>
          <a:bodyPr vert="horz" wrap="square" lIns="0" tIns="131929" rIns="0" bIns="0" rtlCol="0">
            <a:spAutoFit/>
          </a:bodyPr>
          <a:lstStyle/>
          <a:p>
            <a:pPr marL="200772" indent="-193960">
              <a:spcBef>
                <a:spcPts val="1039"/>
              </a:spcBef>
              <a:buAutoNum type="arabicPeriod"/>
              <a:tabLst>
                <a:tab pos="201130" algn="l"/>
              </a:tabLst>
            </a:pPr>
            <a:r>
              <a:rPr sz="1637" spc="-3" dirty="0">
                <a:latin typeface="TT Commons" panose="02000506040000020004" pitchFamily="50" charset="0"/>
                <a:cs typeface="Carlito"/>
              </a:rPr>
              <a:t>La piel </a:t>
            </a:r>
            <a:r>
              <a:rPr sz="1637" spc="-8" dirty="0">
                <a:latin typeface="TT Commons" panose="02000506040000020004" pitchFamily="50" charset="0"/>
                <a:cs typeface="Carlito"/>
              </a:rPr>
              <a:t>grasa </a:t>
            </a:r>
            <a:r>
              <a:rPr sz="1637" spc="-6" dirty="0">
                <a:latin typeface="TT Commons" panose="02000506040000020004" pitchFamily="50" charset="0"/>
                <a:cs typeface="Carlito"/>
              </a:rPr>
              <a:t>con tendencia</a:t>
            </a:r>
            <a:r>
              <a:rPr sz="1637" spc="-14" dirty="0">
                <a:latin typeface="TT Commons" panose="02000506040000020004" pitchFamily="50" charset="0"/>
                <a:cs typeface="Carlito"/>
              </a:rPr>
              <a:t> </a:t>
            </a:r>
            <a:r>
              <a:rPr sz="1637" spc="-3" dirty="0">
                <a:latin typeface="TT Commons" panose="02000506040000020004" pitchFamily="50" charset="0"/>
                <a:cs typeface="Carlito"/>
              </a:rPr>
              <a:t>acnéica.</a:t>
            </a:r>
            <a:endParaRPr sz="1637" dirty="0">
              <a:latin typeface="TT Commons" panose="02000506040000020004" pitchFamily="50" charset="0"/>
              <a:cs typeface="Carlito"/>
            </a:endParaRPr>
          </a:p>
          <a:p>
            <a:pPr marL="200772" indent="-193960">
              <a:spcBef>
                <a:spcPts val="982"/>
              </a:spcBef>
              <a:buAutoNum type="arabicPeriod"/>
              <a:tabLst>
                <a:tab pos="201130" algn="l"/>
              </a:tabLst>
            </a:pPr>
            <a:r>
              <a:rPr sz="1637" spc="-3" dirty="0">
                <a:latin typeface="TT Commons" panose="02000506040000020004" pitchFamily="50" charset="0"/>
                <a:cs typeface="Carlito"/>
              </a:rPr>
              <a:t>Línea Oily</a:t>
            </a:r>
            <a:r>
              <a:rPr sz="1637" spc="-17" dirty="0">
                <a:latin typeface="TT Commons" panose="02000506040000020004" pitchFamily="50" charset="0"/>
                <a:cs typeface="Carlito"/>
              </a:rPr>
              <a:t> </a:t>
            </a:r>
            <a:r>
              <a:rPr sz="1637" spc="-3" dirty="0">
                <a:latin typeface="TT Commons" panose="02000506040000020004" pitchFamily="50" charset="0"/>
                <a:cs typeface="Carlito"/>
              </a:rPr>
              <a:t>SK.</a:t>
            </a:r>
            <a:endParaRPr sz="1637" dirty="0">
              <a:latin typeface="TT Commons" panose="02000506040000020004" pitchFamily="50" charset="0"/>
              <a:cs typeface="Carlito"/>
            </a:endParaRPr>
          </a:p>
          <a:p>
            <a:pPr marL="200772" indent="-193960">
              <a:spcBef>
                <a:spcPts val="982"/>
              </a:spcBef>
              <a:buAutoNum type="arabicPeriod"/>
              <a:tabLst>
                <a:tab pos="201130" algn="l"/>
              </a:tabLst>
            </a:pPr>
            <a:r>
              <a:rPr sz="1637" spc="-8" dirty="0">
                <a:latin typeface="TT Commons" panose="02000506040000020004" pitchFamily="50" charset="0"/>
                <a:cs typeface="Carlito"/>
              </a:rPr>
              <a:t>Productos</a:t>
            </a:r>
            <a:r>
              <a:rPr sz="1637" spc="-11" dirty="0">
                <a:latin typeface="TT Commons" panose="02000506040000020004" pitchFamily="50" charset="0"/>
                <a:cs typeface="Carlito"/>
              </a:rPr>
              <a:t> </a:t>
            </a:r>
            <a:r>
              <a:rPr sz="1637" spc="-6" dirty="0">
                <a:latin typeface="TT Commons" panose="02000506040000020004" pitchFamily="50" charset="0"/>
                <a:cs typeface="Carlito"/>
              </a:rPr>
              <a:t>profesionales.</a:t>
            </a:r>
            <a:endParaRPr sz="1637" dirty="0">
              <a:latin typeface="TT Commons" panose="02000506040000020004" pitchFamily="50" charset="0"/>
              <a:cs typeface="Carlito"/>
            </a:endParaRPr>
          </a:p>
          <a:p>
            <a:pPr marL="200772" indent="-193960">
              <a:spcBef>
                <a:spcPts val="982"/>
              </a:spcBef>
              <a:buAutoNum type="arabicPeriod"/>
              <a:tabLst>
                <a:tab pos="201130" algn="l"/>
              </a:tabLst>
            </a:pPr>
            <a:r>
              <a:rPr sz="1637" spc="-8" dirty="0">
                <a:latin typeface="TT Commons" panose="02000506040000020004" pitchFamily="50" charset="0"/>
                <a:cs typeface="Carlito"/>
              </a:rPr>
              <a:t>Protocolo </a:t>
            </a:r>
            <a:r>
              <a:rPr sz="1637" spc="-3" dirty="0">
                <a:latin typeface="TT Commons" panose="02000506040000020004" pitchFamily="50" charset="0"/>
                <a:cs typeface="Carlito"/>
              </a:rPr>
              <a:t>de</a:t>
            </a:r>
            <a:r>
              <a:rPr sz="1637" spc="-37" dirty="0">
                <a:latin typeface="TT Commons" panose="02000506040000020004" pitchFamily="50" charset="0"/>
                <a:cs typeface="Carlito"/>
              </a:rPr>
              <a:t> </a:t>
            </a:r>
            <a:r>
              <a:rPr sz="1637" spc="-11" dirty="0">
                <a:latin typeface="TT Commons" panose="02000506040000020004" pitchFamily="50" charset="0"/>
                <a:cs typeface="Carlito"/>
              </a:rPr>
              <a:t>tratamiento.</a:t>
            </a:r>
            <a:endParaRPr sz="1637" dirty="0">
              <a:latin typeface="TT Commons" panose="02000506040000020004" pitchFamily="50" charset="0"/>
              <a:cs typeface="Carlito"/>
            </a:endParaRPr>
          </a:p>
          <a:p>
            <a:pPr marL="200772" indent="-193960">
              <a:spcBef>
                <a:spcPts val="982"/>
              </a:spcBef>
              <a:buAutoNum type="arabicPeriod"/>
              <a:tabLst>
                <a:tab pos="201130" algn="l"/>
              </a:tabLst>
            </a:pPr>
            <a:r>
              <a:rPr sz="1637" spc="-8" dirty="0">
                <a:latin typeface="TT Commons" panose="02000506040000020004" pitchFamily="50" charset="0"/>
                <a:cs typeface="Carlito"/>
              </a:rPr>
              <a:t>Productos </a:t>
            </a:r>
            <a:r>
              <a:rPr sz="1637" spc="-11" dirty="0">
                <a:latin typeface="TT Commons" panose="02000506040000020004" pitchFamily="50" charset="0"/>
                <a:cs typeface="Carlito"/>
              </a:rPr>
              <a:t>para tratamiento </a:t>
            </a:r>
            <a:r>
              <a:rPr sz="1637" dirty="0">
                <a:latin typeface="TT Commons" panose="02000506040000020004" pitchFamily="50" charset="0"/>
                <a:cs typeface="Carlito"/>
              </a:rPr>
              <a:t>en</a:t>
            </a:r>
            <a:r>
              <a:rPr sz="1637" spc="-8" dirty="0">
                <a:latin typeface="TT Commons" panose="02000506040000020004" pitchFamily="50" charset="0"/>
                <a:cs typeface="Carlito"/>
              </a:rPr>
              <a:t> </a:t>
            </a:r>
            <a:r>
              <a:rPr sz="1637" spc="-3" dirty="0">
                <a:latin typeface="TT Commons" panose="02000506040000020004" pitchFamily="50" charset="0"/>
                <a:cs typeface="Carlito"/>
              </a:rPr>
              <a:t>casa.</a:t>
            </a:r>
            <a:endParaRPr sz="1637" dirty="0">
              <a:latin typeface="TT Commons" panose="02000506040000020004" pitchFamily="50" charset="0"/>
              <a:cs typeface="Carlito"/>
            </a:endParaRPr>
          </a:p>
          <a:p>
            <a:pPr marL="200772" indent="-193960">
              <a:spcBef>
                <a:spcPts val="982"/>
              </a:spcBef>
              <a:buAutoNum type="arabicPeriod"/>
              <a:tabLst>
                <a:tab pos="201130" algn="l"/>
              </a:tabLst>
            </a:pPr>
            <a:r>
              <a:rPr sz="1637" dirty="0">
                <a:latin typeface="TT Commons" panose="02000506040000020004" pitchFamily="50" charset="0"/>
                <a:cs typeface="Carlito"/>
              </a:rPr>
              <a:t>Rutina </a:t>
            </a:r>
            <a:r>
              <a:rPr sz="1637" spc="-3" dirty="0">
                <a:latin typeface="TT Commons" panose="02000506040000020004" pitchFamily="50" charset="0"/>
                <a:cs typeface="Carlito"/>
              </a:rPr>
              <a:t>de</a:t>
            </a:r>
            <a:r>
              <a:rPr sz="1637" spc="-11" dirty="0">
                <a:latin typeface="TT Commons" panose="02000506040000020004" pitchFamily="50" charset="0"/>
                <a:cs typeface="Carlito"/>
              </a:rPr>
              <a:t> tratamiento</a:t>
            </a:r>
            <a:endParaRPr sz="1637" dirty="0">
              <a:latin typeface="TT Commons" panose="02000506040000020004" pitchFamily="50" charset="0"/>
              <a:cs typeface="Carlito"/>
            </a:endParaRPr>
          </a:p>
        </p:txBody>
      </p:sp>
      <p:sp>
        <p:nvSpPr>
          <p:cNvPr id="9" name="Título 8"/>
          <p:cNvSpPr txBox="1">
            <a:spLocks/>
          </p:cNvSpPr>
          <p:nvPr/>
        </p:nvSpPr>
        <p:spPr>
          <a:xfrm>
            <a:off x="698500" y="445037"/>
            <a:ext cx="803105"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smtClean="0">
                <a:latin typeface="Bebas Neue Regular" panose="00000500000000000000" pitchFamily="50" charset="0"/>
              </a:rPr>
              <a:t>índice</a:t>
            </a:r>
            <a:endParaRPr lang="es-ES" sz="2400" spc="300" dirty="0">
              <a:latin typeface="Bebas Neue Regular" panose="00000500000000000000"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6943" y="1404908"/>
            <a:ext cx="6476857" cy="3540346"/>
          </a:xfrm>
          <a:prstGeom prst="rect">
            <a:avLst/>
          </a:prstGeom>
        </p:spPr>
        <p:txBody>
          <a:bodyPr vert="horz" wrap="square" lIns="0" tIns="6812" rIns="0" bIns="0" rtlCol="0">
            <a:spAutoFit/>
          </a:bodyPr>
          <a:lstStyle/>
          <a:p>
            <a:pPr marL="265306" indent="-258493">
              <a:spcBef>
                <a:spcPts val="54"/>
              </a:spcBef>
              <a:buChar char="•"/>
              <a:tabLst>
                <a:tab pos="265306" algn="l"/>
                <a:tab pos="265663" algn="l"/>
              </a:tabLst>
            </a:pPr>
            <a:r>
              <a:rPr sz="1581" dirty="0">
                <a:latin typeface="TT Commons" panose="02000506040000020004" pitchFamily="50" charset="0"/>
                <a:cs typeface="Arial"/>
              </a:rPr>
              <a:t>Fluido equilibrante facial 200 ml</a:t>
            </a:r>
          </a:p>
          <a:p>
            <a:pPr>
              <a:spcBef>
                <a:spcPts val="14"/>
              </a:spcBef>
              <a:buFont typeface="Arial"/>
              <a:buChar char="•"/>
            </a:pPr>
            <a:endParaRPr sz="1496" dirty="0">
              <a:latin typeface="TT Commons" panose="02000506040000020004" pitchFamily="50" charset="0"/>
              <a:cs typeface="Arial"/>
            </a:endParaRPr>
          </a:p>
          <a:p>
            <a:pPr marL="265306" marR="616656" indent="-258493">
              <a:lnSpc>
                <a:spcPts val="1705"/>
              </a:lnSpc>
              <a:buChar char="•"/>
              <a:tabLst>
                <a:tab pos="265306" algn="l"/>
                <a:tab pos="265663" algn="l"/>
              </a:tabLst>
            </a:pPr>
            <a:r>
              <a:rPr sz="1581" dirty="0">
                <a:latin typeface="TT Commons" panose="02000506040000020004" pitchFamily="50" charset="0"/>
                <a:cs typeface="Arial"/>
              </a:rPr>
              <a:t>Ingredientes: </a:t>
            </a:r>
            <a:r>
              <a:rPr lang="es-ES" sz="1581" dirty="0" err="1" smtClean="0">
                <a:latin typeface="TT Commons" panose="02000506040000020004" pitchFamily="50" charset="0"/>
                <a:cs typeface="Arial"/>
              </a:rPr>
              <a:t>Enanthia</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Clhoranta</a:t>
            </a:r>
            <a:r>
              <a:rPr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Plantago</a:t>
            </a:r>
            <a:r>
              <a:rPr lang="es-ES" sz="1581" dirty="0" smtClean="0">
                <a:latin typeface="TT Commons" panose="02000506040000020004" pitchFamily="50" charset="0"/>
                <a:cs typeface="Arial"/>
              </a:rPr>
              <a:t> </a:t>
            </a:r>
            <a:r>
              <a:rPr lang="es-ES" sz="1581" dirty="0" err="1" smtClean="0">
                <a:latin typeface="TT Commons" panose="02000506040000020004" pitchFamily="50" charset="0"/>
                <a:cs typeface="Arial"/>
              </a:rPr>
              <a:t>lanceolata</a:t>
            </a:r>
            <a:r>
              <a:rPr sz="1581" dirty="0" smtClean="0">
                <a:latin typeface="TT Commons" panose="02000506040000020004" pitchFamily="50" charset="0"/>
                <a:cs typeface="Arial"/>
              </a:rPr>
              <a:t>, </a:t>
            </a:r>
            <a:r>
              <a:rPr sz="1581" dirty="0">
                <a:latin typeface="TT Commons" panose="02000506040000020004" pitchFamily="50" charset="0"/>
                <a:cs typeface="Arial"/>
              </a:rPr>
              <a:t>ácido málico, Zinc Pca, Extracto de Aleo gel,  </a:t>
            </a:r>
            <a:r>
              <a:rPr lang="es-ES" sz="1581" dirty="0" smtClean="0">
                <a:latin typeface="TT Commons" panose="02000506040000020004" pitchFamily="50" charset="0"/>
                <a:cs typeface="Arial"/>
              </a:rPr>
              <a:t>AH</a:t>
            </a:r>
            <a:r>
              <a:rPr sz="1581" dirty="0" smtClean="0">
                <a:latin typeface="TT Commons" panose="02000506040000020004" pitchFamily="50" charset="0"/>
                <a:cs typeface="Arial"/>
              </a:rPr>
              <a:t>, </a:t>
            </a:r>
            <a:r>
              <a:rPr sz="1581" dirty="0" err="1">
                <a:latin typeface="TT Commons" panose="02000506040000020004" pitchFamily="50" charset="0"/>
                <a:cs typeface="Arial"/>
              </a:rPr>
              <a:t>Pantenol</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265306" marR="616656" indent="-258493">
              <a:lnSpc>
                <a:spcPts val="1705"/>
              </a:lnSpc>
              <a:buChar char="•"/>
              <a:tabLst>
                <a:tab pos="265306" algn="l"/>
                <a:tab pos="265663" algn="l"/>
              </a:tabLst>
            </a:pPr>
            <a:endParaRPr sz="1468" dirty="0">
              <a:latin typeface="TT Commons" panose="02000506040000020004" pitchFamily="50" charset="0"/>
              <a:cs typeface="Arial"/>
            </a:endParaRPr>
          </a:p>
          <a:p>
            <a:pPr marL="265306" marR="2868" indent="-258493">
              <a:lnSpc>
                <a:spcPts val="1705"/>
              </a:lnSpc>
              <a:buChar char="•"/>
              <a:tabLst>
                <a:tab pos="265306" algn="l"/>
                <a:tab pos="265663" algn="l"/>
              </a:tabLst>
            </a:pPr>
            <a:r>
              <a:rPr sz="1581" dirty="0">
                <a:latin typeface="TT Commons" panose="02000506040000020004" pitchFamily="50" charset="0"/>
                <a:cs typeface="Arial"/>
              </a:rPr>
              <a:t>Su selecta combinación de activos contribuyen a equilibrar y purificar la piel grasa y/o  con tendencia acnéica. Mantiene una hidratación óptima y normaliza la secreción  sebácea y el pH. Devuelve a la piel su vitalidad y su aspecto mate proporcionando  sensación de frescor.</a:t>
            </a:r>
          </a:p>
          <a:p>
            <a:pPr>
              <a:spcBef>
                <a:spcPts val="28"/>
              </a:spcBef>
              <a:buFont typeface="Arial"/>
              <a:buChar char="•"/>
            </a:pPr>
            <a:endParaRPr sz="1468" dirty="0">
              <a:latin typeface="TT Commons" panose="02000506040000020004" pitchFamily="50" charset="0"/>
              <a:cs typeface="Arial"/>
            </a:endParaRPr>
          </a:p>
          <a:p>
            <a:pPr marL="265306" marR="429508" indent="-258493">
              <a:lnSpc>
                <a:spcPts val="1705"/>
              </a:lnSpc>
              <a:buChar char="•"/>
              <a:tabLst>
                <a:tab pos="265306" algn="l"/>
                <a:tab pos="265663" algn="l"/>
              </a:tabLst>
            </a:pPr>
            <a:r>
              <a:rPr sz="1581" dirty="0">
                <a:latin typeface="TT Commons" panose="02000506040000020004" pitchFamily="50" charset="0"/>
                <a:cs typeface="Arial"/>
              </a:rPr>
              <a:t>Modo de empleo: aplicar mediante un ligero masaje la crema en rostro, cuello y  escote hasta su completa </a:t>
            </a:r>
            <a:r>
              <a:rPr sz="1581" dirty="0" err="1">
                <a:latin typeface="TT Commons" panose="02000506040000020004" pitchFamily="50" charset="0"/>
                <a:cs typeface="Arial"/>
              </a:rPr>
              <a:t>absorción</a:t>
            </a:r>
            <a:r>
              <a:rPr sz="1581" dirty="0" smtClean="0">
                <a:latin typeface="TT Commons" panose="02000506040000020004" pitchFamily="50" charset="0"/>
                <a:cs typeface="Arial"/>
              </a:rPr>
              <a:t>.</a:t>
            </a:r>
            <a:endParaRPr lang="es-ES" sz="1581" dirty="0">
              <a:latin typeface="TT Commons" panose="02000506040000020004" pitchFamily="50" charset="0"/>
              <a:cs typeface="Arial"/>
            </a:endParaRPr>
          </a:p>
          <a:p>
            <a:pPr marL="265306" marR="429508" indent="-258493">
              <a:lnSpc>
                <a:spcPts val="1705"/>
              </a:lnSpc>
              <a:buChar char="•"/>
              <a:tabLst>
                <a:tab pos="265306" algn="l"/>
                <a:tab pos="265663" algn="l"/>
              </a:tabLst>
            </a:pPr>
            <a:endParaRPr lang="es-ES" sz="1581" dirty="0" smtClean="0">
              <a:latin typeface="TT Commons" panose="02000506040000020004" pitchFamily="50" charset="0"/>
              <a:cs typeface="Arial"/>
            </a:endParaRPr>
          </a:p>
          <a:p>
            <a:pPr marL="265306" marR="429508" indent="-258493">
              <a:lnSpc>
                <a:spcPts val="1705"/>
              </a:lnSpc>
              <a:buFontTx/>
              <a:buChar char="•"/>
              <a:tabLst>
                <a:tab pos="265306" algn="l"/>
                <a:tab pos="265663" algn="l"/>
              </a:tabLst>
            </a:pPr>
            <a:r>
              <a:rPr lang="es-ES" sz="1581" dirty="0" smtClean="0">
                <a:latin typeface="TT Commons" panose="02000506040000020004" pitchFamily="50" charset="0"/>
                <a:cs typeface="Arial"/>
              </a:rPr>
              <a:t>Combinar con otros productos: para completar el protocolo de limpieza de pieles  grasas.</a:t>
            </a:r>
          </a:p>
          <a:p>
            <a:pPr marL="6813" marR="429508">
              <a:lnSpc>
                <a:spcPts val="1705"/>
              </a:lnSpc>
              <a:tabLst>
                <a:tab pos="265306" algn="l"/>
                <a:tab pos="265663" algn="l"/>
              </a:tabLst>
            </a:pPr>
            <a:endParaRPr sz="1581" dirty="0">
              <a:latin typeface="TT Commons" panose="02000506040000020004" pitchFamily="50" charset="0"/>
              <a:cs typeface="Arial"/>
            </a:endParaRP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20</a:t>
            </a:fld>
            <a:endParaRPr spc="6" dirty="0"/>
          </a:p>
        </p:txBody>
      </p:sp>
      <p:grpSp>
        <p:nvGrpSpPr>
          <p:cNvPr id="6" name="object 6"/>
          <p:cNvGrpSpPr/>
          <p:nvPr/>
        </p:nvGrpSpPr>
        <p:grpSpPr>
          <a:xfrm>
            <a:off x="683739" y="4507688"/>
            <a:ext cx="1477744" cy="486489"/>
            <a:chOff x="57897" y="7426451"/>
            <a:chExt cx="3770629" cy="861694"/>
          </a:xfrm>
        </p:grpSpPr>
        <p:sp>
          <p:nvSpPr>
            <p:cNvPr id="7" name="object 7"/>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487679" y="7426451"/>
              <a:ext cx="2910839"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10" name="object 10"/>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831765" y="4571588"/>
            <a:ext cx="1352635"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Balancing</a:t>
            </a:r>
            <a:r>
              <a:rPr sz="1581" spc="-25" dirty="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cream</a:t>
            </a:r>
            <a:endParaRPr sz="1581" dirty="0">
              <a:latin typeface="Bebas Neue Regular" panose="00000500000000000000" pitchFamily="50" charset="0"/>
              <a:cs typeface="Carlito"/>
            </a:endParaRPr>
          </a:p>
        </p:txBody>
      </p:sp>
      <p:sp>
        <p:nvSpPr>
          <p:cNvPr id="12" name="object 12"/>
          <p:cNvSpPr/>
          <p:nvPr/>
        </p:nvSpPr>
        <p:spPr>
          <a:xfrm>
            <a:off x="683739" y="1236411"/>
            <a:ext cx="1348261" cy="3475193"/>
          </a:xfrm>
          <a:prstGeom prst="rect">
            <a:avLst/>
          </a:prstGeom>
          <a:blipFill>
            <a:blip r:embed="rId4" cstate="print"/>
            <a:stretch>
              <a:fillRect/>
            </a:stretch>
          </a:blipFill>
        </p:spPr>
        <p:txBody>
          <a:bodyPr wrap="square" lIns="0" tIns="0" rIns="0" bIns="0" rtlCol="0"/>
          <a:lstStyle/>
          <a:p>
            <a:endParaRPr sz="597"/>
          </a:p>
        </p:txBody>
      </p:sp>
      <p:sp>
        <p:nvSpPr>
          <p:cNvPr id="17"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txBox="1">
            <a:spLocks/>
          </p:cNvSpPr>
          <p:nvPr/>
        </p:nvSpPr>
        <p:spPr>
          <a:xfrm>
            <a:off x="698500" y="445037"/>
            <a:ext cx="5280997"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Protocolo de tratamiento profesional</a:t>
            </a:r>
            <a:endParaRPr lang="es-ES" sz="2400" spc="300" dirty="0">
              <a:latin typeface="Bebas Neue Regular" panose="00000500000000000000" pitchFamily="50" charset="0"/>
            </a:endParaRPr>
          </a:p>
        </p:txBody>
      </p:sp>
      <p:graphicFrame>
        <p:nvGraphicFramePr>
          <p:cNvPr id="10" name="object 2"/>
          <p:cNvGraphicFramePr>
            <a:graphicFrameLocks noGrp="1"/>
          </p:cNvGraphicFramePr>
          <p:nvPr>
            <p:extLst>
              <p:ext uri="{D42A27DB-BD31-4B8C-83A1-F6EECF244321}">
                <p14:modId xmlns:p14="http://schemas.microsoft.com/office/powerpoint/2010/main" val="3205722046"/>
              </p:ext>
            </p:extLst>
          </p:nvPr>
        </p:nvGraphicFramePr>
        <p:xfrm>
          <a:off x="584199" y="1485105"/>
          <a:ext cx="8229601" cy="3004418"/>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157607">
                  <a:extLst>
                    <a:ext uri="{9D8B030D-6E8A-4147-A177-3AD203B41FA5}">
                      <a16:colId xmlns:a16="http://schemas.microsoft.com/office/drawing/2014/main" val="20001"/>
                    </a:ext>
                  </a:extLst>
                </a:gridCol>
                <a:gridCol w="2090026">
                  <a:extLst>
                    <a:ext uri="{9D8B030D-6E8A-4147-A177-3AD203B41FA5}">
                      <a16:colId xmlns:a16="http://schemas.microsoft.com/office/drawing/2014/main" val="20002"/>
                    </a:ext>
                  </a:extLst>
                </a:gridCol>
                <a:gridCol w="1924568">
                  <a:extLst>
                    <a:ext uri="{9D8B030D-6E8A-4147-A177-3AD203B41FA5}">
                      <a16:colId xmlns:a16="http://schemas.microsoft.com/office/drawing/2014/main" val="20003"/>
                    </a:ext>
                  </a:extLst>
                </a:gridCol>
              </a:tblGrid>
              <a:tr h="278389">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tc>
                  <a:txBody>
                    <a:bodyPr/>
                    <a:lstStyle/>
                    <a:p>
                      <a:pPr marR="183515" algn="ctr">
                        <a:lnSpc>
                          <a:spcPct val="100000"/>
                        </a:lnSpc>
                        <a:spcBef>
                          <a:spcPts val="615"/>
                        </a:spcBef>
                      </a:pPr>
                      <a:r>
                        <a:rPr sz="1300" spc="-35" dirty="0">
                          <a:latin typeface="TT Commons" panose="02000506040000020004" pitchFamily="50" charset="0"/>
                          <a:cs typeface="Carlito"/>
                        </a:rPr>
                        <a:t>PASO</a:t>
                      </a:r>
                      <a:endParaRPr sz="1300">
                        <a:latin typeface="TT Commons" panose="02000506040000020004" pitchFamily="50" charset="0"/>
                        <a:cs typeface="Carlito"/>
                      </a:endParaRPr>
                    </a:p>
                  </a:txBody>
                  <a:tcPr marL="0" marR="0" marT="44096"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434975" algn="ctr">
                        <a:lnSpc>
                          <a:spcPct val="100000"/>
                        </a:lnSpc>
                        <a:spcBef>
                          <a:spcPts val="615"/>
                        </a:spcBef>
                      </a:pPr>
                      <a:r>
                        <a:rPr sz="1300" spc="-10" dirty="0">
                          <a:latin typeface="TT Commons" panose="02000506040000020004" pitchFamily="50" charset="0"/>
                          <a:cs typeface="Carlito"/>
                        </a:rPr>
                        <a:t>PRODUCTO</a:t>
                      </a:r>
                      <a:endParaRPr sz="1300">
                        <a:latin typeface="TT Commons" panose="02000506040000020004" pitchFamily="50" charset="0"/>
                        <a:cs typeface="Carlito"/>
                      </a:endParaRPr>
                    </a:p>
                  </a:txBody>
                  <a:tcPr marL="0" marR="0" marT="44096" marB="0">
                    <a:lnT w="12700">
                      <a:solidFill>
                        <a:srgbClr val="000000"/>
                      </a:solidFill>
                      <a:prstDash val="solid"/>
                    </a:lnT>
                    <a:lnB w="12700">
                      <a:solidFill>
                        <a:srgbClr val="000000"/>
                      </a:solidFill>
                      <a:prstDash val="solid"/>
                    </a:lnB>
                  </a:tcPr>
                </a:tc>
                <a:tc>
                  <a:txBody>
                    <a:bodyPr/>
                    <a:lstStyle/>
                    <a:p>
                      <a:pPr marL="1220470">
                        <a:lnSpc>
                          <a:spcPct val="100000"/>
                        </a:lnSpc>
                        <a:spcBef>
                          <a:spcPts val="615"/>
                        </a:spcBef>
                      </a:pPr>
                      <a:r>
                        <a:rPr sz="1300" dirty="0">
                          <a:latin typeface="TT Commons" panose="02000506040000020004" pitchFamily="50" charset="0"/>
                          <a:cs typeface="Carlito"/>
                        </a:rPr>
                        <a:t>TIEMPO</a:t>
                      </a:r>
                      <a:endParaRPr sz="1300">
                        <a:latin typeface="TT Commons" panose="02000506040000020004" pitchFamily="50" charset="0"/>
                        <a:cs typeface="Carlito"/>
                      </a:endParaRPr>
                    </a:p>
                  </a:txBody>
                  <a:tcPr marL="0" marR="0" marT="44096"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82573">
                <a:tc rowSpan="3">
                  <a:txBody>
                    <a:bodyPr/>
                    <a:lstStyle/>
                    <a:p>
                      <a:pPr algn="l">
                        <a:lnSpc>
                          <a:spcPct val="100000"/>
                        </a:lnSpc>
                        <a:spcBef>
                          <a:spcPts val="30"/>
                        </a:spcBef>
                      </a:pPr>
                      <a:endParaRPr sz="1400" dirty="0">
                        <a:latin typeface="TT Commons" panose="02000506040000020004" pitchFamily="50" charset="0"/>
                        <a:cs typeface="Times New Roman"/>
                      </a:endParaRPr>
                    </a:p>
                    <a:p>
                      <a:pPr marL="0" algn="ctr">
                        <a:lnSpc>
                          <a:spcPct val="100000"/>
                        </a:lnSpc>
                        <a:spcBef>
                          <a:spcPts val="0"/>
                        </a:spcBef>
                      </a:pPr>
                      <a:r>
                        <a:rPr sz="1300" dirty="0">
                          <a:latin typeface="TT Commons" panose="02000506040000020004" pitchFamily="50" charset="0"/>
                          <a:cs typeface="Carlito"/>
                        </a:rPr>
                        <a:t>DESMAQUILLAR</a:t>
                      </a:r>
                    </a:p>
                  </a:txBody>
                  <a:tcPr marL="0" marR="0" marT="2151"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marR="184785" algn="ctr">
                        <a:lnSpc>
                          <a:spcPts val="2745"/>
                        </a:lnSpc>
                        <a:spcBef>
                          <a:spcPts val="615"/>
                        </a:spcBef>
                      </a:pPr>
                      <a:r>
                        <a:rPr sz="1300" dirty="0">
                          <a:latin typeface="TT Commons" panose="02000506040000020004" pitchFamily="50" charset="0"/>
                          <a:cs typeface="Carlito"/>
                        </a:rPr>
                        <a:t>Desmaquillado de</a:t>
                      </a:r>
                      <a:r>
                        <a:rPr sz="1300" spc="-15" dirty="0">
                          <a:latin typeface="TT Commons" panose="02000506040000020004" pitchFamily="50" charset="0"/>
                          <a:cs typeface="Carlito"/>
                        </a:rPr>
                        <a:t> </a:t>
                      </a:r>
                      <a:r>
                        <a:rPr sz="1300" dirty="0">
                          <a:latin typeface="TT Commons" panose="02000506040000020004" pitchFamily="50" charset="0"/>
                          <a:cs typeface="Carlito"/>
                        </a:rPr>
                        <a:t>ojos</a:t>
                      </a:r>
                      <a:endParaRPr sz="1300">
                        <a:latin typeface="TT Commons" panose="02000506040000020004" pitchFamily="50" charset="0"/>
                        <a:cs typeface="Carlito"/>
                      </a:endParaRPr>
                    </a:p>
                  </a:txBody>
                  <a:tcPr marL="0" marR="0" marT="44096" marB="0">
                    <a:lnT w="12700">
                      <a:solidFill>
                        <a:srgbClr val="000000"/>
                      </a:solidFill>
                      <a:prstDash val="solid"/>
                    </a:lnT>
                  </a:tcPr>
                </a:tc>
                <a:tc>
                  <a:txBody>
                    <a:bodyPr/>
                    <a:lstStyle/>
                    <a:p>
                      <a:pPr marR="436880" algn="ctr">
                        <a:lnSpc>
                          <a:spcPts val="2745"/>
                        </a:lnSpc>
                        <a:spcBef>
                          <a:spcPts val="615"/>
                        </a:spcBef>
                      </a:pPr>
                      <a:r>
                        <a:rPr sz="1300" spc="-45" dirty="0">
                          <a:latin typeface="TT Commons" panose="02000506040000020004" pitchFamily="50" charset="0"/>
                          <a:cs typeface="Carlito"/>
                        </a:rPr>
                        <a:t>Total </a:t>
                      </a:r>
                      <a:r>
                        <a:rPr sz="1300" spc="-15" dirty="0">
                          <a:latin typeface="TT Commons" panose="02000506040000020004" pitchFamily="50" charset="0"/>
                          <a:cs typeface="Carlito"/>
                        </a:rPr>
                        <a:t>Make </a:t>
                      </a:r>
                      <a:r>
                        <a:rPr sz="1300" dirty="0">
                          <a:latin typeface="TT Commons" panose="02000506040000020004" pitchFamily="50" charset="0"/>
                          <a:cs typeface="Carlito"/>
                        </a:rPr>
                        <a:t>up</a:t>
                      </a:r>
                      <a:r>
                        <a:rPr sz="1300" spc="45" dirty="0">
                          <a:latin typeface="TT Commons" panose="02000506040000020004" pitchFamily="50" charset="0"/>
                          <a:cs typeface="Carlito"/>
                        </a:rPr>
                        <a:t> </a:t>
                      </a:r>
                      <a:r>
                        <a:rPr sz="1300" spc="-5" dirty="0">
                          <a:latin typeface="TT Commons" panose="02000506040000020004" pitchFamily="50" charset="0"/>
                          <a:cs typeface="Carlito"/>
                        </a:rPr>
                        <a:t>remover</a:t>
                      </a:r>
                      <a:endParaRPr sz="1300" dirty="0">
                        <a:latin typeface="TT Commons" panose="02000506040000020004" pitchFamily="50" charset="0"/>
                        <a:cs typeface="Carlito"/>
                      </a:endParaRPr>
                    </a:p>
                  </a:txBody>
                  <a:tcPr marL="0" marR="0" marT="44096" marB="0">
                    <a:lnT w="12700">
                      <a:solidFill>
                        <a:srgbClr val="000000"/>
                      </a:solidFill>
                      <a:prstDash val="solid"/>
                    </a:lnT>
                  </a:tcPr>
                </a:tc>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263652">
                <a:tc vMerge="1">
                  <a:txBody>
                    <a:bodyPr/>
                    <a:lstStyle/>
                    <a:p>
                      <a:endParaRPr/>
                    </a:p>
                  </a:txBody>
                  <a:tcPr marL="0" marR="0" marT="3810"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a:lnSpc>
                          <a:spcPct val="100000"/>
                        </a:lnSpc>
                      </a:pPr>
                      <a:endParaRPr sz="1000">
                        <a:latin typeface="TT Commons" panose="02000506040000020004" pitchFamily="50" charset="0"/>
                        <a:cs typeface="Times New Roman"/>
                      </a:endParaRPr>
                    </a:p>
                  </a:txBody>
                  <a:tcPr marL="0" marR="0" marT="0" marB="0"/>
                </a:tc>
                <a:tc>
                  <a:txBody>
                    <a:bodyPr/>
                    <a:lstStyle/>
                    <a:p>
                      <a:pPr>
                        <a:lnSpc>
                          <a:spcPct val="100000"/>
                        </a:lnSpc>
                      </a:pPr>
                      <a:endParaRPr sz="1000">
                        <a:latin typeface="TT Commons" panose="02000506040000020004" pitchFamily="50" charset="0"/>
                        <a:cs typeface="Times New Roman"/>
                      </a:endParaRPr>
                    </a:p>
                  </a:txBody>
                  <a:tcPr marL="0" marR="0" marT="0" marB="0"/>
                </a:tc>
                <a:tc>
                  <a:txBody>
                    <a:bodyPr/>
                    <a:lstStyle/>
                    <a:p>
                      <a:pPr marR="245745" algn="ctr">
                        <a:lnSpc>
                          <a:spcPts val="2075"/>
                        </a:lnSpc>
                      </a:pPr>
                      <a:r>
                        <a:rPr sz="1300" spc="5" dirty="0">
                          <a:latin typeface="TT Commons" panose="02000506040000020004" pitchFamily="50" charset="0"/>
                          <a:cs typeface="Carlito"/>
                        </a:rPr>
                        <a:t>5</a:t>
                      </a:r>
                      <a:r>
                        <a:rPr sz="1300" dirty="0">
                          <a:latin typeface="TT Commons" panose="02000506040000020004" pitchFamily="50" charset="0"/>
                          <a:cs typeface="Carlito"/>
                        </a:rPr>
                        <a:t> min</a:t>
                      </a:r>
                    </a:p>
                  </a:txBody>
                  <a:tcPr marL="0" marR="0" marT="0" marB="0">
                    <a:lnR w="12700">
                      <a:solidFill>
                        <a:srgbClr val="000000"/>
                      </a:solidFill>
                      <a:prstDash val="solid"/>
                    </a:lnR>
                  </a:tcPr>
                </a:tc>
                <a:extLst>
                  <a:ext uri="{0D108BD9-81ED-4DB2-BD59-A6C34878D82A}">
                    <a16:rowId xmlns:a16="http://schemas.microsoft.com/office/drawing/2014/main" val="10002"/>
                  </a:ext>
                </a:extLst>
              </a:tr>
              <a:tr h="276207">
                <a:tc vMerge="1">
                  <a:txBody>
                    <a:bodyPr/>
                    <a:lstStyle/>
                    <a:p>
                      <a:endParaRPr/>
                    </a:p>
                  </a:txBody>
                  <a:tcPr marL="0" marR="0" marT="3810" marB="0">
                    <a:lnL w="12700">
                      <a:solidFill>
                        <a:srgbClr val="000000"/>
                      </a:solidFill>
                      <a:prstDash val="solid"/>
                    </a:lnL>
                    <a:lnT w="12700">
                      <a:solidFill>
                        <a:srgbClr val="000000"/>
                      </a:solidFill>
                      <a:prstDash val="solid"/>
                    </a:lnT>
                    <a:lnB w="12700">
                      <a:solidFill>
                        <a:srgbClr val="000000"/>
                      </a:solidFill>
                      <a:prstDash val="solid"/>
                    </a:lnB>
                    <a:solidFill>
                      <a:srgbClr val="DEEBF7"/>
                    </a:solidFill>
                  </a:tcPr>
                </a:tc>
                <a:tc>
                  <a:txBody>
                    <a:bodyPr/>
                    <a:lstStyle/>
                    <a:p>
                      <a:pPr marR="184785" algn="ctr">
                        <a:lnSpc>
                          <a:spcPts val="2150"/>
                        </a:lnSpc>
                      </a:pPr>
                      <a:r>
                        <a:rPr sz="1300" dirty="0">
                          <a:latin typeface="TT Commons" panose="02000506040000020004" pitchFamily="50" charset="0"/>
                          <a:cs typeface="Carlito"/>
                        </a:rPr>
                        <a:t>Desmaquillado de</a:t>
                      </a:r>
                      <a:r>
                        <a:rPr sz="1300" spc="-25" dirty="0">
                          <a:latin typeface="TT Commons" panose="02000506040000020004" pitchFamily="50" charset="0"/>
                          <a:cs typeface="Carlito"/>
                        </a:rPr>
                        <a:t> </a:t>
                      </a:r>
                      <a:r>
                        <a:rPr sz="1300" dirty="0">
                          <a:latin typeface="TT Commons" panose="02000506040000020004" pitchFamily="50" charset="0"/>
                          <a:cs typeface="Carlito"/>
                        </a:rPr>
                        <a:t>labios</a:t>
                      </a:r>
                      <a:endParaRPr sz="1300">
                        <a:latin typeface="TT Commons" panose="02000506040000020004" pitchFamily="50" charset="0"/>
                        <a:cs typeface="Carlito"/>
                      </a:endParaRPr>
                    </a:p>
                  </a:txBody>
                  <a:tcPr marL="0" marR="0" marT="0" marB="0">
                    <a:lnB w="12700">
                      <a:solidFill>
                        <a:srgbClr val="000000"/>
                      </a:solidFill>
                      <a:prstDash val="solid"/>
                    </a:lnB>
                  </a:tcPr>
                </a:tc>
                <a:tc>
                  <a:txBody>
                    <a:bodyPr/>
                    <a:lstStyle/>
                    <a:p>
                      <a:pPr marR="436880" algn="ctr">
                        <a:lnSpc>
                          <a:spcPts val="2745"/>
                        </a:lnSpc>
                        <a:spcBef>
                          <a:spcPts val="615"/>
                        </a:spcBef>
                      </a:pPr>
                      <a:r>
                        <a:rPr lang="en-US" sz="1300" spc="-45" dirty="0" smtClean="0">
                          <a:latin typeface="TT Commons" panose="02000506040000020004" pitchFamily="50" charset="0"/>
                          <a:cs typeface="Carlito"/>
                        </a:rPr>
                        <a:t>Total </a:t>
                      </a:r>
                      <a:r>
                        <a:rPr lang="en-US" sz="1300" spc="-15" dirty="0" smtClean="0">
                          <a:latin typeface="TT Commons" panose="02000506040000020004" pitchFamily="50" charset="0"/>
                          <a:cs typeface="Carlito"/>
                        </a:rPr>
                        <a:t>Make </a:t>
                      </a:r>
                      <a:r>
                        <a:rPr lang="en-US" sz="1300" dirty="0" smtClean="0">
                          <a:latin typeface="TT Commons" panose="02000506040000020004" pitchFamily="50" charset="0"/>
                          <a:cs typeface="Carlito"/>
                        </a:rPr>
                        <a:t>up</a:t>
                      </a:r>
                      <a:r>
                        <a:rPr lang="en-US" sz="1300" spc="45" dirty="0" smtClean="0">
                          <a:latin typeface="TT Commons" panose="02000506040000020004" pitchFamily="50" charset="0"/>
                          <a:cs typeface="Carlito"/>
                        </a:rPr>
                        <a:t> </a:t>
                      </a:r>
                      <a:r>
                        <a:rPr lang="en-US" sz="1300" spc="-5" dirty="0" smtClean="0">
                          <a:latin typeface="TT Commons" panose="02000506040000020004" pitchFamily="50" charset="0"/>
                          <a:cs typeface="Carlito"/>
                        </a:rPr>
                        <a:t>remover</a:t>
                      </a:r>
                      <a:endParaRPr lang="en-US" sz="1300" dirty="0">
                        <a:latin typeface="TT Commons" panose="02000506040000020004" pitchFamily="50" charset="0"/>
                        <a:cs typeface="Carlito"/>
                      </a:endParaRPr>
                    </a:p>
                  </a:txBody>
                  <a:tcPr marL="0" marR="0" marT="0" marB="0">
                    <a:lnB w="12700">
                      <a:solidFill>
                        <a:srgbClr val="000000"/>
                      </a:solidFill>
                      <a:prstDash val="solid"/>
                    </a:lnB>
                  </a:tcPr>
                </a:tc>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r h="517978">
                <a:tc rowSpan="3">
                  <a:txBody>
                    <a:bodyPr/>
                    <a:lstStyle/>
                    <a:p>
                      <a:pPr algn="l">
                        <a:lnSpc>
                          <a:spcPct val="100000"/>
                        </a:lnSpc>
                      </a:pPr>
                      <a:endParaRPr sz="1300" dirty="0">
                        <a:latin typeface="TT Commons" panose="02000506040000020004" pitchFamily="50" charset="0"/>
                        <a:cs typeface="Times New Roman"/>
                      </a:endParaRPr>
                    </a:p>
                    <a:p>
                      <a:pPr algn="l">
                        <a:lnSpc>
                          <a:spcPct val="100000"/>
                        </a:lnSpc>
                      </a:pPr>
                      <a:endParaRPr sz="1300" dirty="0">
                        <a:latin typeface="TT Commons" panose="02000506040000020004" pitchFamily="50" charset="0"/>
                        <a:cs typeface="Times New Roman"/>
                      </a:endParaRPr>
                    </a:p>
                    <a:p>
                      <a:pPr marL="0" algn="ctr">
                        <a:lnSpc>
                          <a:spcPct val="100000"/>
                        </a:lnSpc>
                        <a:spcBef>
                          <a:spcPts val="0"/>
                        </a:spcBef>
                      </a:pPr>
                      <a:r>
                        <a:rPr sz="1300" spc="-5" dirty="0">
                          <a:latin typeface="TT Commons" panose="02000506040000020004" pitchFamily="50" charset="0"/>
                          <a:cs typeface="Carlito"/>
                        </a:rPr>
                        <a:t>Preparar </a:t>
                      </a:r>
                      <a:r>
                        <a:rPr sz="1300" spc="5" dirty="0">
                          <a:latin typeface="TT Commons" panose="02000506040000020004" pitchFamily="50" charset="0"/>
                          <a:cs typeface="Carlito"/>
                        </a:rPr>
                        <a:t>la</a:t>
                      </a:r>
                      <a:r>
                        <a:rPr sz="1300" spc="-5" dirty="0">
                          <a:latin typeface="TT Commons" panose="02000506040000020004" pitchFamily="50" charset="0"/>
                          <a:cs typeface="Carlito"/>
                        </a:rPr>
                        <a:t> </a:t>
                      </a:r>
                      <a:r>
                        <a:rPr sz="1300" spc="5" dirty="0">
                          <a:latin typeface="TT Commons" panose="02000506040000020004" pitchFamily="50" charset="0"/>
                          <a:cs typeface="Carlito"/>
                        </a:rPr>
                        <a:t>piel</a:t>
                      </a:r>
                      <a:endParaRPr sz="1300" dirty="0">
                        <a:latin typeface="TT Commons" panose="02000506040000020004" pitchFamily="50" charset="0"/>
                        <a:cs typeface="Carlito"/>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63D23C"/>
                    </a:solidFill>
                  </a:tcPr>
                </a:tc>
                <a:tc>
                  <a:txBody>
                    <a:bodyPr/>
                    <a:lstStyle/>
                    <a:p>
                      <a:pPr>
                        <a:lnSpc>
                          <a:spcPct val="100000"/>
                        </a:lnSpc>
                        <a:spcBef>
                          <a:spcPts val="50"/>
                        </a:spcBef>
                      </a:pPr>
                      <a:endParaRPr sz="1100">
                        <a:latin typeface="TT Commons" panose="02000506040000020004" pitchFamily="50" charset="0"/>
                        <a:cs typeface="Times New Roman"/>
                      </a:endParaRPr>
                    </a:p>
                    <a:p>
                      <a:pPr marR="183515" algn="ctr">
                        <a:lnSpc>
                          <a:spcPct val="100000"/>
                        </a:lnSpc>
                      </a:pPr>
                      <a:r>
                        <a:rPr sz="1300" spc="-5" dirty="0">
                          <a:latin typeface="TT Commons" panose="02000506040000020004" pitchFamily="50" charset="0"/>
                          <a:cs typeface="Carlito"/>
                        </a:rPr>
                        <a:t>Limpieza </a:t>
                      </a:r>
                      <a:r>
                        <a:rPr sz="1300" spc="-15" dirty="0">
                          <a:latin typeface="TT Commons" panose="02000506040000020004" pitchFamily="50" charset="0"/>
                          <a:cs typeface="Carlito"/>
                        </a:rPr>
                        <a:t>cara, </a:t>
                      </a:r>
                      <a:r>
                        <a:rPr sz="1300" spc="5" dirty="0">
                          <a:latin typeface="TT Commons" panose="02000506040000020004" pitchFamily="50" charset="0"/>
                          <a:cs typeface="Carlito"/>
                        </a:rPr>
                        <a:t>cuello y</a:t>
                      </a:r>
                      <a:r>
                        <a:rPr sz="1300" spc="-20" dirty="0">
                          <a:latin typeface="TT Commons" panose="02000506040000020004" pitchFamily="50" charset="0"/>
                          <a:cs typeface="Carlito"/>
                        </a:rPr>
                        <a:t> </a:t>
                      </a:r>
                      <a:r>
                        <a:rPr sz="1300" spc="-5" dirty="0">
                          <a:latin typeface="TT Commons" panose="02000506040000020004" pitchFamily="50" charset="0"/>
                          <a:cs typeface="Carlito"/>
                        </a:rPr>
                        <a:t>escote</a:t>
                      </a:r>
                      <a:endParaRPr sz="1300">
                        <a:latin typeface="TT Commons" panose="02000506040000020004" pitchFamily="50" charset="0"/>
                        <a:cs typeface="Carlito"/>
                      </a:endParaRPr>
                    </a:p>
                  </a:txBody>
                  <a:tcPr marL="0" marR="0" marT="3585" marB="0">
                    <a:lnT w="12700">
                      <a:solidFill>
                        <a:srgbClr val="000000"/>
                      </a:solidFill>
                      <a:prstDash val="solid"/>
                    </a:lnT>
                  </a:tcPr>
                </a:tc>
                <a:tc>
                  <a:txBody>
                    <a:bodyPr/>
                    <a:lstStyle/>
                    <a:p>
                      <a:pPr>
                        <a:lnSpc>
                          <a:spcPct val="100000"/>
                        </a:lnSpc>
                        <a:spcBef>
                          <a:spcPts val="50"/>
                        </a:spcBef>
                      </a:pPr>
                      <a:endParaRPr sz="1100">
                        <a:latin typeface="TT Commons" panose="02000506040000020004" pitchFamily="50" charset="0"/>
                        <a:cs typeface="Times New Roman"/>
                      </a:endParaRPr>
                    </a:p>
                    <a:p>
                      <a:pPr marR="438150" algn="ctr">
                        <a:lnSpc>
                          <a:spcPct val="100000"/>
                        </a:lnSpc>
                      </a:pPr>
                      <a:r>
                        <a:rPr sz="1300" dirty="0">
                          <a:latin typeface="TT Commons" panose="02000506040000020004" pitchFamily="50" charset="0"/>
                          <a:cs typeface="Carlito"/>
                        </a:rPr>
                        <a:t>Cleasing </a:t>
                      </a:r>
                      <a:r>
                        <a:rPr sz="1300" spc="-5" dirty="0">
                          <a:latin typeface="TT Commons" panose="02000506040000020004" pitchFamily="50" charset="0"/>
                          <a:cs typeface="Carlito"/>
                        </a:rPr>
                        <a:t>gel </a:t>
                      </a:r>
                      <a:r>
                        <a:rPr sz="1300" spc="5" dirty="0">
                          <a:latin typeface="TT Commons" panose="02000506040000020004" pitchFamily="50" charset="0"/>
                          <a:cs typeface="Carlito"/>
                        </a:rPr>
                        <a:t>+</a:t>
                      </a:r>
                      <a:r>
                        <a:rPr sz="1300" dirty="0">
                          <a:latin typeface="TT Commons" panose="02000506040000020004" pitchFamily="50" charset="0"/>
                          <a:cs typeface="Carlito"/>
                        </a:rPr>
                        <a:t> Lotion</a:t>
                      </a:r>
                      <a:endParaRPr sz="1300">
                        <a:latin typeface="TT Commons" panose="02000506040000020004" pitchFamily="50" charset="0"/>
                        <a:cs typeface="Carlito"/>
                      </a:endParaRPr>
                    </a:p>
                  </a:txBody>
                  <a:tcPr marL="0" marR="0" marT="3585" marB="0">
                    <a:lnT w="12700">
                      <a:solidFill>
                        <a:srgbClr val="000000"/>
                      </a:solidFill>
                      <a:prstDash val="solid"/>
                    </a:lnT>
                  </a:tcPr>
                </a:tc>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r h="389540">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63D23C"/>
                    </a:solidFill>
                  </a:tcPr>
                </a:tc>
                <a:tc>
                  <a:txBody>
                    <a:bodyPr/>
                    <a:lstStyle/>
                    <a:p>
                      <a:pPr>
                        <a:lnSpc>
                          <a:spcPct val="100000"/>
                        </a:lnSpc>
                        <a:spcBef>
                          <a:spcPts val="20"/>
                        </a:spcBef>
                      </a:pPr>
                      <a:endParaRPr sz="1000" dirty="0">
                        <a:latin typeface="TT Commons" panose="02000506040000020004" pitchFamily="50" charset="0"/>
                        <a:cs typeface="Times New Roman"/>
                      </a:endParaRPr>
                    </a:p>
                    <a:p>
                      <a:pPr marR="186055" algn="ctr">
                        <a:lnSpc>
                          <a:spcPct val="100000"/>
                        </a:lnSpc>
                      </a:pPr>
                      <a:r>
                        <a:rPr sz="1300" spc="-5" dirty="0">
                          <a:latin typeface="TT Commons" panose="02000506040000020004" pitchFamily="50" charset="0"/>
                          <a:cs typeface="Carlito"/>
                        </a:rPr>
                        <a:t>Exfoliación</a:t>
                      </a:r>
                      <a:endParaRPr sz="1300" dirty="0">
                        <a:latin typeface="TT Commons" panose="02000506040000020004" pitchFamily="50" charset="0"/>
                        <a:cs typeface="Carlito"/>
                      </a:endParaRPr>
                    </a:p>
                  </a:txBody>
                  <a:tcPr marL="0" marR="0" marT="1434" marB="0"/>
                </a:tc>
                <a:tc>
                  <a:txBody>
                    <a:bodyPr/>
                    <a:lstStyle/>
                    <a:p>
                      <a:pPr>
                        <a:lnSpc>
                          <a:spcPct val="100000"/>
                        </a:lnSpc>
                        <a:spcBef>
                          <a:spcPts val="20"/>
                        </a:spcBef>
                      </a:pPr>
                      <a:endParaRPr sz="1000">
                        <a:latin typeface="TT Commons" panose="02000506040000020004" pitchFamily="50" charset="0"/>
                        <a:cs typeface="Times New Roman"/>
                      </a:endParaRPr>
                    </a:p>
                    <a:p>
                      <a:pPr marR="434975" algn="ctr">
                        <a:lnSpc>
                          <a:spcPct val="100000"/>
                        </a:lnSpc>
                      </a:pPr>
                      <a:r>
                        <a:rPr sz="1300" spc="-5" dirty="0">
                          <a:latin typeface="TT Commons" panose="02000506040000020004" pitchFamily="50" charset="0"/>
                          <a:cs typeface="Carlito"/>
                        </a:rPr>
                        <a:t>Renewal</a:t>
                      </a:r>
                      <a:r>
                        <a:rPr sz="1300" spc="-25" dirty="0">
                          <a:latin typeface="TT Commons" panose="02000506040000020004" pitchFamily="50" charset="0"/>
                          <a:cs typeface="Carlito"/>
                        </a:rPr>
                        <a:t> </a:t>
                      </a:r>
                      <a:r>
                        <a:rPr sz="1300" spc="-5" dirty="0">
                          <a:latin typeface="TT Commons" panose="02000506040000020004" pitchFamily="50" charset="0"/>
                          <a:cs typeface="Carlito"/>
                        </a:rPr>
                        <a:t>Therapy</a:t>
                      </a:r>
                      <a:endParaRPr sz="1300">
                        <a:latin typeface="TT Commons" panose="02000506040000020004" pitchFamily="50" charset="0"/>
                        <a:cs typeface="Carlito"/>
                      </a:endParaRPr>
                    </a:p>
                  </a:txBody>
                  <a:tcPr marL="0" marR="0" marT="1434" marB="0"/>
                </a:tc>
                <a:tc>
                  <a:txBody>
                    <a:bodyPr/>
                    <a:lstStyle/>
                    <a:p>
                      <a:pPr marL="0" algn="ctr">
                        <a:lnSpc>
                          <a:spcPct val="100000"/>
                        </a:lnSpc>
                        <a:spcBef>
                          <a:spcPts val="0"/>
                        </a:spcBef>
                      </a:pPr>
                      <a:r>
                        <a:rPr sz="1300" spc="5" dirty="0">
                          <a:latin typeface="TT Commons" panose="02000506040000020004" pitchFamily="50" charset="0"/>
                          <a:cs typeface="Carlito"/>
                        </a:rPr>
                        <a:t>8-10 </a:t>
                      </a:r>
                      <a:r>
                        <a:rPr sz="1300" dirty="0">
                          <a:latin typeface="TT Commons" panose="02000506040000020004" pitchFamily="50" charset="0"/>
                          <a:cs typeface="Carlito"/>
                        </a:rPr>
                        <a:t>min</a:t>
                      </a:r>
                    </a:p>
                  </a:txBody>
                  <a:tcPr marL="0" marR="0" marT="29755" marB="0">
                    <a:lnR w="12700">
                      <a:solidFill>
                        <a:srgbClr val="000000"/>
                      </a:solidFill>
                      <a:prstDash val="solid"/>
                    </a:lnR>
                  </a:tcPr>
                </a:tc>
                <a:extLst>
                  <a:ext uri="{0D108BD9-81ED-4DB2-BD59-A6C34878D82A}">
                    <a16:rowId xmlns:a16="http://schemas.microsoft.com/office/drawing/2014/main" val="10005"/>
                  </a:ext>
                </a:extLst>
              </a:tr>
              <a:tr h="265136">
                <a:tc vMerge="1">
                  <a:txBody>
                    <a:bodyPr/>
                    <a:lstStyle/>
                    <a:p>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63D23C"/>
                    </a:solidFill>
                  </a:tcPr>
                </a:tc>
                <a:tc>
                  <a:txBody>
                    <a:bodyPr/>
                    <a:lstStyle/>
                    <a:p>
                      <a:pPr marR="182880" algn="ctr">
                        <a:lnSpc>
                          <a:spcPct val="100000"/>
                        </a:lnSpc>
                        <a:spcBef>
                          <a:spcPts val="414"/>
                        </a:spcBef>
                      </a:pPr>
                      <a:r>
                        <a:rPr sz="1300" spc="-20" dirty="0">
                          <a:latin typeface="TT Commons" panose="02000506040000020004" pitchFamily="50" charset="0"/>
                          <a:cs typeface="Carlito"/>
                        </a:rPr>
                        <a:t>Tonificación</a:t>
                      </a:r>
                      <a:endParaRPr sz="1300">
                        <a:latin typeface="TT Commons" panose="02000506040000020004" pitchFamily="50" charset="0"/>
                        <a:cs typeface="Carlito"/>
                      </a:endParaRPr>
                    </a:p>
                  </a:txBody>
                  <a:tcPr marL="0" marR="0" marT="29755" marB="0">
                    <a:lnB w="12700">
                      <a:solidFill>
                        <a:srgbClr val="000000"/>
                      </a:solidFill>
                      <a:prstDash val="solid"/>
                    </a:lnB>
                  </a:tcPr>
                </a:tc>
                <a:tc>
                  <a:txBody>
                    <a:bodyPr/>
                    <a:lstStyle/>
                    <a:p>
                      <a:pPr marR="436880" algn="ctr">
                        <a:lnSpc>
                          <a:spcPct val="100000"/>
                        </a:lnSpc>
                        <a:spcBef>
                          <a:spcPts val="414"/>
                        </a:spcBef>
                      </a:pPr>
                      <a:r>
                        <a:rPr sz="1300" dirty="0">
                          <a:latin typeface="TT Commons" panose="02000506040000020004" pitchFamily="50" charset="0"/>
                          <a:cs typeface="Carlito"/>
                        </a:rPr>
                        <a:t>Lotion</a:t>
                      </a:r>
                      <a:endParaRPr sz="1300">
                        <a:latin typeface="TT Commons" panose="02000506040000020004" pitchFamily="50" charset="0"/>
                        <a:cs typeface="Carlito"/>
                      </a:endParaRPr>
                    </a:p>
                  </a:txBody>
                  <a:tcPr marL="0" marR="0" marT="29755" marB="0">
                    <a:lnB w="12700">
                      <a:solidFill>
                        <a:srgbClr val="000000"/>
                      </a:solidFill>
                      <a:prstDash val="solid"/>
                    </a:lnB>
                  </a:tcPr>
                </a:tc>
                <a:tc>
                  <a:txBody>
                    <a:bodyPr/>
                    <a:lstStyle/>
                    <a:p>
                      <a:pPr>
                        <a:lnSpc>
                          <a:spcPct val="100000"/>
                        </a:lnSpc>
                      </a:pPr>
                      <a:endParaRPr sz="1300" dirty="0">
                        <a:latin typeface="TT Commons" panose="02000506040000020004" pitchFamily="50" charset="0"/>
                        <a:cs typeface="Times New Roman"/>
                      </a:endParaRPr>
                    </a:p>
                  </a:txBody>
                  <a:tcPr marL="0" marR="0" marT="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6"/>
                  </a:ext>
                </a:extLst>
              </a:tr>
              <a:tr h="291739">
                <a:tc>
                  <a:txBody>
                    <a:bodyPr/>
                    <a:lstStyle/>
                    <a:p>
                      <a:pPr algn="ctr">
                        <a:lnSpc>
                          <a:spcPct val="100000"/>
                        </a:lnSpc>
                        <a:spcBef>
                          <a:spcPts val="620"/>
                        </a:spcBef>
                      </a:pPr>
                      <a:r>
                        <a:rPr sz="1300" dirty="0">
                          <a:latin typeface="TT Commons" panose="02000506040000020004" pitchFamily="50" charset="0"/>
                          <a:cs typeface="Carlito"/>
                        </a:rPr>
                        <a:t>Purifica </a:t>
                      </a:r>
                      <a:r>
                        <a:rPr sz="1300" spc="5" dirty="0">
                          <a:latin typeface="TT Commons" panose="02000506040000020004" pitchFamily="50" charset="0"/>
                          <a:cs typeface="Carlito"/>
                        </a:rPr>
                        <a:t>en</a:t>
                      </a:r>
                      <a:r>
                        <a:rPr sz="1300" spc="-10" dirty="0">
                          <a:latin typeface="TT Commons" panose="02000506040000020004" pitchFamily="50" charset="0"/>
                          <a:cs typeface="Carlito"/>
                        </a:rPr>
                        <a:t> </a:t>
                      </a:r>
                      <a:r>
                        <a:rPr sz="1300" dirty="0">
                          <a:latin typeface="TT Commons" panose="02000506040000020004" pitchFamily="50" charset="0"/>
                          <a:cs typeface="Carlito"/>
                        </a:rPr>
                        <a:t>profundidad</a:t>
                      </a:r>
                      <a:endParaRPr sz="1300">
                        <a:latin typeface="TT Commons" panose="02000506040000020004" pitchFamily="50" charset="0"/>
                        <a:cs typeface="Carlito"/>
                      </a:endParaRPr>
                    </a:p>
                  </a:txBody>
                  <a:tcPr marL="0" marR="0" marT="44454" marB="0">
                    <a:lnL w="12700">
                      <a:solidFill>
                        <a:srgbClr val="000000"/>
                      </a:solidFill>
                      <a:prstDash val="solid"/>
                    </a:lnL>
                    <a:lnT w="12700">
                      <a:solidFill>
                        <a:srgbClr val="000000"/>
                      </a:solidFill>
                      <a:prstDash val="solid"/>
                    </a:lnT>
                    <a:solidFill>
                      <a:srgbClr val="63D23C"/>
                    </a:solidFill>
                  </a:tcPr>
                </a:tc>
                <a:tc>
                  <a:txBody>
                    <a:bodyPr/>
                    <a:lstStyle/>
                    <a:p>
                      <a:pPr marR="181610" algn="ctr">
                        <a:lnSpc>
                          <a:spcPct val="100000"/>
                        </a:lnSpc>
                        <a:spcBef>
                          <a:spcPts val="620"/>
                        </a:spcBef>
                      </a:pPr>
                      <a:r>
                        <a:rPr sz="1300" dirty="0">
                          <a:latin typeface="TT Commons" panose="02000506040000020004" pitchFamily="50" charset="0"/>
                          <a:cs typeface="Carlito"/>
                        </a:rPr>
                        <a:t>Mascarilla</a:t>
                      </a:r>
                      <a:endParaRPr sz="1300">
                        <a:latin typeface="TT Commons" panose="02000506040000020004" pitchFamily="50" charset="0"/>
                        <a:cs typeface="Carlito"/>
                      </a:endParaRPr>
                    </a:p>
                  </a:txBody>
                  <a:tcPr marL="0" marR="0" marT="44454" marB="0">
                    <a:lnT w="12700">
                      <a:solidFill>
                        <a:srgbClr val="000000"/>
                      </a:solidFill>
                      <a:prstDash val="solid"/>
                    </a:lnT>
                  </a:tcPr>
                </a:tc>
                <a:tc>
                  <a:txBody>
                    <a:bodyPr/>
                    <a:lstStyle/>
                    <a:p>
                      <a:pPr marR="435609" algn="ctr">
                        <a:lnSpc>
                          <a:spcPct val="100000"/>
                        </a:lnSpc>
                        <a:spcBef>
                          <a:spcPts val="620"/>
                        </a:spcBef>
                      </a:pPr>
                      <a:r>
                        <a:rPr sz="1300" spc="5" dirty="0">
                          <a:latin typeface="TT Commons" panose="02000506040000020004" pitchFamily="50" charset="0"/>
                          <a:cs typeface="Carlito"/>
                        </a:rPr>
                        <a:t>Purifying</a:t>
                      </a:r>
                      <a:r>
                        <a:rPr sz="1300" spc="-20" dirty="0">
                          <a:latin typeface="TT Commons" panose="02000506040000020004" pitchFamily="50" charset="0"/>
                          <a:cs typeface="Carlito"/>
                        </a:rPr>
                        <a:t> </a:t>
                      </a:r>
                      <a:r>
                        <a:rPr sz="1300" dirty="0">
                          <a:latin typeface="TT Commons" panose="02000506040000020004" pitchFamily="50" charset="0"/>
                          <a:cs typeface="Carlito"/>
                        </a:rPr>
                        <a:t>Mask</a:t>
                      </a:r>
                      <a:endParaRPr sz="1300">
                        <a:latin typeface="TT Commons" panose="02000506040000020004" pitchFamily="50" charset="0"/>
                        <a:cs typeface="Carlito"/>
                      </a:endParaRPr>
                    </a:p>
                  </a:txBody>
                  <a:tcPr marL="0" marR="0" marT="44454" marB="0">
                    <a:lnT w="12700">
                      <a:solidFill>
                        <a:srgbClr val="000000"/>
                      </a:solidFill>
                      <a:prstDash val="solid"/>
                    </a:lnT>
                  </a:tcPr>
                </a:tc>
                <a:tc>
                  <a:txBody>
                    <a:bodyPr/>
                    <a:lstStyle/>
                    <a:p>
                      <a:pPr marR="245745" algn="ctr">
                        <a:lnSpc>
                          <a:spcPct val="100000"/>
                        </a:lnSpc>
                        <a:spcBef>
                          <a:spcPts val="620"/>
                        </a:spcBef>
                      </a:pPr>
                      <a:r>
                        <a:rPr sz="1300" spc="5" dirty="0">
                          <a:latin typeface="TT Commons" panose="02000506040000020004" pitchFamily="50" charset="0"/>
                          <a:cs typeface="Carlito"/>
                        </a:rPr>
                        <a:t>25 </a:t>
                      </a:r>
                      <a:r>
                        <a:rPr sz="1300" dirty="0">
                          <a:latin typeface="TT Commons" panose="02000506040000020004" pitchFamily="50" charset="0"/>
                          <a:cs typeface="Carlito"/>
                        </a:rPr>
                        <a:t>min</a:t>
                      </a:r>
                    </a:p>
                  </a:txBody>
                  <a:tcPr marL="0" marR="0" marT="44454"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7"/>
                  </a:ext>
                </a:extLst>
              </a:tr>
              <a:tr h="265040">
                <a:tc>
                  <a:txBody>
                    <a:bodyPr/>
                    <a:lstStyle/>
                    <a:p>
                      <a:pPr algn="ctr">
                        <a:lnSpc>
                          <a:spcPct val="100000"/>
                        </a:lnSpc>
                        <a:spcBef>
                          <a:spcPts val="415"/>
                        </a:spcBef>
                      </a:pPr>
                      <a:r>
                        <a:rPr sz="1300" dirty="0">
                          <a:latin typeface="TT Commons" panose="02000506040000020004" pitchFamily="50" charset="0"/>
                          <a:cs typeface="Carlito"/>
                        </a:rPr>
                        <a:t>Finalización</a:t>
                      </a:r>
                      <a:endParaRPr sz="1300">
                        <a:latin typeface="TT Commons" panose="02000506040000020004" pitchFamily="50" charset="0"/>
                        <a:cs typeface="Carlito"/>
                      </a:endParaRPr>
                    </a:p>
                  </a:txBody>
                  <a:tcPr marL="0" marR="0" marT="29756" marB="0">
                    <a:lnL w="12700">
                      <a:solidFill>
                        <a:srgbClr val="000000"/>
                      </a:solidFill>
                      <a:prstDash val="solid"/>
                    </a:lnL>
                    <a:lnB w="12700">
                      <a:solidFill>
                        <a:srgbClr val="000000"/>
                      </a:solidFill>
                      <a:prstDash val="solid"/>
                    </a:lnB>
                    <a:solidFill>
                      <a:srgbClr val="63D23C"/>
                    </a:solidFill>
                  </a:tcPr>
                </a:tc>
                <a:tc>
                  <a:txBody>
                    <a:bodyPr/>
                    <a:lstStyle/>
                    <a:p>
                      <a:pPr marR="183515" algn="ctr">
                        <a:lnSpc>
                          <a:spcPct val="100000"/>
                        </a:lnSpc>
                        <a:spcBef>
                          <a:spcPts val="415"/>
                        </a:spcBef>
                      </a:pPr>
                      <a:r>
                        <a:rPr sz="1300" spc="-10" dirty="0">
                          <a:latin typeface="TT Commons" panose="02000506040000020004" pitchFamily="50" charset="0"/>
                          <a:cs typeface="Carlito"/>
                        </a:rPr>
                        <a:t>Equilibrante</a:t>
                      </a:r>
                      <a:r>
                        <a:rPr sz="1300" spc="-35" dirty="0">
                          <a:latin typeface="TT Commons" panose="02000506040000020004" pitchFamily="50" charset="0"/>
                          <a:cs typeface="Carlito"/>
                        </a:rPr>
                        <a:t> </a:t>
                      </a:r>
                      <a:r>
                        <a:rPr sz="1300" spc="-10" dirty="0">
                          <a:latin typeface="TT Commons" panose="02000506040000020004" pitchFamily="50" charset="0"/>
                          <a:cs typeface="Carlito"/>
                        </a:rPr>
                        <a:t>facial</a:t>
                      </a:r>
                      <a:endParaRPr sz="1300">
                        <a:latin typeface="TT Commons" panose="02000506040000020004" pitchFamily="50" charset="0"/>
                        <a:cs typeface="Carlito"/>
                      </a:endParaRPr>
                    </a:p>
                  </a:txBody>
                  <a:tcPr marL="0" marR="0" marT="29756" marB="0">
                    <a:lnB w="12700">
                      <a:solidFill>
                        <a:srgbClr val="000000"/>
                      </a:solidFill>
                      <a:prstDash val="solid"/>
                    </a:lnB>
                  </a:tcPr>
                </a:tc>
                <a:tc>
                  <a:txBody>
                    <a:bodyPr/>
                    <a:lstStyle/>
                    <a:p>
                      <a:pPr marR="433705" algn="ctr">
                        <a:lnSpc>
                          <a:spcPct val="100000"/>
                        </a:lnSpc>
                        <a:spcBef>
                          <a:spcPts val="415"/>
                        </a:spcBef>
                      </a:pPr>
                      <a:r>
                        <a:rPr sz="1300" spc="5" dirty="0">
                          <a:latin typeface="TT Commons" panose="02000506040000020004" pitchFamily="50" charset="0"/>
                          <a:cs typeface="Carlito"/>
                        </a:rPr>
                        <a:t>Balancing </a:t>
                      </a:r>
                      <a:r>
                        <a:rPr sz="1300" spc="-5" dirty="0">
                          <a:latin typeface="TT Commons" panose="02000506040000020004" pitchFamily="50" charset="0"/>
                          <a:cs typeface="Carlito"/>
                        </a:rPr>
                        <a:t>cream</a:t>
                      </a:r>
                      <a:endParaRPr sz="1300" dirty="0">
                        <a:latin typeface="TT Commons" panose="02000506040000020004" pitchFamily="50" charset="0"/>
                        <a:cs typeface="Carlito"/>
                      </a:endParaRPr>
                    </a:p>
                  </a:txBody>
                  <a:tcPr marL="0" marR="0" marT="29756" marB="0">
                    <a:lnB w="12700">
                      <a:solidFill>
                        <a:srgbClr val="000000"/>
                      </a:solidFill>
                      <a:prstDash val="solid"/>
                    </a:lnB>
                  </a:tcPr>
                </a:tc>
                <a:tc>
                  <a:txBody>
                    <a:bodyPr/>
                    <a:lstStyle/>
                    <a:p>
                      <a:pPr marR="245745" algn="ctr">
                        <a:lnSpc>
                          <a:spcPct val="100000"/>
                        </a:lnSpc>
                        <a:spcBef>
                          <a:spcPts val="415"/>
                        </a:spcBef>
                      </a:pPr>
                      <a:r>
                        <a:rPr sz="1300" spc="5" dirty="0">
                          <a:latin typeface="TT Commons" panose="02000506040000020004" pitchFamily="50" charset="0"/>
                          <a:cs typeface="Carlito"/>
                        </a:rPr>
                        <a:t>2</a:t>
                      </a:r>
                      <a:r>
                        <a:rPr sz="1300" dirty="0">
                          <a:latin typeface="TT Commons" panose="02000506040000020004" pitchFamily="50" charset="0"/>
                          <a:cs typeface="Carlito"/>
                        </a:rPr>
                        <a:t> min</a:t>
                      </a:r>
                    </a:p>
                  </a:txBody>
                  <a:tcPr marL="0" marR="0" marT="29756"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45"/>
          <p:cNvSpPr txBox="1"/>
          <p:nvPr/>
        </p:nvSpPr>
        <p:spPr>
          <a:xfrm>
            <a:off x="1164746" y="1258011"/>
            <a:ext cx="1784062" cy="745904"/>
          </a:xfrm>
          <a:prstGeom prst="rect">
            <a:avLst/>
          </a:prstGeom>
        </p:spPr>
        <p:txBody>
          <a:bodyPr vert="horz" wrap="square" lIns="0" tIns="7170" rIns="0" bIns="0" rtlCol="0">
            <a:spAutoFit/>
          </a:bodyPr>
          <a:lstStyle/>
          <a:p>
            <a:pPr marL="6812" marR="2868" indent="1793" algn="ctr">
              <a:spcBef>
                <a:spcPts val="56"/>
              </a:spcBef>
            </a:pPr>
            <a:r>
              <a:rPr sz="1200" dirty="0">
                <a:latin typeface="TT Commons" panose="02000506040000020004" pitchFamily="50" charset="0"/>
                <a:cs typeface="Carlito"/>
              </a:rPr>
              <a:t>Gel </a:t>
            </a:r>
            <a:r>
              <a:rPr sz="1200" spc="-14" dirty="0">
                <a:latin typeface="TT Commons" panose="02000506040000020004" pitchFamily="50" charset="0"/>
                <a:cs typeface="Carlito"/>
              </a:rPr>
              <a:t>limpiador,  </a:t>
            </a:r>
            <a:r>
              <a:rPr sz="1200" spc="-3" dirty="0">
                <a:latin typeface="TT Commons" panose="02000506040000020004" pitchFamily="50" charset="0"/>
                <a:cs typeface="Carlito"/>
              </a:rPr>
              <a:t>seborregulador</a:t>
            </a:r>
            <a:r>
              <a:rPr sz="1200" spc="-54" dirty="0">
                <a:latin typeface="TT Commons" panose="02000506040000020004" pitchFamily="50" charset="0"/>
                <a:cs typeface="Carlito"/>
              </a:rPr>
              <a:t> </a:t>
            </a:r>
            <a:r>
              <a:rPr sz="1200" dirty="0">
                <a:latin typeface="TT Commons" panose="02000506040000020004" pitchFamily="50" charset="0"/>
                <a:cs typeface="Carlito"/>
              </a:rPr>
              <a:t>y  </a:t>
            </a:r>
            <a:r>
              <a:rPr sz="1200" spc="-3" dirty="0">
                <a:latin typeface="TT Commons" panose="02000506040000020004" pitchFamily="50" charset="0"/>
                <a:cs typeface="Carlito"/>
              </a:rPr>
              <a:t>antiséptico </a:t>
            </a:r>
            <a:r>
              <a:rPr sz="1200" spc="-6" dirty="0">
                <a:latin typeface="TT Commons" panose="02000506040000020004" pitchFamily="50" charset="0"/>
                <a:cs typeface="Carlito"/>
              </a:rPr>
              <a:t>con  </a:t>
            </a:r>
            <a:r>
              <a:rPr sz="1200" spc="-8" dirty="0">
                <a:latin typeface="TT Commons" panose="02000506040000020004" pitchFamily="50" charset="0"/>
                <a:cs typeface="Carlito"/>
              </a:rPr>
              <a:t>digluconato </a:t>
            </a:r>
            <a:r>
              <a:rPr sz="1200" spc="-3" dirty="0">
                <a:latin typeface="TT Commons" panose="02000506040000020004" pitchFamily="50" charset="0"/>
                <a:cs typeface="Carlito"/>
              </a:rPr>
              <a:t>de  clorhexidina</a:t>
            </a:r>
            <a:endParaRPr sz="1200" dirty="0">
              <a:latin typeface="TT Commons" panose="02000506040000020004" pitchFamily="50" charset="0"/>
              <a:cs typeface="Carlito"/>
            </a:endParaRPr>
          </a:p>
        </p:txBody>
      </p:sp>
      <p:sp>
        <p:nvSpPr>
          <p:cNvPr id="46" name="object 46"/>
          <p:cNvSpPr txBox="1"/>
          <p:nvPr/>
        </p:nvSpPr>
        <p:spPr>
          <a:xfrm>
            <a:off x="6592225" y="1246320"/>
            <a:ext cx="1519698" cy="561238"/>
          </a:xfrm>
          <a:prstGeom prst="rect">
            <a:avLst/>
          </a:prstGeom>
        </p:spPr>
        <p:txBody>
          <a:bodyPr vert="horz" wrap="square" lIns="0" tIns="7170" rIns="0" bIns="0" rtlCol="0">
            <a:spAutoFit/>
          </a:bodyPr>
          <a:lstStyle/>
          <a:p>
            <a:pPr marL="7170" marR="2868" algn="ctr">
              <a:spcBef>
                <a:spcPts val="56"/>
              </a:spcBef>
            </a:pPr>
            <a:r>
              <a:rPr sz="1200" spc="-3" dirty="0">
                <a:latin typeface="TT Commons" panose="02000506040000020004" pitchFamily="50" charset="0"/>
                <a:cs typeface="Carlito"/>
              </a:rPr>
              <a:t>Mascarilla</a:t>
            </a:r>
            <a:r>
              <a:rPr sz="1200" spc="-48" dirty="0">
                <a:latin typeface="TT Commons" panose="02000506040000020004" pitchFamily="50" charset="0"/>
                <a:cs typeface="Carlito"/>
              </a:rPr>
              <a:t> </a:t>
            </a:r>
            <a:r>
              <a:rPr sz="1200" spc="-6" dirty="0">
                <a:latin typeface="TT Commons" panose="02000506040000020004" pitchFamily="50" charset="0"/>
                <a:cs typeface="Carlito"/>
              </a:rPr>
              <a:t>purificante  facial </a:t>
            </a:r>
            <a:r>
              <a:rPr sz="1200" spc="-8" dirty="0">
                <a:latin typeface="TT Commons" panose="02000506040000020004" pitchFamily="50" charset="0"/>
                <a:cs typeface="Carlito"/>
              </a:rPr>
              <a:t>para </a:t>
            </a:r>
            <a:r>
              <a:rPr sz="1200" dirty="0">
                <a:latin typeface="TT Commons" panose="02000506040000020004" pitchFamily="50" charset="0"/>
                <a:cs typeface="Carlito"/>
              </a:rPr>
              <a:t>la </a:t>
            </a:r>
            <a:r>
              <a:rPr sz="1200" spc="-6" dirty="0">
                <a:latin typeface="TT Commons" panose="02000506040000020004" pitchFamily="50" charset="0"/>
                <a:cs typeface="Carlito"/>
              </a:rPr>
              <a:t>limpieza  </a:t>
            </a:r>
            <a:r>
              <a:rPr sz="1200" dirty="0">
                <a:latin typeface="TT Commons" panose="02000506040000020004" pitchFamily="50" charset="0"/>
                <a:cs typeface="Carlito"/>
              </a:rPr>
              <a:t>en</a:t>
            </a:r>
            <a:r>
              <a:rPr sz="1200" spc="-8" dirty="0">
                <a:latin typeface="TT Commons" panose="02000506040000020004" pitchFamily="50" charset="0"/>
                <a:cs typeface="Carlito"/>
              </a:rPr>
              <a:t> </a:t>
            </a:r>
            <a:r>
              <a:rPr sz="1200" spc="-6" dirty="0">
                <a:latin typeface="TT Commons" panose="02000506040000020004" pitchFamily="50" charset="0"/>
                <a:cs typeface="Carlito"/>
              </a:rPr>
              <a:t>profundidad</a:t>
            </a:r>
            <a:endParaRPr sz="1200" dirty="0">
              <a:latin typeface="TT Commons" panose="02000506040000020004" pitchFamily="50" charset="0"/>
              <a:cs typeface="Carlito"/>
            </a:endParaRPr>
          </a:p>
        </p:txBody>
      </p:sp>
      <p:sp>
        <p:nvSpPr>
          <p:cNvPr id="53" name="Título 8"/>
          <p:cNvSpPr txBox="1">
            <a:spLocks/>
          </p:cNvSpPr>
          <p:nvPr/>
        </p:nvSpPr>
        <p:spPr>
          <a:xfrm>
            <a:off x="698500" y="445037"/>
            <a:ext cx="50349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Productos para tratamiento en casa</a:t>
            </a:r>
            <a:endParaRPr lang="es-ES" sz="2400" spc="300" dirty="0">
              <a:latin typeface="Bebas Neue Regular" panose="00000500000000000000" pitchFamily="50" charset="0"/>
            </a:endParaRPr>
          </a:p>
        </p:txBody>
      </p:sp>
      <p:grpSp>
        <p:nvGrpSpPr>
          <p:cNvPr id="60" name="Grupo 59"/>
          <p:cNvGrpSpPr/>
          <p:nvPr/>
        </p:nvGrpSpPr>
        <p:grpSpPr>
          <a:xfrm>
            <a:off x="1480943" y="4859195"/>
            <a:ext cx="1199191" cy="282319"/>
            <a:chOff x="689243" y="4746881"/>
            <a:chExt cx="1199191" cy="282319"/>
          </a:xfrm>
        </p:grpSpPr>
        <p:sp>
          <p:nvSpPr>
            <p:cNvPr id="61" name="object 8"/>
            <p:cNvSpPr/>
            <p:nvPr/>
          </p:nvSpPr>
          <p:spPr>
            <a:xfrm>
              <a:off x="689243" y="4746881"/>
              <a:ext cx="1199191" cy="282319"/>
            </a:xfrm>
            <a:custGeom>
              <a:avLst/>
              <a:gdLst/>
              <a:ahLst/>
              <a:cxnLst/>
              <a:rect l="l" t="t" r="r" b="b"/>
              <a:pathLst>
                <a:path w="3434079" h="508000">
                  <a:moveTo>
                    <a:pt x="3348990" y="0"/>
                  </a:moveTo>
                  <a:lnTo>
                    <a:pt x="84582" y="0"/>
                  </a:lnTo>
                  <a:lnTo>
                    <a:pt x="51660" y="6647"/>
                  </a:lnTo>
                  <a:lnTo>
                    <a:pt x="24774" y="24774"/>
                  </a:lnTo>
                  <a:lnTo>
                    <a:pt x="6647" y="51660"/>
                  </a:lnTo>
                  <a:lnTo>
                    <a:pt x="0" y="84582"/>
                  </a:lnTo>
                  <a:lnTo>
                    <a:pt x="0" y="422910"/>
                  </a:lnTo>
                  <a:lnTo>
                    <a:pt x="6647" y="455831"/>
                  </a:lnTo>
                  <a:lnTo>
                    <a:pt x="24774" y="482717"/>
                  </a:lnTo>
                  <a:lnTo>
                    <a:pt x="51660" y="500844"/>
                  </a:lnTo>
                  <a:lnTo>
                    <a:pt x="84582" y="507492"/>
                  </a:lnTo>
                  <a:lnTo>
                    <a:pt x="3348990" y="507492"/>
                  </a:lnTo>
                  <a:lnTo>
                    <a:pt x="3381922" y="500844"/>
                  </a:lnTo>
                  <a:lnTo>
                    <a:pt x="3408807"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62" name="object 10"/>
            <p:cNvSpPr txBox="1"/>
            <p:nvPr/>
          </p:nvSpPr>
          <p:spPr>
            <a:xfrm>
              <a:off x="898895" y="4759845"/>
              <a:ext cx="904505" cy="233136"/>
            </a:xfrm>
            <a:prstGeom prst="rect">
              <a:avLst/>
            </a:prstGeom>
          </p:spPr>
          <p:txBody>
            <a:bodyPr vert="horz" wrap="square" lIns="0" tIns="7170" rIns="0" bIns="0" rtlCol="0">
              <a:spAutoFit/>
            </a:bodyPr>
            <a:lstStyle/>
            <a:p>
              <a:pPr marL="7170">
                <a:spcBef>
                  <a:spcPts val="56"/>
                </a:spcBef>
              </a:pPr>
              <a:r>
                <a:rPr sz="1468" spc="-3" dirty="0">
                  <a:solidFill>
                    <a:srgbClr val="FFFFFF"/>
                  </a:solidFill>
                  <a:latin typeface="Bebas Neue Regular" panose="00000500000000000000" pitchFamily="50" charset="0"/>
                  <a:cs typeface="Carlito"/>
                </a:rPr>
                <a:t>Cleasing</a:t>
              </a:r>
              <a:r>
                <a:rPr sz="1468" spc="-42" dirty="0">
                  <a:solidFill>
                    <a:srgbClr val="FFFFFF"/>
                  </a:solidFill>
                  <a:latin typeface="Carlito"/>
                  <a:cs typeface="Carlito"/>
                </a:rPr>
                <a:t> </a:t>
              </a:r>
              <a:r>
                <a:rPr sz="1468" spc="-6" dirty="0">
                  <a:solidFill>
                    <a:srgbClr val="FFFFFF"/>
                  </a:solidFill>
                  <a:latin typeface="Bebas Neue Regular" panose="00000500000000000000" pitchFamily="50" charset="0"/>
                  <a:cs typeface="Carlito"/>
                </a:rPr>
                <a:t>gel</a:t>
              </a:r>
              <a:endParaRPr sz="1468" dirty="0">
                <a:latin typeface="Bebas Neue Regular" panose="00000500000000000000" pitchFamily="50" charset="0"/>
                <a:cs typeface="Carlito"/>
              </a:endParaRPr>
            </a:p>
          </p:txBody>
        </p:sp>
      </p:grpSp>
      <p:sp>
        <p:nvSpPr>
          <p:cNvPr id="63" name="object 16"/>
          <p:cNvSpPr txBox="1"/>
          <p:nvPr/>
        </p:nvSpPr>
        <p:spPr>
          <a:xfrm>
            <a:off x="1723374" y="4454123"/>
            <a:ext cx="810330" cy="230633"/>
          </a:xfrm>
          <a:prstGeom prst="rect">
            <a:avLst/>
          </a:prstGeom>
        </p:spPr>
        <p:txBody>
          <a:bodyPr vert="horz" wrap="square" lIns="0" tIns="76003" rIns="0" bIns="0" rtlCol="0">
            <a:spAutoFit/>
          </a:bodyPr>
          <a:lstStyle/>
          <a:p>
            <a:pPr marL="7170">
              <a:spcBef>
                <a:spcPts val="542"/>
              </a:spcBef>
            </a:pPr>
            <a:r>
              <a:rPr sz="1000" spc="-3" dirty="0" smtClean="0">
                <a:solidFill>
                  <a:srgbClr val="093E68"/>
                </a:solidFill>
                <a:latin typeface="TT Commons" panose="02000506040000020004" pitchFamily="50" charset="0"/>
                <a:cs typeface="TeXGyreAdventor"/>
              </a:rPr>
              <a:t>Volume</a:t>
            </a:r>
            <a:r>
              <a:rPr lang="es-ES" sz="1000" spc="-3" dirty="0" smtClean="0">
                <a:solidFill>
                  <a:srgbClr val="093E68"/>
                </a:solidFill>
                <a:latin typeface="TT Commons" panose="02000506040000020004" pitchFamily="50" charset="0"/>
                <a:cs typeface="TeXGyreAdventor"/>
              </a:rPr>
              <a:t>n</a:t>
            </a:r>
            <a:r>
              <a:rPr sz="1000" spc="-3" dirty="0" smtClean="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115 ml</a:t>
            </a:r>
            <a:endParaRPr sz="1000" dirty="0">
              <a:latin typeface="TT Commons" panose="02000506040000020004" pitchFamily="50" charset="0"/>
              <a:cs typeface="TeXGyreAdventor"/>
            </a:endParaRPr>
          </a:p>
        </p:txBody>
      </p:sp>
      <p:sp>
        <p:nvSpPr>
          <p:cNvPr id="66" name="object 19"/>
          <p:cNvSpPr txBox="1"/>
          <p:nvPr/>
        </p:nvSpPr>
        <p:spPr>
          <a:xfrm>
            <a:off x="7071216" y="4471205"/>
            <a:ext cx="1147929" cy="230633"/>
          </a:xfrm>
          <a:prstGeom prst="rect">
            <a:avLst/>
          </a:prstGeom>
        </p:spPr>
        <p:txBody>
          <a:bodyPr vert="horz" wrap="square" lIns="0" tIns="76003" rIns="0" bIns="0" rtlCol="0">
            <a:spAutoFit/>
          </a:bodyPr>
          <a:lstStyle/>
          <a:p>
            <a:pPr marL="7170">
              <a:spcBef>
                <a:spcPts val="542"/>
              </a:spcBef>
            </a:pPr>
            <a:r>
              <a:rPr sz="1000" spc="-3" dirty="0" smtClean="0">
                <a:solidFill>
                  <a:srgbClr val="093E68"/>
                </a:solidFill>
                <a:latin typeface="TT Commons" panose="02000506040000020004" pitchFamily="50" charset="0"/>
                <a:cs typeface="TeXGyreAdventor"/>
              </a:rPr>
              <a:t>Volume</a:t>
            </a:r>
            <a:r>
              <a:rPr lang="es-ES" sz="1000" spc="-3" dirty="0" smtClean="0">
                <a:solidFill>
                  <a:srgbClr val="093E68"/>
                </a:solidFill>
                <a:latin typeface="TT Commons" panose="02000506040000020004" pitchFamily="50" charset="0"/>
                <a:cs typeface="TeXGyreAdventor"/>
              </a:rPr>
              <a:t>n</a:t>
            </a:r>
            <a:r>
              <a:rPr sz="1000" spc="-3" dirty="0" smtClean="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100</a:t>
            </a:r>
            <a:r>
              <a:rPr sz="1000" spc="-8" dirty="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77" name="object 35"/>
          <p:cNvSpPr/>
          <p:nvPr/>
        </p:nvSpPr>
        <p:spPr>
          <a:xfrm>
            <a:off x="7608005" y="4756222"/>
            <a:ext cx="1255121" cy="456023"/>
          </a:xfrm>
          <a:prstGeom prst="rect">
            <a:avLst/>
          </a:prstGeom>
          <a:blipFill>
            <a:blip r:embed="rId2" cstate="print"/>
            <a:stretch>
              <a:fillRect/>
            </a:stretch>
          </a:blipFill>
        </p:spPr>
        <p:txBody>
          <a:bodyPr wrap="square" lIns="0" tIns="0" rIns="0" bIns="0" rtlCol="0"/>
          <a:lstStyle/>
          <a:p>
            <a:endParaRPr sz="597"/>
          </a:p>
        </p:txBody>
      </p:sp>
      <p:grpSp>
        <p:nvGrpSpPr>
          <p:cNvPr id="78" name="Grupo 77"/>
          <p:cNvGrpSpPr/>
          <p:nvPr/>
        </p:nvGrpSpPr>
        <p:grpSpPr>
          <a:xfrm>
            <a:off x="6623259" y="4812858"/>
            <a:ext cx="1589776" cy="286803"/>
            <a:chOff x="6204715" y="4743393"/>
            <a:chExt cx="1589776" cy="286803"/>
          </a:xfrm>
        </p:grpSpPr>
        <p:sp>
          <p:nvSpPr>
            <p:cNvPr id="79" name="object 36"/>
            <p:cNvSpPr/>
            <p:nvPr/>
          </p:nvSpPr>
          <p:spPr>
            <a:xfrm>
              <a:off x="6204715" y="4743393"/>
              <a:ext cx="1589776" cy="286803"/>
            </a:xfrm>
            <a:custGeom>
              <a:avLst/>
              <a:gdLst/>
              <a:ahLst/>
              <a:cxnLst/>
              <a:rect l="l" t="t" r="r" b="b"/>
              <a:pathLst>
                <a:path w="3434080" h="508000">
                  <a:moveTo>
                    <a:pt x="3348989" y="0"/>
                  </a:moveTo>
                  <a:lnTo>
                    <a:pt x="84581" y="0"/>
                  </a:lnTo>
                  <a:lnTo>
                    <a:pt x="51649" y="6647"/>
                  </a:lnTo>
                  <a:lnTo>
                    <a:pt x="24765" y="24774"/>
                  </a:lnTo>
                  <a:lnTo>
                    <a:pt x="6643" y="51660"/>
                  </a:lnTo>
                  <a:lnTo>
                    <a:pt x="0" y="84582"/>
                  </a:lnTo>
                  <a:lnTo>
                    <a:pt x="0" y="422910"/>
                  </a:lnTo>
                  <a:lnTo>
                    <a:pt x="6643" y="455831"/>
                  </a:lnTo>
                  <a:lnTo>
                    <a:pt x="24765" y="482717"/>
                  </a:lnTo>
                  <a:lnTo>
                    <a:pt x="51649" y="500844"/>
                  </a:lnTo>
                  <a:lnTo>
                    <a:pt x="84581" y="507492"/>
                  </a:lnTo>
                  <a:lnTo>
                    <a:pt x="3348989" y="507492"/>
                  </a:lnTo>
                  <a:lnTo>
                    <a:pt x="3381922" y="500844"/>
                  </a:lnTo>
                  <a:lnTo>
                    <a:pt x="3408806" y="482717"/>
                  </a:lnTo>
                  <a:lnTo>
                    <a:pt x="3426928" y="455831"/>
                  </a:lnTo>
                  <a:lnTo>
                    <a:pt x="3433572" y="422910"/>
                  </a:lnTo>
                  <a:lnTo>
                    <a:pt x="3433572" y="84582"/>
                  </a:lnTo>
                  <a:lnTo>
                    <a:pt x="3426928" y="51660"/>
                  </a:lnTo>
                  <a:lnTo>
                    <a:pt x="3408806" y="24774"/>
                  </a:lnTo>
                  <a:lnTo>
                    <a:pt x="3381922" y="6647"/>
                  </a:lnTo>
                  <a:lnTo>
                    <a:pt x="3348989" y="0"/>
                  </a:lnTo>
                  <a:close/>
                </a:path>
              </a:pathLst>
            </a:custGeom>
            <a:solidFill>
              <a:srgbClr val="00AF50"/>
            </a:solidFill>
          </p:spPr>
          <p:txBody>
            <a:bodyPr wrap="square" lIns="0" tIns="0" rIns="0" bIns="0" rtlCol="0"/>
            <a:lstStyle/>
            <a:p>
              <a:endParaRPr sz="597"/>
            </a:p>
          </p:txBody>
        </p:sp>
        <p:sp>
          <p:nvSpPr>
            <p:cNvPr id="80" name="object 38"/>
            <p:cNvSpPr txBox="1"/>
            <p:nvPr/>
          </p:nvSpPr>
          <p:spPr>
            <a:xfrm>
              <a:off x="6511434" y="4759845"/>
              <a:ext cx="1125343" cy="233136"/>
            </a:xfrm>
            <a:prstGeom prst="rect">
              <a:avLst/>
            </a:prstGeom>
          </p:spPr>
          <p:txBody>
            <a:bodyPr vert="horz" wrap="square" lIns="0" tIns="7170" rIns="0" bIns="0" rtlCol="0">
              <a:spAutoFit/>
            </a:bodyPr>
            <a:lstStyle/>
            <a:p>
              <a:pPr marL="7170">
                <a:spcBef>
                  <a:spcPts val="56"/>
                </a:spcBef>
              </a:pPr>
              <a:r>
                <a:rPr sz="1468" dirty="0">
                  <a:solidFill>
                    <a:srgbClr val="FFFFFF"/>
                  </a:solidFill>
                  <a:latin typeface="Bebas Neue Regular" panose="00000500000000000000" pitchFamily="50" charset="0"/>
                  <a:cs typeface="Carlito"/>
                </a:rPr>
                <a:t>Purifying</a:t>
              </a:r>
              <a:r>
                <a:rPr sz="1468" spc="-51" dirty="0">
                  <a:solidFill>
                    <a:srgbClr val="FFFFFF"/>
                  </a:solidFill>
                  <a:latin typeface="Bebas Neue Regular" panose="00000500000000000000" pitchFamily="50" charset="0"/>
                  <a:cs typeface="Carlito"/>
                </a:rPr>
                <a:t> </a:t>
              </a:r>
              <a:r>
                <a:rPr sz="1468" dirty="0">
                  <a:solidFill>
                    <a:srgbClr val="FFFFFF"/>
                  </a:solidFill>
                  <a:latin typeface="Bebas Neue Regular" panose="00000500000000000000" pitchFamily="50" charset="0"/>
                  <a:cs typeface="Carlito"/>
                </a:rPr>
                <a:t>mask</a:t>
              </a:r>
              <a:endParaRPr sz="1468" dirty="0">
                <a:latin typeface="Bebas Neue Regular" panose="00000500000000000000" pitchFamily="50" charset="0"/>
                <a:cs typeface="Carlito"/>
              </a:endParaRPr>
            </a:p>
          </p:txBody>
        </p:sp>
      </p:grpSp>
      <p:sp>
        <p:nvSpPr>
          <p:cNvPr id="81" name="object 41"/>
          <p:cNvSpPr/>
          <p:nvPr/>
        </p:nvSpPr>
        <p:spPr>
          <a:xfrm>
            <a:off x="9214756" y="4918530"/>
            <a:ext cx="1521313" cy="456375"/>
          </a:xfrm>
          <a:prstGeom prst="rect">
            <a:avLst/>
          </a:prstGeom>
          <a:blipFill>
            <a:blip r:embed="rId3" cstate="print"/>
            <a:stretch>
              <a:fillRect/>
            </a:stretch>
          </a:blipFill>
        </p:spPr>
        <p:txBody>
          <a:bodyPr wrap="square" lIns="0" tIns="0" rIns="0" bIns="0" rtlCol="0"/>
          <a:lstStyle/>
          <a:p>
            <a:endParaRPr sz="597"/>
          </a:p>
        </p:txBody>
      </p:sp>
      <p:sp>
        <p:nvSpPr>
          <p:cNvPr id="85" name="object 15"/>
          <p:cNvSpPr/>
          <p:nvPr/>
        </p:nvSpPr>
        <p:spPr>
          <a:xfrm>
            <a:off x="6862651" y="2035462"/>
            <a:ext cx="978846" cy="2407425"/>
          </a:xfrm>
          <a:prstGeom prst="rect">
            <a:avLst/>
          </a:prstGeom>
          <a:blipFill>
            <a:blip r:embed="rId4" cstate="print"/>
            <a:stretch>
              <a:fillRect/>
            </a:stretch>
          </a:blipFill>
        </p:spPr>
        <p:txBody>
          <a:bodyPr wrap="square" lIns="0" tIns="0" rIns="0" bIns="0" rtlCol="0"/>
          <a:lstStyle/>
          <a:p>
            <a:endParaRPr sz="597"/>
          </a:p>
        </p:txBody>
      </p:sp>
      <p:pic>
        <p:nvPicPr>
          <p:cNvPr id="91" name="Imagen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963" y="2062420"/>
            <a:ext cx="680697" cy="2445539"/>
          </a:xfrm>
          <a:prstGeom prst="rect">
            <a:avLst/>
          </a:prstGeom>
        </p:spPr>
      </p:pic>
      <p:sp>
        <p:nvSpPr>
          <p:cNvPr id="52" name="object 36"/>
          <p:cNvSpPr txBox="1"/>
          <p:nvPr/>
        </p:nvSpPr>
        <p:spPr>
          <a:xfrm>
            <a:off x="3661966" y="1246320"/>
            <a:ext cx="1904273" cy="561238"/>
          </a:xfrm>
          <a:prstGeom prst="rect">
            <a:avLst/>
          </a:prstGeom>
        </p:spPr>
        <p:txBody>
          <a:bodyPr vert="horz" wrap="square" lIns="0" tIns="7170" rIns="0" bIns="0" rtlCol="0">
            <a:spAutoFit/>
          </a:bodyPr>
          <a:lstStyle/>
          <a:p>
            <a:pPr marL="6812" marR="2868" algn="ctr">
              <a:spcBef>
                <a:spcPts val="56"/>
              </a:spcBef>
            </a:pPr>
            <a:r>
              <a:rPr sz="1200" spc="-25" dirty="0">
                <a:latin typeface="TT Commons" panose="02000506040000020004" pitchFamily="50" charset="0"/>
                <a:cs typeface="Carlito"/>
              </a:rPr>
              <a:t>Tónico </a:t>
            </a:r>
            <a:r>
              <a:rPr sz="1200" spc="-6" dirty="0">
                <a:latin typeface="TT Commons" panose="02000506040000020004" pitchFamily="50" charset="0"/>
                <a:cs typeface="Carlito"/>
              </a:rPr>
              <a:t>facial </a:t>
            </a:r>
            <a:r>
              <a:rPr sz="1200" spc="-3" dirty="0">
                <a:latin typeface="TT Commons" panose="02000506040000020004" pitchFamily="50" charset="0"/>
                <a:cs typeface="Carlito"/>
              </a:rPr>
              <a:t>regulador de </a:t>
            </a:r>
            <a:r>
              <a:rPr sz="1200" dirty="0">
                <a:latin typeface="TT Commons" panose="02000506040000020004" pitchFamily="50" charset="0"/>
                <a:cs typeface="Carlito"/>
              </a:rPr>
              <a:t>la  </a:t>
            </a:r>
            <a:r>
              <a:rPr sz="1200" spc="-8" dirty="0">
                <a:latin typeface="TT Commons" panose="02000506040000020004" pitchFamily="50" charset="0"/>
                <a:cs typeface="Carlito"/>
              </a:rPr>
              <a:t>flora </a:t>
            </a:r>
            <a:r>
              <a:rPr sz="1200" spc="-3" dirty="0">
                <a:latin typeface="TT Commons" panose="02000506040000020004" pitchFamily="50" charset="0"/>
                <a:cs typeface="Carlito"/>
              </a:rPr>
              <a:t>bacteriana </a:t>
            </a:r>
            <a:r>
              <a:rPr sz="1200" dirty="0">
                <a:latin typeface="TT Commons" panose="02000506040000020004" pitchFamily="50" charset="0"/>
                <a:cs typeface="Carlito"/>
              </a:rPr>
              <a:t>y</a:t>
            </a:r>
            <a:r>
              <a:rPr sz="1200" spc="-23" dirty="0">
                <a:latin typeface="TT Commons" panose="02000506040000020004" pitchFamily="50" charset="0"/>
                <a:cs typeface="Carlito"/>
              </a:rPr>
              <a:t> </a:t>
            </a:r>
            <a:r>
              <a:rPr sz="1200" spc="-6" dirty="0">
                <a:latin typeface="TT Commons" panose="02000506040000020004" pitchFamily="50" charset="0"/>
                <a:cs typeface="Carlito"/>
              </a:rPr>
              <a:t>normalizador  </a:t>
            </a:r>
            <a:r>
              <a:rPr sz="1200" spc="-3" dirty="0">
                <a:latin typeface="TT Commons" panose="02000506040000020004" pitchFamily="50" charset="0"/>
                <a:cs typeface="Carlito"/>
              </a:rPr>
              <a:t>de </a:t>
            </a:r>
            <a:r>
              <a:rPr sz="1200" dirty="0">
                <a:latin typeface="TT Commons" panose="02000506040000020004" pitchFamily="50" charset="0"/>
                <a:cs typeface="Carlito"/>
              </a:rPr>
              <a:t>la </a:t>
            </a:r>
            <a:r>
              <a:rPr sz="1200" spc="-3" dirty="0">
                <a:latin typeface="TT Commons" panose="02000506040000020004" pitchFamily="50" charset="0"/>
                <a:cs typeface="Carlito"/>
              </a:rPr>
              <a:t>secreción</a:t>
            </a:r>
            <a:r>
              <a:rPr sz="1200" spc="-23" dirty="0">
                <a:latin typeface="TT Commons" panose="02000506040000020004" pitchFamily="50" charset="0"/>
                <a:cs typeface="Carlito"/>
              </a:rPr>
              <a:t> </a:t>
            </a:r>
            <a:r>
              <a:rPr sz="1200" spc="-3" dirty="0">
                <a:latin typeface="TT Commons" panose="02000506040000020004" pitchFamily="50" charset="0"/>
                <a:cs typeface="Carlito"/>
              </a:rPr>
              <a:t>sebácea</a:t>
            </a:r>
            <a:endParaRPr sz="1200" dirty="0">
              <a:latin typeface="TT Commons" panose="02000506040000020004" pitchFamily="50" charset="0"/>
              <a:cs typeface="Carlito"/>
            </a:endParaRPr>
          </a:p>
        </p:txBody>
      </p:sp>
      <p:grpSp>
        <p:nvGrpSpPr>
          <p:cNvPr id="54" name="Grupo 53"/>
          <p:cNvGrpSpPr/>
          <p:nvPr/>
        </p:nvGrpSpPr>
        <p:grpSpPr>
          <a:xfrm>
            <a:off x="4014508" y="4859195"/>
            <a:ext cx="1278048" cy="282319"/>
            <a:chOff x="689243" y="4746881"/>
            <a:chExt cx="1278048" cy="282319"/>
          </a:xfrm>
        </p:grpSpPr>
        <p:sp>
          <p:nvSpPr>
            <p:cNvPr id="55" name="object 8"/>
            <p:cNvSpPr/>
            <p:nvPr/>
          </p:nvSpPr>
          <p:spPr>
            <a:xfrm>
              <a:off x="689243" y="4746881"/>
              <a:ext cx="1199191" cy="282319"/>
            </a:xfrm>
            <a:custGeom>
              <a:avLst/>
              <a:gdLst/>
              <a:ahLst/>
              <a:cxnLst/>
              <a:rect l="l" t="t" r="r" b="b"/>
              <a:pathLst>
                <a:path w="3434079" h="508000">
                  <a:moveTo>
                    <a:pt x="3348990" y="0"/>
                  </a:moveTo>
                  <a:lnTo>
                    <a:pt x="84582" y="0"/>
                  </a:lnTo>
                  <a:lnTo>
                    <a:pt x="51660" y="6647"/>
                  </a:lnTo>
                  <a:lnTo>
                    <a:pt x="24774" y="24774"/>
                  </a:lnTo>
                  <a:lnTo>
                    <a:pt x="6647" y="51660"/>
                  </a:lnTo>
                  <a:lnTo>
                    <a:pt x="0" y="84582"/>
                  </a:lnTo>
                  <a:lnTo>
                    <a:pt x="0" y="422910"/>
                  </a:lnTo>
                  <a:lnTo>
                    <a:pt x="6647" y="455831"/>
                  </a:lnTo>
                  <a:lnTo>
                    <a:pt x="24774" y="482717"/>
                  </a:lnTo>
                  <a:lnTo>
                    <a:pt x="51660" y="500844"/>
                  </a:lnTo>
                  <a:lnTo>
                    <a:pt x="84582" y="507492"/>
                  </a:lnTo>
                  <a:lnTo>
                    <a:pt x="3348990" y="507492"/>
                  </a:lnTo>
                  <a:lnTo>
                    <a:pt x="3381922" y="500844"/>
                  </a:lnTo>
                  <a:lnTo>
                    <a:pt x="3408807"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56" name="object 10"/>
            <p:cNvSpPr txBox="1"/>
            <p:nvPr/>
          </p:nvSpPr>
          <p:spPr>
            <a:xfrm>
              <a:off x="1062786" y="4759845"/>
              <a:ext cx="904505" cy="233136"/>
            </a:xfrm>
            <a:prstGeom prst="rect">
              <a:avLst/>
            </a:prstGeom>
          </p:spPr>
          <p:txBody>
            <a:bodyPr vert="horz" wrap="square" lIns="0" tIns="7170" rIns="0" bIns="0" rtlCol="0">
              <a:spAutoFit/>
            </a:bodyPr>
            <a:lstStyle/>
            <a:p>
              <a:pPr marL="7170">
                <a:spcBef>
                  <a:spcPts val="56"/>
                </a:spcBef>
              </a:pPr>
              <a:r>
                <a:rPr lang="es-ES" sz="1468" spc="-3" dirty="0" smtClean="0">
                  <a:solidFill>
                    <a:srgbClr val="FFFFFF"/>
                  </a:solidFill>
                  <a:latin typeface="Bebas Neue Regular" panose="00000500000000000000" pitchFamily="50" charset="0"/>
                  <a:cs typeface="Carlito"/>
                </a:rPr>
                <a:t>LOTION</a:t>
              </a:r>
              <a:endParaRPr sz="1468" dirty="0">
                <a:latin typeface="Bebas Neue Regular" panose="00000500000000000000" pitchFamily="50" charset="0"/>
                <a:cs typeface="Carlito"/>
              </a:endParaRPr>
            </a:p>
          </p:txBody>
        </p:sp>
      </p:grpSp>
      <p:pic>
        <p:nvPicPr>
          <p:cNvPr id="57" name="Imagen 56"/>
          <p:cNvPicPr>
            <a:picLocks noChangeAspect="1"/>
          </p:cNvPicPr>
          <p:nvPr/>
        </p:nvPicPr>
        <p:blipFill rotWithShape="1">
          <a:blip r:embed="rId6" cstate="print">
            <a:extLst>
              <a:ext uri="{28A0092B-C50C-407E-A947-70E740481C1C}">
                <a14:useLocalDpi xmlns:a14="http://schemas.microsoft.com/office/drawing/2010/main" val="0"/>
              </a:ext>
            </a:extLst>
          </a:blip>
          <a:srcRect r="54516"/>
          <a:stretch/>
        </p:blipFill>
        <p:spPr>
          <a:xfrm>
            <a:off x="3831684" y="1584048"/>
            <a:ext cx="1109382" cy="3265596"/>
          </a:xfrm>
          <a:prstGeom prst="rect">
            <a:avLst/>
          </a:prstGeom>
        </p:spPr>
      </p:pic>
      <p:sp>
        <p:nvSpPr>
          <p:cNvPr id="58" name="object 16"/>
          <p:cNvSpPr txBox="1"/>
          <p:nvPr/>
        </p:nvSpPr>
        <p:spPr>
          <a:xfrm>
            <a:off x="4208938" y="4522526"/>
            <a:ext cx="810330" cy="384522"/>
          </a:xfrm>
          <a:prstGeom prst="rect">
            <a:avLst/>
          </a:prstGeom>
        </p:spPr>
        <p:txBody>
          <a:bodyPr vert="horz" wrap="square" lIns="0" tIns="76003" rIns="0" bIns="0" rtlCol="0">
            <a:spAutoFit/>
          </a:bodyPr>
          <a:lstStyle/>
          <a:p>
            <a:pPr marL="7170">
              <a:spcBef>
                <a:spcPts val="542"/>
              </a:spcBef>
            </a:pPr>
            <a:r>
              <a:rPr sz="1000" spc="-3" dirty="0" smtClean="0">
                <a:solidFill>
                  <a:srgbClr val="093E68"/>
                </a:solidFill>
                <a:latin typeface="TT Commons" panose="02000506040000020004" pitchFamily="50" charset="0"/>
                <a:cs typeface="TeXGyreAdventor"/>
              </a:rPr>
              <a:t>Volume</a:t>
            </a:r>
            <a:r>
              <a:rPr lang="es-ES" sz="1000" spc="-3" dirty="0" smtClean="0">
                <a:solidFill>
                  <a:srgbClr val="093E68"/>
                </a:solidFill>
                <a:latin typeface="TT Commons" panose="02000506040000020004" pitchFamily="50" charset="0"/>
                <a:cs typeface="TeXGyreAdventor"/>
              </a:rPr>
              <a:t>n</a:t>
            </a:r>
            <a:r>
              <a:rPr sz="1000" spc="-3" dirty="0" smtClean="0">
                <a:solidFill>
                  <a:srgbClr val="093E68"/>
                </a:solidFill>
                <a:latin typeface="TT Commons" panose="02000506040000020004" pitchFamily="50" charset="0"/>
                <a:cs typeface="TeXGyreAdventor"/>
              </a:rPr>
              <a:t>: </a:t>
            </a:r>
            <a:r>
              <a:rPr lang="es-ES" sz="1000" spc="-3" dirty="0" smtClean="0">
                <a:solidFill>
                  <a:srgbClr val="093E68"/>
                </a:solidFill>
                <a:latin typeface="TT Commons" panose="02000506040000020004" pitchFamily="50" charset="0"/>
                <a:cs typeface="TeXGyreAdventor"/>
              </a:rPr>
              <a:t>200</a:t>
            </a:r>
            <a:r>
              <a:rPr sz="1000" spc="-3" dirty="0" smtClean="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3169654" y="1210069"/>
            <a:ext cx="1304596" cy="376572"/>
          </a:xfrm>
          <a:prstGeom prst="rect">
            <a:avLst/>
          </a:prstGeom>
        </p:spPr>
        <p:txBody>
          <a:bodyPr vert="horz" wrap="square" lIns="0" tIns="7170" rIns="0" bIns="0" rtlCol="0">
            <a:spAutoFit/>
          </a:bodyPr>
          <a:lstStyle/>
          <a:p>
            <a:pPr algn="ctr">
              <a:spcBef>
                <a:spcPts val="56"/>
              </a:spcBef>
            </a:pPr>
            <a:r>
              <a:rPr sz="1200" spc="-6" dirty="0">
                <a:latin typeface="TT Commons" panose="02000506040000020004" pitchFamily="50" charset="0"/>
                <a:cs typeface="Carlito"/>
              </a:rPr>
              <a:t>Crema </a:t>
            </a:r>
            <a:r>
              <a:rPr sz="1200" spc="-3" dirty="0">
                <a:latin typeface="TT Commons" panose="02000506040000020004" pitchFamily="50" charset="0"/>
                <a:cs typeface="Carlito"/>
              </a:rPr>
              <a:t>día </a:t>
            </a:r>
            <a:r>
              <a:rPr sz="1200" dirty="0">
                <a:latin typeface="TT Commons" panose="02000506040000020004" pitchFamily="50" charset="0"/>
                <a:cs typeface="Carlito"/>
              </a:rPr>
              <a:t>y</a:t>
            </a:r>
            <a:r>
              <a:rPr sz="1200" spc="-45" dirty="0">
                <a:latin typeface="TT Commons" panose="02000506040000020004" pitchFamily="50" charset="0"/>
                <a:cs typeface="Carlito"/>
              </a:rPr>
              <a:t> </a:t>
            </a:r>
            <a:r>
              <a:rPr sz="1200" spc="-3" dirty="0">
                <a:latin typeface="TT Commons" panose="02000506040000020004" pitchFamily="50" charset="0"/>
                <a:cs typeface="Carlito"/>
              </a:rPr>
              <a:t>noche</a:t>
            </a:r>
            <a:endParaRPr sz="1200" dirty="0">
              <a:latin typeface="TT Commons" panose="02000506040000020004" pitchFamily="50" charset="0"/>
              <a:cs typeface="Carlito"/>
            </a:endParaRPr>
          </a:p>
          <a:p>
            <a:pPr algn="ctr">
              <a:spcBef>
                <a:spcPts val="3"/>
              </a:spcBef>
            </a:pPr>
            <a:r>
              <a:rPr sz="1200" spc="-6" dirty="0">
                <a:latin typeface="TT Commons" panose="02000506040000020004" pitchFamily="50" charset="0"/>
                <a:cs typeface="Carlito"/>
              </a:rPr>
              <a:t>purificante</a:t>
            </a:r>
            <a:endParaRPr sz="1200" dirty="0">
              <a:latin typeface="TT Commons" panose="02000506040000020004" pitchFamily="50" charset="0"/>
              <a:cs typeface="Carlito"/>
            </a:endParaRPr>
          </a:p>
        </p:txBody>
      </p:sp>
      <p:sp>
        <p:nvSpPr>
          <p:cNvPr id="48" name="object 48"/>
          <p:cNvSpPr txBox="1"/>
          <p:nvPr/>
        </p:nvSpPr>
        <p:spPr>
          <a:xfrm>
            <a:off x="4855835" y="1188845"/>
            <a:ext cx="1304596" cy="376572"/>
          </a:xfrm>
          <a:prstGeom prst="rect">
            <a:avLst/>
          </a:prstGeom>
        </p:spPr>
        <p:txBody>
          <a:bodyPr vert="horz" wrap="square" lIns="0" tIns="7170" rIns="0" bIns="0" rtlCol="0">
            <a:spAutoFit/>
          </a:bodyPr>
          <a:lstStyle/>
          <a:p>
            <a:pPr algn="ctr">
              <a:spcBef>
                <a:spcPts val="56"/>
              </a:spcBef>
            </a:pPr>
            <a:r>
              <a:rPr sz="1200" spc="-6" dirty="0">
                <a:latin typeface="TT Commons" panose="02000506040000020004" pitchFamily="50" charset="0"/>
                <a:cs typeface="Carlito"/>
              </a:rPr>
              <a:t>Crema </a:t>
            </a:r>
            <a:r>
              <a:rPr sz="1200" spc="-3" dirty="0">
                <a:latin typeface="TT Commons" panose="02000506040000020004" pitchFamily="50" charset="0"/>
                <a:cs typeface="Carlito"/>
              </a:rPr>
              <a:t>día </a:t>
            </a:r>
            <a:r>
              <a:rPr sz="1200" dirty="0">
                <a:latin typeface="TT Commons" panose="02000506040000020004" pitchFamily="50" charset="0"/>
                <a:cs typeface="Carlito"/>
              </a:rPr>
              <a:t>y</a:t>
            </a:r>
            <a:r>
              <a:rPr sz="1200" spc="-45" dirty="0">
                <a:latin typeface="TT Commons" panose="02000506040000020004" pitchFamily="50" charset="0"/>
                <a:cs typeface="Carlito"/>
              </a:rPr>
              <a:t> </a:t>
            </a:r>
            <a:r>
              <a:rPr sz="1200" spc="-3" dirty="0">
                <a:latin typeface="TT Commons" panose="02000506040000020004" pitchFamily="50" charset="0"/>
                <a:cs typeface="Carlito"/>
              </a:rPr>
              <a:t>noche</a:t>
            </a:r>
            <a:endParaRPr sz="1200" dirty="0">
              <a:latin typeface="TT Commons" panose="02000506040000020004" pitchFamily="50" charset="0"/>
              <a:cs typeface="Carlito"/>
            </a:endParaRPr>
          </a:p>
          <a:p>
            <a:pPr marL="1076" algn="ctr">
              <a:spcBef>
                <a:spcPts val="3"/>
              </a:spcBef>
            </a:pPr>
            <a:r>
              <a:rPr sz="1200" spc="-6" dirty="0">
                <a:latin typeface="TT Commons" panose="02000506040000020004" pitchFamily="50" charset="0"/>
                <a:cs typeface="Carlito"/>
              </a:rPr>
              <a:t>equilibrante</a:t>
            </a:r>
            <a:endParaRPr sz="1200" dirty="0">
              <a:latin typeface="TT Commons" panose="02000506040000020004" pitchFamily="50" charset="0"/>
              <a:cs typeface="Carlito"/>
            </a:endParaRPr>
          </a:p>
        </p:txBody>
      </p:sp>
      <p:sp>
        <p:nvSpPr>
          <p:cNvPr id="49" name="object 49"/>
          <p:cNvSpPr txBox="1"/>
          <p:nvPr/>
        </p:nvSpPr>
        <p:spPr>
          <a:xfrm>
            <a:off x="6779258" y="1068219"/>
            <a:ext cx="1560209" cy="561238"/>
          </a:xfrm>
          <a:prstGeom prst="rect">
            <a:avLst/>
          </a:prstGeom>
        </p:spPr>
        <p:txBody>
          <a:bodyPr vert="horz" wrap="square" lIns="0" tIns="7170" rIns="0" bIns="0" rtlCol="0">
            <a:spAutoFit/>
          </a:bodyPr>
          <a:lstStyle/>
          <a:p>
            <a:pPr marL="7170" marR="2868" indent="-1434" algn="ctr">
              <a:spcBef>
                <a:spcPts val="56"/>
              </a:spcBef>
            </a:pPr>
            <a:r>
              <a:rPr sz="1200" spc="-3" dirty="0">
                <a:latin typeface="TT Commons" panose="02000506040000020004" pitchFamily="50" charset="0"/>
                <a:cs typeface="Carlito"/>
              </a:rPr>
              <a:t>Solución puntual </a:t>
            </a:r>
            <a:r>
              <a:rPr sz="1200" dirty="0">
                <a:latin typeface="TT Commons" panose="02000506040000020004" pitchFamily="50" charset="0"/>
                <a:cs typeface="Carlito"/>
              </a:rPr>
              <a:t>y  </a:t>
            </a:r>
            <a:r>
              <a:rPr sz="1200" spc="-3" dirty="0">
                <a:latin typeface="TT Commons" panose="02000506040000020004" pitchFamily="50" charset="0"/>
                <a:cs typeface="Carlito"/>
              </a:rPr>
              <a:t>específica </a:t>
            </a:r>
            <a:r>
              <a:rPr sz="1200" spc="-8" dirty="0">
                <a:latin typeface="TT Commons" panose="02000506040000020004" pitchFamily="50" charset="0"/>
                <a:cs typeface="Carlito"/>
              </a:rPr>
              <a:t>para</a:t>
            </a:r>
            <a:r>
              <a:rPr sz="1200" spc="-34" dirty="0">
                <a:latin typeface="TT Commons" panose="02000506040000020004" pitchFamily="50" charset="0"/>
                <a:cs typeface="Carlito"/>
              </a:rPr>
              <a:t> </a:t>
            </a:r>
            <a:r>
              <a:rPr sz="1200" spc="-6" dirty="0">
                <a:latin typeface="TT Commons" panose="02000506040000020004" pitchFamily="50" charset="0"/>
                <a:cs typeface="Carlito"/>
              </a:rPr>
              <a:t>granos  localizados</a:t>
            </a:r>
            <a:endParaRPr sz="1200" dirty="0">
              <a:latin typeface="TT Commons" panose="02000506040000020004" pitchFamily="50" charset="0"/>
              <a:cs typeface="Carlito"/>
            </a:endParaRPr>
          </a:p>
        </p:txBody>
      </p:sp>
      <p:sp>
        <p:nvSpPr>
          <p:cNvPr id="53" name="Título 8"/>
          <p:cNvSpPr txBox="1">
            <a:spLocks/>
          </p:cNvSpPr>
          <p:nvPr/>
        </p:nvSpPr>
        <p:spPr>
          <a:xfrm>
            <a:off x="698500" y="445037"/>
            <a:ext cx="50349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Productos para tratamiento en casa</a:t>
            </a:r>
            <a:endParaRPr lang="es-ES" sz="2400" spc="300" dirty="0">
              <a:latin typeface="Bebas Neue Regular" panose="00000500000000000000" pitchFamily="50" charset="0"/>
            </a:endParaRPr>
          </a:p>
        </p:txBody>
      </p:sp>
      <p:sp>
        <p:nvSpPr>
          <p:cNvPr id="64" name="object 17"/>
          <p:cNvSpPr txBox="1"/>
          <p:nvPr/>
        </p:nvSpPr>
        <p:spPr>
          <a:xfrm>
            <a:off x="3349458" y="4443826"/>
            <a:ext cx="1147929" cy="230633"/>
          </a:xfrm>
          <a:prstGeom prst="rect">
            <a:avLst/>
          </a:prstGeom>
        </p:spPr>
        <p:txBody>
          <a:bodyPr vert="horz" wrap="square" lIns="0" tIns="76003" rIns="0" bIns="0" rtlCol="0">
            <a:spAutoFit/>
          </a:bodyPr>
          <a:lstStyle/>
          <a:p>
            <a:pPr marL="7170">
              <a:spcBef>
                <a:spcPts val="542"/>
              </a:spcBef>
            </a:pPr>
            <a:r>
              <a:rPr sz="1000" spc="-3" dirty="0" err="1"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50</a:t>
            </a:r>
            <a:r>
              <a:rPr sz="1000" spc="3" dirty="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65" name="object 18"/>
          <p:cNvSpPr txBox="1"/>
          <p:nvPr/>
        </p:nvSpPr>
        <p:spPr>
          <a:xfrm>
            <a:off x="5177008" y="4417314"/>
            <a:ext cx="1147929" cy="230633"/>
          </a:xfrm>
          <a:prstGeom prst="rect">
            <a:avLst/>
          </a:prstGeom>
        </p:spPr>
        <p:txBody>
          <a:bodyPr vert="horz" wrap="square" lIns="0" tIns="76003" rIns="0" bIns="0" rtlCol="0">
            <a:spAutoFit/>
          </a:bodyPr>
          <a:lstStyle/>
          <a:p>
            <a:pPr marL="7170">
              <a:spcBef>
                <a:spcPts val="542"/>
              </a:spcBef>
            </a:pPr>
            <a:r>
              <a:rPr sz="1000" spc="-3" dirty="0" err="1"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50</a:t>
            </a:r>
            <a:r>
              <a:rPr sz="1000" spc="3" dirty="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67" name="object 20"/>
          <p:cNvSpPr txBox="1"/>
          <p:nvPr/>
        </p:nvSpPr>
        <p:spPr>
          <a:xfrm>
            <a:off x="7398951" y="4422121"/>
            <a:ext cx="1116023" cy="230633"/>
          </a:xfrm>
          <a:prstGeom prst="rect">
            <a:avLst/>
          </a:prstGeom>
        </p:spPr>
        <p:txBody>
          <a:bodyPr vert="horz" wrap="square" lIns="0" tIns="76003" rIns="0" bIns="0" rtlCol="0">
            <a:spAutoFit/>
          </a:bodyPr>
          <a:lstStyle/>
          <a:p>
            <a:pPr marL="7170">
              <a:spcBef>
                <a:spcPts val="542"/>
              </a:spcBef>
            </a:pPr>
            <a:r>
              <a:rPr sz="1000" spc="-3" dirty="0" err="1"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15</a:t>
            </a:r>
            <a:r>
              <a:rPr sz="1000" dirty="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sp>
        <p:nvSpPr>
          <p:cNvPr id="68" name="object 23"/>
          <p:cNvSpPr/>
          <p:nvPr/>
        </p:nvSpPr>
        <p:spPr>
          <a:xfrm>
            <a:off x="3107945" y="4806732"/>
            <a:ext cx="1621011" cy="456023"/>
          </a:xfrm>
          <a:prstGeom prst="rect">
            <a:avLst/>
          </a:prstGeom>
          <a:blipFill>
            <a:blip r:embed="rId2" cstate="print"/>
            <a:stretch>
              <a:fillRect/>
            </a:stretch>
          </a:blipFill>
        </p:spPr>
        <p:txBody>
          <a:bodyPr wrap="square" lIns="0" tIns="0" rIns="0" bIns="0" rtlCol="0"/>
          <a:lstStyle/>
          <a:p>
            <a:endParaRPr sz="597"/>
          </a:p>
        </p:txBody>
      </p:sp>
      <p:grpSp>
        <p:nvGrpSpPr>
          <p:cNvPr id="69" name="Grupo 68"/>
          <p:cNvGrpSpPr/>
          <p:nvPr/>
        </p:nvGrpSpPr>
        <p:grpSpPr>
          <a:xfrm>
            <a:off x="3068575" y="4837570"/>
            <a:ext cx="1405675" cy="286803"/>
            <a:chOff x="2388658" y="4746881"/>
            <a:chExt cx="1405675" cy="286803"/>
          </a:xfrm>
        </p:grpSpPr>
        <p:sp>
          <p:nvSpPr>
            <p:cNvPr id="70" name="object 24"/>
            <p:cNvSpPr/>
            <p:nvPr/>
          </p:nvSpPr>
          <p:spPr>
            <a:xfrm>
              <a:off x="2388658" y="4746881"/>
              <a:ext cx="1271192" cy="286803"/>
            </a:xfrm>
            <a:custGeom>
              <a:avLst/>
              <a:gdLst/>
              <a:ahLst/>
              <a:cxnLst/>
              <a:rect l="l" t="t" r="r" b="b"/>
              <a:pathLst>
                <a:path w="3434079" h="508000">
                  <a:moveTo>
                    <a:pt x="3348990" y="0"/>
                  </a:moveTo>
                  <a:lnTo>
                    <a:pt x="84581" y="0"/>
                  </a:lnTo>
                  <a:lnTo>
                    <a:pt x="51649" y="6647"/>
                  </a:lnTo>
                  <a:lnTo>
                    <a:pt x="24764" y="24774"/>
                  </a:lnTo>
                  <a:lnTo>
                    <a:pt x="6643" y="51660"/>
                  </a:lnTo>
                  <a:lnTo>
                    <a:pt x="0" y="84582"/>
                  </a:lnTo>
                  <a:lnTo>
                    <a:pt x="0" y="422910"/>
                  </a:lnTo>
                  <a:lnTo>
                    <a:pt x="6643" y="455831"/>
                  </a:lnTo>
                  <a:lnTo>
                    <a:pt x="24764" y="482717"/>
                  </a:lnTo>
                  <a:lnTo>
                    <a:pt x="51649" y="500844"/>
                  </a:lnTo>
                  <a:lnTo>
                    <a:pt x="84581" y="507492"/>
                  </a:lnTo>
                  <a:lnTo>
                    <a:pt x="3348990" y="507492"/>
                  </a:lnTo>
                  <a:lnTo>
                    <a:pt x="3381922" y="500844"/>
                  </a:lnTo>
                  <a:lnTo>
                    <a:pt x="3408806"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71" name="object 26"/>
            <p:cNvSpPr txBox="1"/>
            <p:nvPr/>
          </p:nvSpPr>
          <p:spPr>
            <a:xfrm>
              <a:off x="2447434" y="4759845"/>
              <a:ext cx="1346899" cy="233136"/>
            </a:xfrm>
            <a:prstGeom prst="rect">
              <a:avLst/>
            </a:prstGeom>
          </p:spPr>
          <p:txBody>
            <a:bodyPr vert="horz" wrap="square" lIns="0" tIns="7170" rIns="0" bIns="0" rtlCol="0">
              <a:spAutoFit/>
            </a:bodyPr>
            <a:lstStyle/>
            <a:p>
              <a:pPr marL="7170">
                <a:spcBef>
                  <a:spcPts val="56"/>
                </a:spcBef>
              </a:pPr>
              <a:r>
                <a:rPr sz="1468" dirty="0">
                  <a:solidFill>
                    <a:srgbClr val="FFFFFF"/>
                  </a:solidFill>
                  <a:latin typeface="Bebas Neue Regular" panose="00000500000000000000" pitchFamily="50" charset="0"/>
                  <a:cs typeface="Carlito"/>
                </a:rPr>
                <a:t>Balancing </a:t>
              </a:r>
              <a:r>
                <a:rPr sz="1468" spc="-3" dirty="0">
                  <a:solidFill>
                    <a:srgbClr val="FFFFFF"/>
                  </a:solidFill>
                  <a:latin typeface="Bebas Neue Regular" panose="00000500000000000000" pitchFamily="50" charset="0"/>
                  <a:cs typeface="Carlito"/>
                </a:rPr>
                <a:t>cream</a:t>
              </a:r>
              <a:r>
                <a:rPr sz="1468" spc="-62" dirty="0">
                  <a:solidFill>
                    <a:srgbClr val="FFFFFF"/>
                  </a:solidFill>
                  <a:latin typeface="Bebas Neue Regular" panose="00000500000000000000" pitchFamily="50" charset="0"/>
                  <a:cs typeface="Carlito"/>
                </a:rPr>
                <a:t> </a:t>
              </a:r>
              <a:r>
                <a:rPr sz="1468" dirty="0">
                  <a:solidFill>
                    <a:srgbClr val="FFFFFF"/>
                  </a:solidFill>
                  <a:latin typeface="Bebas Neue Regular" panose="00000500000000000000" pitchFamily="50" charset="0"/>
                  <a:cs typeface="Carlito"/>
                </a:rPr>
                <a:t>I</a:t>
              </a:r>
              <a:endParaRPr sz="1468" dirty="0">
                <a:latin typeface="Bebas Neue Regular" panose="00000500000000000000" pitchFamily="50" charset="0"/>
                <a:cs typeface="Carlito"/>
              </a:endParaRPr>
            </a:p>
          </p:txBody>
        </p:sp>
      </p:grpSp>
      <p:grpSp>
        <p:nvGrpSpPr>
          <p:cNvPr id="72" name="Grupo 71"/>
          <p:cNvGrpSpPr/>
          <p:nvPr/>
        </p:nvGrpSpPr>
        <p:grpSpPr>
          <a:xfrm>
            <a:off x="4261059" y="4769024"/>
            <a:ext cx="2082776" cy="456023"/>
            <a:chOff x="3708400" y="4699559"/>
            <a:chExt cx="2082776" cy="456023"/>
          </a:xfrm>
        </p:grpSpPr>
        <p:sp>
          <p:nvSpPr>
            <p:cNvPr id="73" name="object 30"/>
            <p:cNvSpPr/>
            <p:nvPr/>
          </p:nvSpPr>
          <p:spPr>
            <a:xfrm>
              <a:off x="4303176" y="4761706"/>
              <a:ext cx="1488000" cy="286803"/>
            </a:xfrm>
            <a:custGeom>
              <a:avLst/>
              <a:gdLst/>
              <a:ahLst/>
              <a:cxnLst/>
              <a:rect l="l" t="t" r="r" b="b"/>
              <a:pathLst>
                <a:path w="3434079" h="508000">
                  <a:moveTo>
                    <a:pt x="3348990" y="0"/>
                  </a:moveTo>
                  <a:lnTo>
                    <a:pt x="84581" y="0"/>
                  </a:lnTo>
                  <a:lnTo>
                    <a:pt x="51649" y="6647"/>
                  </a:lnTo>
                  <a:lnTo>
                    <a:pt x="24765" y="24774"/>
                  </a:lnTo>
                  <a:lnTo>
                    <a:pt x="6643" y="51660"/>
                  </a:lnTo>
                  <a:lnTo>
                    <a:pt x="0" y="84582"/>
                  </a:lnTo>
                  <a:lnTo>
                    <a:pt x="0" y="422910"/>
                  </a:lnTo>
                  <a:lnTo>
                    <a:pt x="6643" y="455831"/>
                  </a:lnTo>
                  <a:lnTo>
                    <a:pt x="24765" y="482717"/>
                  </a:lnTo>
                  <a:lnTo>
                    <a:pt x="51649" y="500844"/>
                  </a:lnTo>
                  <a:lnTo>
                    <a:pt x="84581" y="507492"/>
                  </a:lnTo>
                  <a:lnTo>
                    <a:pt x="3348990" y="507492"/>
                  </a:lnTo>
                  <a:lnTo>
                    <a:pt x="3381922" y="500844"/>
                  </a:lnTo>
                  <a:lnTo>
                    <a:pt x="3408806"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grpSp>
          <p:nvGrpSpPr>
            <p:cNvPr id="74" name="Grupo 73"/>
            <p:cNvGrpSpPr/>
            <p:nvPr/>
          </p:nvGrpSpPr>
          <p:grpSpPr>
            <a:xfrm>
              <a:off x="3708400" y="4699559"/>
              <a:ext cx="2057400" cy="456023"/>
              <a:chOff x="4265909" y="4699559"/>
              <a:chExt cx="2057400" cy="456023"/>
            </a:xfrm>
          </p:grpSpPr>
          <p:sp>
            <p:nvSpPr>
              <p:cNvPr id="75" name="object 29"/>
              <p:cNvSpPr/>
              <p:nvPr/>
            </p:nvSpPr>
            <p:spPr>
              <a:xfrm>
                <a:off x="4265909" y="4699559"/>
                <a:ext cx="1668334" cy="456023"/>
              </a:xfrm>
              <a:prstGeom prst="rect">
                <a:avLst/>
              </a:prstGeom>
              <a:blipFill>
                <a:blip r:embed="rId3" cstate="print"/>
                <a:stretch>
                  <a:fillRect/>
                </a:stretch>
              </a:blipFill>
            </p:spPr>
            <p:txBody>
              <a:bodyPr wrap="square" lIns="0" tIns="0" rIns="0" bIns="0" rtlCol="0"/>
              <a:lstStyle/>
              <a:p>
                <a:endParaRPr sz="597"/>
              </a:p>
            </p:txBody>
          </p:sp>
          <p:sp>
            <p:nvSpPr>
              <p:cNvPr id="76" name="object 32"/>
              <p:cNvSpPr txBox="1"/>
              <p:nvPr/>
            </p:nvSpPr>
            <p:spPr>
              <a:xfrm>
                <a:off x="4928729" y="4759845"/>
                <a:ext cx="1394580" cy="233136"/>
              </a:xfrm>
              <a:prstGeom prst="rect">
                <a:avLst/>
              </a:prstGeom>
            </p:spPr>
            <p:txBody>
              <a:bodyPr vert="horz" wrap="square" lIns="0" tIns="7170" rIns="0" bIns="0" rtlCol="0">
                <a:spAutoFit/>
              </a:bodyPr>
              <a:lstStyle/>
              <a:p>
                <a:pPr marL="7170">
                  <a:spcBef>
                    <a:spcPts val="56"/>
                  </a:spcBef>
                </a:pPr>
                <a:r>
                  <a:rPr sz="1468" dirty="0">
                    <a:solidFill>
                      <a:srgbClr val="FFFFFF"/>
                    </a:solidFill>
                    <a:latin typeface="Bebas Neue Regular" panose="00000500000000000000" pitchFamily="50" charset="0"/>
                    <a:cs typeface="Carlito"/>
                  </a:rPr>
                  <a:t>Balancing </a:t>
                </a:r>
                <a:r>
                  <a:rPr sz="1468" spc="-3" dirty="0">
                    <a:solidFill>
                      <a:srgbClr val="FFFFFF"/>
                    </a:solidFill>
                    <a:latin typeface="Bebas Neue Regular" panose="00000500000000000000" pitchFamily="50" charset="0"/>
                    <a:cs typeface="Carlito"/>
                  </a:rPr>
                  <a:t>cream</a:t>
                </a:r>
                <a:r>
                  <a:rPr sz="1468" spc="-56" dirty="0">
                    <a:solidFill>
                      <a:srgbClr val="FFFFFF"/>
                    </a:solidFill>
                    <a:latin typeface="Bebas Neue Regular" panose="00000500000000000000" pitchFamily="50" charset="0"/>
                    <a:cs typeface="Carlito"/>
                  </a:rPr>
                  <a:t> </a:t>
                </a:r>
                <a:r>
                  <a:rPr sz="1468" dirty="0">
                    <a:solidFill>
                      <a:srgbClr val="FFFFFF"/>
                    </a:solidFill>
                    <a:latin typeface="Bebas Neue Regular" panose="00000500000000000000" pitchFamily="50" charset="0"/>
                    <a:cs typeface="Carlito"/>
                  </a:rPr>
                  <a:t>II</a:t>
                </a:r>
                <a:endParaRPr sz="1468" dirty="0">
                  <a:latin typeface="Bebas Neue Regular" panose="00000500000000000000" pitchFamily="50" charset="0"/>
                  <a:cs typeface="Carlito"/>
                </a:endParaRPr>
              </a:p>
            </p:txBody>
          </p:sp>
        </p:grpSp>
      </p:grpSp>
      <p:sp>
        <p:nvSpPr>
          <p:cNvPr id="77" name="object 35"/>
          <p:cNvSpPr/>
          <p:nvPr/>
        </p:nvSpPr>
        <p:spPr>
          <a:xfrm>
            <a:off x="7608005" y="4756222"/>
            <a:ext cx="1255121" cy="456023"/>
          </a:xfrm>
          <a:prstGeom prst="rect">
            <a:avLst/>
          </a:prstGeom>
          <a:blipFill>
            <a:blip r:embed="rId4" cstate="print"/>
            <a:stretch>
              <a:fillRect/>
            </a:stretch>
          </a:blipFill>
        </p:spPr>
        <p:txBody>
          <a:bodyPr wrap="square" lIns="0" tIns="0" rIns="0" bIns="0" rtlCol="0"/>
          <a:lstStyle/>
          <a:p>
            <a:endParaRPr sz="597"/>
          </a:p>
        </p:txBody>
      </p:sp>
      <p:sp>
        <p:nvSpPr>
          <p:cNvPr id="81" name="object 41"/>
          <p:cNvSpPr/>
          <p:nvPr/>
        </p:nvSpPr>
        <p:spPr>
          <a:xfrm>
            <a:off x="9214756" y="4918530"/>
            <a:ext cx="1521313" cy="456375"/>
          </a:xfrm>
          <a:prstGeom prst="rect">
            <a:avLst/>
          </a:prstGeom>
          <a:blipFill>
            <a:blip r:embed="rId5" cstate="print"/>
            <a:stretch>
              <a:fillRect/>
            </a:stretch>
          </a:blipFill>
        </p:spPr>
        <p:txBody>
          <a:bodyPr wrap="square" lIns="0" tIns="0" rIns="0" bIns="0" rtlCol="0"/>
          <a:lstStyle/>
          <a:p>
            <a:endParaRPr sz="597"/>
          </a:p>
        </p:txBody>
      </p:sp>
      <p:grpSp>
        <p:nvGrpSpPr>
          <p:cNvPr id="82" name="Grupo 81"/>
          <p:cNvGrpSpPr/>
          <p:nvPr/>
        </p:nvGrpSpPr>
        <p:grpSpPr>
          <a:xfrm>
            <a:off x="7041396" y="4801580"/>
            <a:ext cx="1405272" cy="301872"/>
            <a:chOff x="8280400" y="4737267"/>
            <a:chExt cx="1405272" cy="301872"/>
          </a:xfrm>
        </p:grpSpPr>
        <p:sp>
          <p:nvSpPr>
            <p:cNvPr id="83" name="object 42"/>
            <p:cNvSpPr/>
            <p:nvPr/>
          </p:nvSpPr>
          <p:spPr>
            <a:xfrm>
              <a:off x="8280400" y="4737267"/>
              <a:ext cx="1405272" cy="301872"/>
            </a:xfrm>
            <a:custGeom>
              <a:avLst/>
              <a:gdLst/>
              <a:ahLst/>
              <a:cxnLst/>
              <a:rect l="l" t="t" r="r" b="b"/>
              <a:pathLst>
                <a:path w="3434080" h="508000">
                  <a:moveTo>
                    <a:pt x="3348990" y="0"/>
                  </a:moveTo>
                  <a:lnTo>
                    <a:pt x="84582" y="0"/>
                  </a:lnTo>
                  <a:lnTo>
                    <a:pt x="51649" y="6647"/>
                  </a:lnTo>
                  <a:lnTo>
                    <a:pt x="24765" y="24774"/>
                  </a:lnTo>
                  <a:lnTo>
                    <a:pt x="6643" y="51660"/>
                  </a:lnTo>
                  <a:lnTo>
                    <a:pt x="0" y="84582"/>
                  </a:lnTo>
                  <a:lnTo>
                    <a:pt x="0" y="422910"/>
                  </a:lnTo>
                  <a:lnTo>
                    <a:pt x="6643" y="455831"/>
                  </a:lnTo>
                  <a:lnTo>
                    <a:pt x="24765" y="482717"/>
                  </a:lnTo>
                  <a:lnTo>
                    <a:pt x="51649" y="500844"/>
                  </a:lnTo>
                  <a:lnTo>
                    <a:pt x="84582" y="507492"/>
                  </a:lnTo>
                  <a:lnTo>
                    <a:pt x="3348990" y="507492"/>
                  </a:lnTo>
                  <a:lnTo>
                    <a:pt x="3381922" y="500844"/>
                  </a:lnTo>
                  <a:lnTo>
                    <a:pt x="3408807" y="482717"/>
                  </a:lnTo>
                  <a:lnTo>
                    <a:pt x="3426928" y="455831"/>
                  </a:lnTo>
                  <a:lnTo>
                    <a:pt x="3433571" y="422910"/>
                  </a:lnTo>
                  <a:lnTo>
                    <a:pt x="3433571"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84" name="object 44"/>
            <p:cNvSpPr txBox="1"/>
            <p:nvPr/>
          </p:nvSpPr>
          <p:spPr>
            <a:xfrm>
              <a:off x="8437389" y="4759845"/>
              <a:ext cx="1247594" cy="233136"/>
            </a:xfrm>
            <a:prstGeom prst="rect">
              <a:avLst/>
            </a:prstGeom>
          </p:spPr>
          <p:txBody>
            <a:bodyPr vert="horz" wrap="square" lIns="0" tIns="7170" rIns="0" bIns="0" rtlCol="0">
              <a:spAutoFit/>
            </a:bodyPr>
            <a:lstStyle/>
            <a:p>
              <a:pPr marL="7170">
                <a:spcBef>
                  <a:spcPts val="56"/>
                </a:spcBef>
              </a:pPr>
              <a:r>
                <a:rPr sz="1468" spc="-3" dirty="0">
                  <a:solidFill>
                    <a:srgbClr val="FFFFFF"/>
                  </a:solidFill>
                  <a:latin typeface="Bebas Neue Regular" panose="00000500000000000000" pitchFamily="50" charset="0"/>
                  <a:cs typeface="Carlito"/>
                </a:rPr>
                <a:t>Specific</a:t>
              </a:r>
              <a:r>
                <a:rPr sz="1468" spc="-34" dirty="0">
                  <a:solidFill>
                    <a:srgbClr val="FFFFFF"/>
                  </a:solidFill>
                  <a:latin typeface="Bebas Neue Regular" panose="00000500000000000000" pitchFamily="50" charset="0"/>
                  <a:cs typeface="Carlito"/>
                </a:rPr>
                <a:t> </a:t>
              </a:r>
              <a:r>
                <a:rPr sz="1468" spc="-3" dirty="0">
                  <a:solidFill>
                    <a:srgbClr val="FFFFFF"/>
                  </a:solidFill>
                  <a:latin typeface="Bebas Neue Regular" panose="00000500000000000000" pitchFamily="50" charset="0"/>
                  <a:cs typeface="Carlito"/>
                </a:rPr>
                <a:t>solution</a:t>
              </a:r>
              <a:endParaRPr sz="1468" dirty="0">
                <a:latin typeface="Bebas Neue Regular" panose="00000500000000000000" pitchFamily="50" charset="0"/>
                <a:cs typeface="Carlito"/>
              </a:endParaRPr>
            </a:p>
          </p:txBody>
        </p:sp>
      </p:grpSp>
      <p:grpSp>
        <p:nvGrpSpPr>
          <p:cNvPr id="86" name="Grupo 85"/>
          <p:cNvGrpSpPr/>
          <p:nvPr/>
        </p:nvGrpSpPr>
        <p:grpSpPr>
          <a:xfrm>
            <a:off x="1110464" y="4838452"/>
            <a:ext cx="1503102" cy="282319"/>
            <a:chOff x="689243" y="4746881"/>
            <a:chExt cx="1306522" cy="282319"/>
          </a:xfrm>
        </p:grpSpPr>
        <p:sp>
          <p:nvSpPr>
            <p:cNvPr id="87" name="object 8"/>
            <p:cNvSpPr/>
            <p:nvPr/>
          </p:nvSpPr>
          <p:spPr>
            <a:xfrm>
              <a:off x="689243" y="4746881"/>
              <a:ext cx="1199191" cy="282319"/>
            </a:xfrm>
            <a:custGeom>
              <a:avLst/>
              <a:gdLst/>
              <a:ahLst/>
              <a:cxnLst/>
              <a:rect l="l" t="t" r="r" b="b"/>
              <a:pathLst>
                <a:path w="3434079" h="508000">
                  <a:moveTo>
                    <a:pt x="3348990" y="0"/>
                  </a:moveTo>
                  <a:lnTo>
                    <a:pt x="84582" y="0"/>
                  </a:lnTo>
                  <a:lnTo>
                    <a:pt x="51660" y="6647"/>
                  </a:lnTo>
                  <a:lnTo>
                    <a:pt x="24774" y="24774"/>
                  </a:lnTo>
                  <a:lnTo>
                    <a:pt x="6647" y="51660"/>
                  </a:lnTo>
                  <a:lnTo>
                    <a:pt x="0" y="84582"/>
                  </a:lnTo>
                  <a:lnTo>
                    <a:pt x="0" y="422910"/>
                  </a:lnTo>
                  <a:lnTo>
                    <a:pt x="6647" y="455831"/>
                  </a:lnTo>
                  <a:lnTo>
                    <a:pt x="24774" y="482717"/>
                  </a:lnTo>
                  <a:lnTo>
                    <a:pt x="51660" y="500844"/>
                  </a:lnTo>
                  <a:lnTo>
                    <a:pt x="84582" y="507492"/>
                  </a:lnTo>
                  <a:lnTo>
                    <a:pt x="3348990" y="507492"/>
                  </a:lnTo>
                  <a:lnTo>
                    <a:pt x="3381922" y="500844"/>
                  </a:lnTo>
                  <a:lnTo>
                    <a:pt x="3408807" y="482717"/>
                  </a:lnTo>
                  <a:lnTo>
                    <a:pt x="3426928" y="455831"/>
                  </a:lnTo>
                  <a:lnTo>
                    <a:pt x="3433572" y="422910"/>
                  </a:lnTo>
                  <a:lnTo>
                    <a:pt x="3433572" y="84582"/>
                  </a:lnTo>
                  <a:lnTo>
                    <a:pt x="3426928" y="51660"/>
                  </a:lnTo>
                  <a:lnTo>
                    <a:pt x="3408806" y="24774"/>
                  </a:lnTo>
                  <a:lnTo>
                    <a:pt x="3381922" y="6647"/>
                  </a:lnTo>
                  <a:lnTo>
                    <a:pt x="3348990" y="0"/>
                  </a:lnTo>
                  <a:close/>
                </a:path>
              </a:pathLst>
            </a:custGeom>
            <a:solidFill>
              <a:srgbClr val="00AF50"/>
            </a:solidFill>
          </p:spPr>
          <p:txBody>
            <a:bodyPr wrap="square" lIns="0" tIns="0" rIns="0" bIns="0" rtlCol="0"/>
            <a:lstStyle/>
            <a:p>
              <a:endParaRPr sz="597"/>
            </a:p>
          </p:txBody>
        </p:sp>
        <p:sp>
          <p:nvSpPr>
            <p:cNvPr id="88" name="object 10"/>
            <p:cNvSpPr txBox="1"/>
            <p:nvPr/>
          </p:nvSpPr>
          <p:spPr>
            <a:xfrm>
              <a:off x="737250" y="4759845"/>
              <a:ext cx="1258515" cy="233136"/>
            </a:xfrm>
            <a:prstGeom prst="rect">
              <a:avLst/>
            </a:prstGeom>
          </p:spPr>
          <p:txBody>
            <a:bodyPr vert="horz" wrap="square" lIns="0" tIns="7170" rIns="0" bIns="0" rtlCol="0">
              <a:spAutoFit/>
            </a:bodyPr>
            <a:lstStyle/>
            <a:p>
              <a:pPr marL="7170">
                <a:spcBef>
                  <a:spcPts val="56"/>
                </a:spcBef>
              </a:pPr>
              <a:r>
                <a:rPr lang="es-ES" sz="1468" spc="-3" dirty="0" smtClean="0">
                  <a:solidFill>
                    <a:srgbClr val="FFFFFF"/>
                  </a:solidFill>
                  <a:latin typeface="Bebas Neue Regular" panose="00000500000000000000" pitchFamily="50" charset="0"/>
                  <a:cs typeface="Carlito"/>
                </a:rPr>
                <a:t>POSTBIOTIC SALICYLIC</a:t>
              </a:r>
              <a:endParaRPr sz="1468" dirty="0">
                <a:latin typeface="Bebas Neue Regular" panose="00000500000000000000" pitchFamily="50" charset="0"/>
                <a:cs typeface="Carlito"/>
              </a:endParaRPr>
            </a:p>
          </p:txBody>
        </p:sp>
      </p:grpSp>
      <p:sp>
        <p:nvSpPr>
          <p:cNvPr id="89" name="object 16"/>
          <p:cNvSpPr txBox="1"/>
          <p:nvPr/>
        </p:nvSpPr>
        <p:spPr>
          <a:xfrm>
            <a:off x="1506609" y="4428038"/>
            <a:ext cx="851941" cy="230633"/>
          </a:xfrm>
          <a:prstGeom prst="rect">
            <a:avLst/>
          </a:prstGeom>
        </p:spPr>
        <p:txBody>
          <a:bodyPr vert="horz" wrap="square" lIns="0" tIns="76003" rIns="0" bIns="0" rtlCol="0">
            <a:spAutoFit/>
          </a:bodyPr>
          <a:lstStyle/>
          <a:p>
            <a:pPr marL="7170">
              <a:spcBef>
                <a:spcPts val="542"/>
              </a:spcBef>
            </a:pPr>
            <a:r>
              <a:rPr sz="1000" spc="-3" dirty="0" smtClean="0">
                <a:solidFill>
                  <a:srgbClr val="093E68"/>
                </a:solidFill>
                <a:latin typeface="TT Commons" panose="02000506040000020004" pitchFamily="50" charset="0"/>
                <a:cs typeface="TeXGyreAdventor"/>
              </a:rPr>
              <a:t>Volume</a:t>
            </a:r>
            <a:r>
              <a:rPr sz="1000" spc="-3" dirty="0">
                <a:solidFill>
                  <a:srgbClr val="093E68"/>
                </a:solidFill>
                <a:latin typeface="TT Commons" panose="02000506040000020004" pitchFamily="50" charset="0"/>
                <a:cs typeface="TeXGyreAdventor"/>
              </a:rPr>
              <a:t>: </a:t>
            </a:r>
            <a:r>
              <a:rPr lang="es-ES" sz="1000" spc="-3" dirty="0" smtClean="0">
                <a:solidFill>
                  <a:srgbClr val="093E68"/>
                </a:solidFill>
                <a:latin typeface="TT Commons" panose="02000506040000020004" pitchFamily="50" charset="0"/>
                <a:cs typeface="TeXGyreAdventor"/>
              </a:rPr>
              <a:t>30</a:t>
            </a:r>
            <a:r>
              <a:rPr sz="1000" spc="-3" dirty="0" smtClean="0">
                <a:solidFill>
                  <a:srgbClr val="093E68"/>
                </a:solidFill>
                <a:latin typeface="TT Commons" panose="02000506040000020004" pitchFamily="50" charset="0"/>
                <a:cs typeface="TeXGyreAdventor"/>
              </a:rPr>
              <a:t> </a:t>
            </a:r>
            <a:r>
              <a:rPr sz="1000" spc="-3" dirty="0">
                <a:solidFill>
                  <a:srgbClr val="093E68"/>
                </a:solidFill>
                <a:latin typeface="TT Commons" panose="02000506040000020004" pitchFamily="50" charset="0"/>
                <a:cs typeface="TeXGyreAdventor"/>
              </a:rPr>
              <a:t>ml</a:t>
            </a:r>
            <a:endParaRPr sz="1000" dirty="0">
              <a:latin typeface="TT Commons" panose="02000506040000020004" pitchFamily="50" charset="0"/>
              <a:cs typeface="TeXGyreAdventor"/>
            </a:endParaRPr>
          </a:p>
        </p:txBody>
      </p:sp>
      <p:pic>
        <p:nvPicPr>
          <p:cNvPr id="90" name="Imagen 89"/>
          <p:cNvPicPr>
            <a:picLocks noChangeAspect="1"/>
          </p:cNvPicPr>
          <p:nvPr/>
        </p:nvPicPr>
        <p:blipFill rotWithShape="1">
          <a:blip r:embed="rId6" cstate="print">
            <a:extLst>
              <a:ext uri="{28A0092B-C50C-407E-A947-70E740481C1C}">
                <a14:useLocalDpi xmlns:a14="http://schemas.microsoft.com/office/drawing/2010/main" val="0"/>
              </a:ext>
            </a:extLst>
          </a:blip>
          <a:srcRect r="53093"/>
          <a:stretch/>
        </p:blipFill>
        <p:spPr>
          <a:xfrm>
            <a:off x="1319763" y="2101006"/>
            <a:ext cx="872042" cy="2271421"/>
          </a:xfrm>
          <a:prstGeom prst="rect">
            <a:avLst/>
          </a:prstGeom>
        </p:spPr>
      </p:pic>
      <p:pic>
        <p:nvPicPr>
          <p:cNvPr id="92" name="Imagen 91"/>
          <p:cNvPicPr>
            <a:picLocks noChangeAspect="1"/>
          </p:cNvPicPr>
          <p:nvPr/>
        </p:nvPicPr>
        <p:blipFill rotWithShape="1">
          <a:blip r:embed="rId7" cstate="print">
            <a:extLst>
              <a:ext uri="{28A0092B-C50C-407E-A947-70E740481C1C}">
                <a14:useLocalDpi xmlns:a14="http://schemas.microsoft.com/office/drawing/2010/main" val="0"/>
              </a:ext>
            </a:extLst>
          </a:blip>
          <a:srcRect r="52698"/>
          <a:stretch/>
        </p:blipFill>
        <p:spPr>
          <a:xfrm>
            <a:off x="7179182" y="2411113"/>
            <a:ext cx="719656" cy="1948068"/>
          </a:xfrm>
          <a:prstGeom prst="rect">
            <a:avLst/>
          </a:prstGeom>
        </p:spPr>
      </p:pic>
      <p:pic>
        <p:nvPicPr>
          <p:cNvPr id="93" name="Imagen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2986" y="2539213"/>
            <a:ext cx="723773" cy="1832532"/>
          </a:xfrm>
          <a:prstGeom prst="rect">
            <a:avLst/>
          </a:prstGeom>
        </p:spPr>
      </p:pic>
      <p:pic>
        <p:nvPicPr>
          <p:cNvPr id="94" name="Imagen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5726" y="2579511"/>
            <a:ext cx="727588" cy="1842191"/>
          </a:xfrm>
          <a:prstGeom prst="rect">
            <a:avLst/>
          </a:prstGeom>
        </p:spPr>
      </p:pic>
      <p:sp>
        <p:nvSpPr>
          <p:cNvPr id="95" name="object 45"/>
          <p:cNvSpPr txBox="1"/>
          <p:nvPr/>
        </p:nvSpPr>
        <p:spPr>
          <a:xfrm>
            <a:off x="1188667" y="1269157"/>
            <a:ext cx="1203139" cy="376572"/>
          </a:xfrm>
          <a:prstGeom prst="rect">
            <a:avLst/>
          </a:prstGeom>
        </p:spPr>
        <p:txBody>
          <a:bodyPr vert="horz" wrap="square" lIns="0" tIns="7170" rIns="0" bIns="0" rtlCol="0">
            <a:spAutoFit/>
          </a:bodyPr>
          <a:lstStyle/>
          <a:p>
            <a:pPr marL="6812" marR="2868" indent="1793" algn="ctr">
              <a:spcBef>
                <a:spcPts val="56"/>
              </a:spcBef>
            </a:pPr>
            <a:r>
              <a:rPr lang="es-ES" sz="1200" dirty="0" err="1" smtClean="0">
                <a:latin typeface="TT Commons" panose="02000506040000020004" pitchFamily="50" charset="0"/>
                <a:cs typeface="Carlito"/>
              </a:rPr>
              <a:t>Serum</a:t>
            </a:r>
            <a:r>
              <a:rPr lang="es-ES" sz="1200" dirty="0" smtClean="0">
                <a:latin typeface="TT Commons" panose="02000506040000020004" pitchFamily="50" charset="0"/>
                <a:cs typeface="Carlito"/>
              </a:rPr>
              <a:t> regulador día y noche</a:t>
            </a:r>
            <a:endParaRPr sz="1200" dirty="0">
              <a:latin typeface="TT Commons" panose="02000506040000020004" pitchFamily="50" charset="0"/>
              <a:cs typeface="Carlito"/>
            </a:endParaRPr>
          </a:p>
        </p:txBody>
      </p:sp>
    </p:spTree>
    <p:extLst>
      <p:ext uri="{BB962C8B-B14F-4D97-AF65-F5344CB8AC3E}">
        <p14:creationId xmlns:p14="http://schemas.microsoft.com/office/powerpoint/2010/main" val="2003724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4916" y="1244012"/>
            <a:ext cx="6408884" cy="376624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581" dirty="0">
                <a:latin typeface="TT Commons" panose="02000506040000020004" pitchFamily="50" charset="0"/>
                <a:cs typeface="Arial"/>
              </a:rPr>
              <a:t>Gel regulador facial 115 ml</a:t>
            </a:r>
          </a:p>
          <a:p>
            <a:pPr>
              <a:spcBef>
                <a:spcPts val="8"/>
              </a:spcBef>
              <a:buFont typeface="Arial"/>
              <a:buChar char="•"/>
            </a:pPr>
            <a:endParaRPr sz="1496" dirty="0">
              <a:latin typeface="TT Commons" panose="02000506040000020004" pitchFamily="50" charset="0"/>
              <a:cs typeface="Arial"/>
            </a:endParaRPr>
          </a:p>
          <a:p>
            <a:pPr marL="265306" marR="2868" indent="-258135">
              <a:lnSpc>
                <a:spcPts val="1711"/>
              </a:lnSpc>
              <a:buChar char="•"/>
              <a:tabLst>
                <a:tab pos="264947" algn="l"/>
                <a:tab pos="265306" algn="l"/>
              </a:tabLst>
            </a:pPr>
            <a:r>
              <a:rPr sz="1581" dirty="0">
                <a:latin typeface="TT Commons" panose="02000506040000020004" pitchFamily="50" charset="0"/>
                <a:cs typeface="Arial"/>
              </a:rPr>
              <a:t>Ingredientes: ácido salicílico, Zinc Pca, digluconato de clorhexidina, lactato de mentilo,  alantoina y aceites esenciales de limón y menta</a:t>
            </a:r>
          </a:p>
          <a:p>
            <a:pPr>
              <a:spcBef>
                <a:spcPts val="20"/>
              </a:spcBef>
              <a:buFont typeface="Arial"/>
              <a:buChar char="•"/>
            </a:pPr>
            <a:endParaRPr sz="1468" dirty="0">
              <a:latin typeface="TT Commons" panose="02000506040000020004" pitchFamily="50" charset="0"/>
              <a:cs typeface="Arial"/>
            </a:endParaRPr>
          </a:p>
          <a:p>
            <a:pPr marL="265306" marR="279646" indent="-258135">
              <a:lnSpc>
                <a:spcPts val="1705"/>
              </a:lnSpc>
              <a:buChar char="•"/>
              <a:tabLst>
                <a:tab pos="264947" algn="l"/>
                <a:tab pos="265306" algn="l"/>
              </a:tabLst>
            </a:pPr>
            <a:r>
              <a:rPr sz="1581" dirty="0">
                <a:latin typeface="TT Commons" panose="02000506040000020004" pitchFamily="50" charset="0"/>
                <a:cs typeface="Arial"/>
              </a:rPr>
              <a:t>Gel limpiador regulador, para la higiene y cuidado diario de la piel grasa y/o con  tendencia acnéica. Constituye el paso fundamental para sanear, purificar y eliminar  brillos de la piel.</a:t>
            </a:r>
          </a:p>
          <a:p>
            <a:pPr>
              <a:spcBef>
                <a:spcPts val="25"/>
              </a:spcBef>
              <a:buFont typeface="Arial"/>
              <a:buChar char="•"/>
            </a:pPr>
            <a:endParaRPr sz="1468" dirty="0">
              <a:latin typeface="TT Commons" panose="02000506040000020004" pitchFamily="50" charset="0"/>
              <a:cs typeface="Arial"/>
            </a:endParaRPr>
          </a:p>
          <a:p>
            <a:pPr marL="265306" marR="39437" indent="-258135">
              <a:lnSpc>
                <a:spcPts val="1705"/>
              </a:lnSpc>
              <a:spcBef>
                <a:spcPts val="3"/>
              </a:spcBef>
              <a:buChar char="•"/>
              <a:tabLst>
                <a:tab pos="264947" algn="l"/>
                <a:tab pos="265306" algn="l"/>
              </a:tabLst>
            </a:pPr>
            <a:r>
              <a:rPr sz="1581" dirty="0">
                <a:latin typeface="TT Commons" panose="02000506040000020004" pitchFamily="50" charset="0"/>
                <a:cs typeface="Arial"/>
              </a:rPr>
              <a:t>Modo de empleo: con la yema de los dedos humedecidos en agua aplicar cleasing gel  en cara y zonas afectadas, con suaves masajes circulares, hasta que aparezca una  espuma suave. A continuación aclarar con abundante </a:t>
            </a:r>
            <a:r>
              <a:rPr sz="1581" dirty="0" err="1">
                <a:latin typeface="TT Commons" panose="02000506040000020004" pitchFamily="50" charset="0"/>
                <a:cs typeface="Arial"/>
              </a:rPr>
              <a:t>agua</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265306" marR="39437" indent="-258135">
              <a:lnSpc>
                <a:spcPts val="1705"/>
              </a:lnSpc>
              <a:spcBef>
                <a:spcPts val="3"/>
              </a:spcBef>
              <a:buChar char="•"/>
              <a:tabLst>
                <a:tab pos="264947" algn="l"/>
                <a:tab pos="265306" algn="l"/>
              </a:tabLst>
            </a:pPr>
            <a:endParaRPr lang="es-ES" sz="1581" dirty="0">
              <a:latin typeface="TT Commons" panose="02000506040000020004" pitchFamily="50" charset="0"/>
              <a:cs typeface="Arial"/>
            </a:endParaRPr>
          </a:p>
          <a:p>
            <a:pPr marL="265306" marR="39437" indent="-258135">
              <a:lnSpc>
                <a:spcPts val="1705"/>
              </a:lnSpc>
              <a:spcBef>
                <a:spcPts val="3"/>
              </a:spcBef>
              <a:buFontTx/>
              <a:buChar char="•"/>
              <a:tabLst>
                <a:tab pos="264947" algn="l"/>
                <a:tab pos="265306" algn="l"/>
              </a:tabLst>
            </a:pPr>
            <a:r>
              <a:rPr lang="es-ES" sz="1581" dirty="0" smtClean="0">
                <a:latin typeface="TT Commons" panose="02000506040000020004" pitchFamily="50" charset="0"/>
                <a:cs typeface="Arial"/>
              </a:rPr>
              <a:t>Combinar con otros productos: Para doble desmaquillado en pieles grasas combinado  con total </a:t>
            </a:r>
            <a:r>
              <a:rPr lang="es-ES" sz="1581" dirty="0" err="1" smtClean="0">
                <a:latin typeface="TT Commons" panose="02000506040000020004" pitchFamily="50" charset="0"/>
                <a:cs typeface="Arial"/>
              </a:rPr>
              <a:t>make</a:t>
            </a:r>
            <a:r>
              <a:rPr lang="es-ES" sz="1581" dirty="0" smtClean="0">
                <a:latin typeface="TT Commons" panose="02000506040000020004" pitchFamily="50" charset="0"/>
                <a:cs typeface="Arial"/>
              </a:rPr>
              <a:t> up remover y con el tónico. Previo a cualquier otro tratamiento  aplicado sobre la piel.</a:t>
            </a: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24</a:t>
            </a:fld>
            <a:endParaRPr spc="6" dirty="0"/>
          </a:p>
        </p:txBody>
      </p:sp>
      <p:grpSp>
        <p:nvGrpSpPr>
          <p:cNvPr id="6" name="object 6"/>
          <p:cNvGrpSpPr/>
          <p:nvPr/>
        </p:nvGrpSpPr>
        <p:grpSpPr>
          <a:xfrm>
            <a:off x="584199" y="4543825"/>
            <a:ext cx="1654583" cy="486489"/>
            <a:chOff x="300224" y="7490459"/>
            <a:chExt cx="3665220" cy="861694"/>
          </a:xfrm>
        </p:grpSpPr>
        <p:sp>
          <p:nvSpPr>
            <p:cNvPr id="7" name="object 7"/>
            <p:cNvSpPr/>
            <p:nvPr/>
          </p:nvSpPr>
          <p:spPr>
            <a:xfrm>
              <a:off x="300224" y="7536139"/>
              <a:ext cx="3665223" cy="673636"/>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1010412" y="7490459"/>
              <a:ext cx="2234184"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355092" y="7571231"/>
              <a:ext cx="3550920" cy="561340"/>
            </a:xfrm>
            <a:custGeom>
              <a:avLst/>
              <a:gdLst/>
              <a:ahLst/>
              <a:cxnLst/>
              <a:rect l="l" t="t" r="r" b="b"/>
              <a:pathLst>
                <a:path w="3550920" h="561340">
                  <a:moveTo>
                    <a:pt x="3457448"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457448" y="560832"/>
                  </a:lnTo>
                  <a:lnTo>
                    <a:pt x="3493805" y="553486"/>
                  </a:lnTo>
                  <a:lnTo>
                    <a:pt x="3523519" y="533455"/>
                  </a:lnTo>
                  <a:lnTo>
                    <a:pt x="3543565" y="503744"/>
                  </a:lnTo>
                  <a:lnTo>
                    <a:pt x="3550920" y="467360"/>
                  </a:lnTo>
                  <a:lnTo>
                    <a:pt x="3550920" y="93472"/>
                  </a:lnTo>
                  <a:lnTo>
                    <a:pt x="3543565" y="57114"/>
                  </a:lnTo>
                  <a:lnTo>
                    <a:pt x="3523519" y="27400"/>
                  </a:lnTo>
                  <a:lnTo>
                    <a:pt x="3493805" y="7354"/>
                  </a:lnTo>
                  <a:lnTo>
                    <a:pt x="3457448" y="0"/>
                  </a:lnTo>
                  <a:close/>
                </a:path>
              </a:pathLst>
            </a:custGeom>
            <a:solidFill>
              <a:srgbClr val="00AF50"/>
            </a:solidFill>
          </p:spPr>
          <p:txBody>
            <a:bodyPr wrap="square" lIns="0" tIns="0" rIns="0" bIns="0" rtlCol="0"/>
            <a:lstStyle/>
            <a:p>
              <a:endParaRPr sz="597"/>
            </a:p>
          </p:txBody>
        </p:sp>
        <p:sp>
          <p:nvSpPr>
            <p:cNvPr id="10" name="object 10"/>
            <p:cNvSpPr/>
            <p:nvPr/>
          </p:nvSpPr>
          <p:spPr>
            <a:xfrm>
              <a:off x="355092" y="7571231"/>
              <a:ext cx="3550920" cy="561340"/>
            </a:xfrm>
            <a:custGeom>
              <a:avLst/>
              <a:gdLst/>
              <a:ahLst/>
              <a:cxnLst/>
              <a:rect l="l" t="t" r="r" b="b"/>
              <a:pathLst>
                <a:path w="3550920" h="561340">
                  <a:moveTo>
                    <a:pt x="0" y="93472"/>
                  </a:moveTo>
                  <a:lnTo>
                    <a:pt x="7345" y="57114"/>
                  </a:lnTo>
                  <a:lnTo>
                    <a:pt x="27376" y="27400"/>
                  </a:lnTo>
                  <a:lnTo>
                    <a:pt x="57087" y="7354"/>
                  </a:lnTo>
                  <a:lnTo>
                    <a:pt x="93472" y="0"/>
                  </a:lnTo>
                  <a:lnTo>
                    <a:pt x="3457448" y="0"/>
                  </a:lnTo>
                  <a:lnTo>
                    <a:pt x="3493805" y="7354"/>
                  </a:lnTo>
                  <a:lnTo>
                    <a:pt x="3523519" y="27400"/>
                  </a:lnTo>
                  <a:lnTo>
                    <a:pt x="3543565" y="57114"/>
                  </a:lnTo>
                  <a:lnTo>
                    <a:pt x="3550920" y="93472"/>
                  </a:lnTo>
                  <a:lnTo>
                    <a:pt x="3550920" y="467360"/>
                  </a:lnTo>
                  <a:lnTo>
                    <a:pt x="3543565" y="503744"/>
                  </a:lnTo>
                  <a:lnTo>
                    <a:pt x="3523519" y="533455"/>
                  </a:lnTo>
                  <a:lnTo>
                    <a:pt x="3493805" y="553486"/>
                  </a:lnTo>
                  <a:lnTo>
                    <a:pt x="3457448"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987259" y="4622810"/>
            <a:ext cx="971186"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Cleasing</a:t>
            </a:r>
            <a:r>
              <a:rPr sz="1581" spc="-42" dirty="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gel</a:t>
            </a:r>
            <a:endParaRPr sz="1581" dirty="0">
              <a:latin typeface="Bebas Neue Regular" panose="00000500000000000000" pitchFamily="50" charset="0"/>
              <a:cs typeface="Carlito"/>
            </a:endParaRPr>
          </a:p>
        </p:txBody>
      </p:sp>
      <p:sp>
        <p:nvSpPr>
          <p:cNvPr id="16"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59" y="1170492"/>
            <a:ext cx="913997" cy="32837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25</a:t>
            </a:fld>
            <a:endParaRPr spc="6" dirty="0"/>
          </a:p>
        </p:txBody>
      </p:sp>
      <p:grpSp>
        <p:nvGrpSpPr>
          <p:cNvPr id="4" name="object 4"/>
          <p:cNvGrpSpPr/>
          <p:nvPr/>
        </p:nvGrpSpPr>
        <p:grpSpPr>
          <a:xfrm>
            <a:off x="660400" y="4608356"/>
            <a:ext cx="1295400" cy="486489"/>
            <a:chOff x="320029" y="7604759"/>
            <a:chExt cx="3790315" cy="861694"/>
          </a:xfrm>
        </p:grpSpPr>
        <p:sp>
          <p:nvSpPr>
            <p:cNvPr id="5" name="object 5"/>
            <p:cNvSpPr/>
            <p:nvPr/>
          </p:nvSpPr>
          <p:spPr>
            <a:xfrm>
              <a:off x="320029" y="7650439"/>
              <a:ext cx="3790209" cy="673636"/>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490472" y="7604759"/>
              <a:ext cx="1450848" cy="861072"/>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74903" y="7685531"/>
              <a:ext cx="3685540" cy="561340"/>
            </a:xfrm>
            <a:custGeom>
              <a:avLst/>
              <a:gdLst/>
              <a:ahLst/>
              <a:cxnLst/>
              <a:rect l="l" t="t" r="r" b="b"/>
              <a:pathLst>
                <a:path w="3685540" h="561340">
                  <a:moveTo>
                    <a:pt x="3591560"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591560" y="560832"/>
                  </a:lnTo>
                  <a:lnTo>
                    <a:pt x="3627917" y="553486"/>
                  </a:lnTo>
                  <a:lnTo>
                    <a:pt x="3657631" y="533455"/>
                  </a:lnTo>
                  <a:lnTo>
                    <a:pt x="3677677" y="503744"/>
                  </a:lnTo>
                  <a:lnTo>
                    <a:pt x="3685032" y="467360"/>
                  </a:lnTo>
                  <a:lnTo>
                    <a:pt x="3685032" y="93472"/>
                  </a:lnTo>
                  <a:lnTo>
                    <a:pt x="3677677" y="57114"/>
                  </a:lnTo>
                  <a:lnTo>
                    <a:pt x="3657631" y="27400"/>
                  </a:lnTo>
                  <a:lnTo>
                    <a:pt x="3627917" y="7354"/>
                  </a:lnTo>
                  <a:lnTo>
                    <a:pt x="3591560" y="0"/>
                  </a:lnTo>
                  <a:close/>
                </a:path>
              </a:pathLst>
            </a:custGeom>
            <a:solidFill>
              <a:srgbClr val="00AF50"/>
            </a:solidFill>
          </p:spPr>
          <p:txBody>
            <a:bodyPr wrap="square" lIns="0" tIns="0" rIns="0" bIns="0" rtlCol="0"/>
            <a:lstStyle/>
            <a:p>
              <a:endParaRPr sz="597"/>
            </a:p>
          </p:txBody>
        </p:sp>
        <p:sp>
          <p:nvSpPr>
            <p:cNvPr id="8" name="object 8"/>
            <p:cNvSpPr/>
            <p:nvPr/>
          </p:nvSpPr>
          <p:spPr>
            <a:xfrm>
              <a:off x="374903" y="7685531"/>
              <a:ext cx="3685540" cy="561340"/>
            </a:xfrm>
            <a:custGeom>
              <a:avLst/>
              <a:gdLst/>
              <a:ahLst/>
              <a:cxnLst/>
              <a:rect l="l" t="t" r="r" b="b"/>
              <a:pathLst>
                <a:path w="3685540" h="561340">
                  <a:moveTo>
                    <a:pt x="0" y="93472"/>
                  </a:moveTo>
                  <a:lnTo>
                    <a:pt x="7345" y="57114"/>
                  </a:lnTo>
                  <a:lnTo>
                    <a:pt x="27376" y="27400"/>
                  </a:lnTo>
                  <a:lnTo>
                    <a:pt x="57087" y="7354"/>
                  </a:lnTo>
                  <a:lnTo>
                    <a:pt x="93472" y="0"/>
                  </a:lnTo>
                  <a:lnTo>
                    <a:pt x="3591560" y="0"/>
                  </a:lnTo>
                  <a:lnTo>
                    <a:pt x="3627917" y="7354"/>
                  </a:lnTo>
                  <a:lnTo>
                    <a:pt x="3657631" y="27400"/>
                  </a:lnTo>
                  <a:lnTo>
                    <a:pt x="3677677" y="57114"/>
                  </a:lnTo>
                  <a:lnTo>
                    <a:pt x="3685032" y="93472"/>
                  </a:lnTo>
                  <a:lnTo>
                    <a:pt x="3685032" y="467360"/>
                  </a:lnTo>
                  <a:lnTo>
                    <a:pt x="3677677" y="503744"/>
                  </a:lnTo>
                  <a:lnTo>
                    <a:pt x="3657631" y="533455"/>
                  </a:lnTo>
                  <a:lnTo>
                    <a:pt x="3627917" y="553486"/>
                  </a:lnTo>
                  <a:lnTo>
                    <a:pt x="3591560"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9" name="object 9"/>
          <p:cNvSpPr txBox="1"/>
          <p:nvPr/>
        </p:nvSpPr>
        <p:spPr>
          <a:xfrm>
            <a:off x="988181" y="1404907"/>
            <a:ext cx="7825619" cy="4004961"/>
          </a:xfrm>
          <a:prstGeom prst="rect">
            <a:avLst/>
          </a:prstGeom>
        </p:spPr>
        <p:txBody>
          <a:bodyPr vert="horz" wrap="square" lIns="0" tIns="6812" rIns="0" bIns="0" rtlCol="0">
            <a:spAutoFit/>
          </a:bodyPr>
          <a:lstStyle/>
          <a:p>
            <a:pPr marL="1614062" indent="-258493">
              <a:spcBef>
                <a:spcPts val="54"/>
              </a:spcBef>
              <a:buChar char="•"/>
              <a:tabLst>
                <a:tab pos="1614062" algn="l"/>
                <a:tab pos="1614420" algn="l"/>
              </a:tabLst>
            </a:pPr>
            <a:r>
              <a:rPr sz="1581" dirty="0">
                <a:latin typeface="TT Commons" panose="02000506040000020004" pitchFamily="50" charset="0"/>
                <a:cs typeface="Arial"/>
              </a:rPr>
              <a:t>Tónico regulador facial </a:t>
            </a:r>
            <a:r>
              <a:rPr lang="es-ES" sz="1581" dirty="0" smtClean="0">
                <a:latin typeface="TT Commons" panose="02000506040000020004" pitchFamily="50" charset="0"/>
                <a:cs typeface="Arial"/>
              </a:rPr>
              <a:t>2</a:t>
            </a:r>
            <a:r>
              <a:rPr sz="1581" dirty="0" smtClean="0">
                <a:latin typeface="TT Commons" panose="02000506040000020004" pitchFamily="50" charset="0"/>
                <a:cs typeface="Arial"/>
              </a:rPr>
              <a:t>00 </a:t>
            </a:r>
            <a:r>
              <a:rPr sz="1581" dirty="0">
                <a:latin typeface="TT Commons" panose="02000506040000020004" pitchFamily="50" charset="0"/>
                <a:cs typeface="Arial"/>
              </a:rPr>
              <a:t>ml</a:t>
            </a:r>
          </a:p>
          <a:p>
            <a:pPr>
              <a:spcBef>
                <a:spcPts val="14"/>
              </a:spcBef>
              <a:buFont typeface="Arial"/>
              <a:buChar char="•"/>
            </a:pPr>
            <a:endParaRPr sz="1496" dirty="0">
              <a:latin typeface="TT Commons" panose="02000506040000020004" pitchFamily="50" charset="0"/>
              <a:cs typeface="Arial"/>
            </a:endParaRPr>
          </a:p>
          <a:p>
            <a:pPr marL="1614062" marR="2868" indent="-258493">
              <a:lnSpc>
                <a:spcPts val="1705"/>
              </a:lnSpc>
              <a:buChar char="•"/>
              <a:tabLst>
                <a:tab pos="1614062" algn="l"/>
                <a:tab pos="1614420" algn="l"/>
              </a:tabLst>
            </a:pPr>
            <a:r>
              <a:rPr sz="1581" dirty="0">
                <a:latin typeface="TT Commons" panose="02000506040000020004" pitchFamily="50" charset="0"/>
                <a:cs typeface="Arial"/>
              </a:rPr>
              <a:t>Ingredientes: digluconato de clorhexidina, ácido salicílico, zinc Pca, lactato de mentilo,  alantoina.</a:t>
            </a:r>
          </a:p>
          <a:p>
            <a:pPr>
              <a:spcBef>
                <a:spcPts val="25"/>
              </a:spcBef>
              <a:buFont typeface="Arial"/>
              <a:buChar char="•"/>
            </a:pPr>
            <a:endParaRPr sz="1468" dirty="0">
              <a:latin typeface="TT Commons" panose="02000506040000020004" pitchFamily="50" charset="0"/>
              <a:cs typeface="Arial"/>
            </a:endParaRPr>
          </a:p>
          <a:p>
            <a:pPr marL="1614062" marR="106839" indent="-258493">
              <a:lnSpc>
                <a:spcPts val="1705"/>
              </a:lnSpc>
              <a:buChar char="•"/>
              <a:tabLst>
                <a:tab pos="1614062" algn="l"/>
                <a:tab pos="1614420" algn="l"/>
              </a:tabLst>
            </a:pPr>
            <a:r>
              <a:rPr sz="1581" dirty="0">
                <a:latin typeface="TT Commons" panose="02000506040000020004" pitchFamily="50" charset="0"/>
                <a:cs typeface="Arial"/>
              </a:rPr>
              <a:t>Especial loción tónica y purificante, que gracias a su composición, con ingredientes  que regulan la flora bacteriana y normalizan la secreción sebácea de pieles grasas y/o  con tendencia acnéica. Devuelve a la piel una agradable sensación fresca, suave y sin  brillos, preparándola para aplicar el tratamiento profesional de Oily SK.</a:t>
            </a:r>
          </a:p>
          <a:p>
            <a:pPr>
              <a:spcBef>
                <a:spcPts val="28"/>
              </a:spcBef>
              <a:buFont typeface="Arial"/>
              <a:buChar char="•"/>
            </a:pPr>
            <a:endParaRPr sz="1468" dirty="0">
              <a:latin typeface="TT Commons" panose="02000506040000020004" pitchFamily="50" charset="0"/>
              <a:cs typeface="Arial"/>
            </a:endParaRPr>
          </a:p>
          <a:p>
            <a:pPr marL="1614062" marR="413375" indent="-258493">
              <a:lnSpc>
                <a:spcPts val="1705"/>
              </a:lnSpc>
              <a:buChar char="•"/>
              <a:tabLst>
                <a:tab pos="1614062" algn="l"/>
                <a:tab pos="1614420" algn="l"/>
              </a:tabLst>
            </a:pPr>
            <a:r>
              <a:rPr sz="1581" dirty="0">
                <a:latin typeface="TT Commons" panose="02000506040000020004" pitchFamily="50" charset="0"/>
                <a:cs typeface="Arial"/>
              </a:rPr>
              <a:t>Modo de empleo: tonificar impregnando dos discos de algodón, completando su  absorción con ligeros toques, evitando el contacto con mucosas.</a:t>
            </a:r>
          </a:p>
          <a:p>
            <a:pPr>
              <a:spcBef>
                <a:spcPts val="20"/>
              </a:spcBef>
              <a:buFont typeface="Arial"/>
              <a:buChar char="•"/>
            </a:pPr>
            <a:endParaRPr sz="1468" dirty="0">
              <a:latin typeface="TT Commons" panose="02000506040000020004" pitchFamily="50" charset="0"/>
              <a:cs typeface="Arial"/>
            </a:endParaRPr>
          </a:p>
          <a:p>
            <a:pPr marL="1614062" marR="428433" indent="-258493">
              <a:lnSpc>
                <a:spcPts val="1711"/>
              </a:lnSpc>
              <a:buChar char="•"/>
              <a:tabLst>
                <a:tab pos="1614062" algn="l"/>
                <a:tab pos="1614420" algn="l"/>
              </a:tabLst>
            </a:pPr>
            <a:r>
              <a:rPr sz="1581" dirty="0">
                <a:latin typeface="TT Commons" panose="02000506040000020004" pitchFamily="50" charset="0"/>
                <a:cs typeface="Arial"/>
              </a:rPr>
              <a:t>Combinar con otros productos: para completar la rutina de desmaquillado con el  cleasing gel y/o doble desmaquillado Japonés.</a:t>
            </a:r>
          </a:p>
          <a:p>
            <a:pPr marL="7170">
              <a:lnSpc>
                <a:spcPts val="1795"/>
              </a:lnSpc>
            </a:pPr>
            <a:r>
              <a:rPr sz="1581" spc="-6" dirty="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sp>
        <p:nvSpPr>
          <p:cNvPr id="14"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
        <p:nvSpPr>
          <p:cNvPr id="15" name="object 11"/>
          <p:cNvSpPr txBox="1"/>
          <p:nvPr/>
        </p:nvSpPr>
        <p:spPr>
          <a:xfrm>
            <a:off x="1043894" y="4687341"/>
            <a:ext cx="971186" cy="250150"/>
          </a:xfrm>
          <a:prstGeom prst="rect">
            <a:avLst/>
          </a:prstGeom>
        </p:spPr>
        <p:txBody>
          <a:bodyPr vert="horz" wrap="square" lIns="0" tIns="6812" rIns="0" bIns="0" rtlCol="0">
            <a:spAutoFit/>
          </a:bodyPr>
          <a:lstStyle/>
          <a:p>
            <a:pPr marL="7170">
              <a:spcBef>
                <a:spcPts val="54"/>
              </a:spcBef>
            </a:pPr>
            <a:r>
              <a:rPr lang="es-ES" sz="1581" spc="-3" dirty="0" smtClean="0">
                <a:solidFill>
                  <a:srgbClr val="FFFFFF"/>
                </a:solidFill>
                <a:latin typeface="Bebas Neue Regular" panose="00000500000000000000" pitchFamily="50" charset="0"/>
                <a:cs typeface="Carlito"/>
              </a:rPr>
              <a:t>LOTION</a:t>
            </a:r>
            <a:endParaRPr sz="1581" dirty="0">
              <a:latin typeface="Bebas Neue Regular" panose="00000500000000000000" pitchFamily="50" charset="0"/>
              <a:cs typeface="Carlito"/>
            </a:endParaRP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r="54516"/>
          <a:stretch/>
        </p:blipFill>
        <p:spPr>
          <a:xfrm>
            <a:off x="287243" y="696707"/>
            <a:ext cx="1457589" cy="4290585"/>
          </a:xfrm>
          <a:prstGeom prst="rect">
            <a:avLst/>
          </a:prstGeom>
        </p:spPr>
      </p:pic>
    </p:spTree>
    <p:extLst>
      <p:ext uri="{BB962C8B-B14F-4D97-AF65-F5344CB8AC3E}">
        <p14:creationId xmlns:p14="http://schemas.microsoft.com/office/powerpoint/2010/main" val="2759908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26</a:t>
            </a:fld>
            <a:endParaRPr spc="6" dirty="0"/>
          </a:p>
        </p:txBody>
      </p:sp>
      <p:sp>
        <p:nvSpPr>
          <p:cNvPr id="9" name="object 9"/>
          <p:cNvSpPr txBox="1"/>
          <p:nvPr/>
        </p:nvSpPr>
        <p:spPr>
          <a:xfrm>
            <a:off x="431800" y="1147738"/>
            <a:ext cx="8384398" cy="4072094"/>
          </a:xfrm>
          <a:prstGeom prst="rect">
            <a:avLst/>
          </a:prstGeom>
        </p:spPr>
        <p:txBody>
          <a:bodyPr vert="horz" wrap="square" lIns="0" tIns="6812" rIns="0" bIns="0" rtlCol="0">
            <a:spAutoFit/>
          </a:bodyPr>
          <a:lstStyle/>
          <a:p>
            <a:pPr marL="2079063" indent="-258493" algn="just">
              <a:spcBef>
                <a:spcPts val="54"/>
              </a:spcBef>
              <a:buChar char="•"/>
              <a:tabLst>
                <a:tab pos="2079063" algn="l"/>
                <a:tab pos="2079422" algn="l"/>
              </a:tabLst>
            </a:pPr>
            <a:r>
              <a:rPr lang="es-ES" sz="1600" b="1" dirty="0" err="1" smtClean="0">
                <a:latin typeface="TT Commons Light" panose="02000506030000020003" pitchFamily="50" charset="0"/>
                <a:cs typeface="Arial"/>
              </a:rPr>
              <a:t>Serum</a:t>
            </a:r>
            <a:r>
              <a:rPr lang="es-ES" sz="1600" b="1" dirty="0" smtClean="0">
                <a:latin typeface="TT Commons Light" panose="02000506030000020003" pitchFamily="50" charset="0"/>
                <a:cs typeface="Arial"/>
              </a:rPr>
              <a:t> facial 30 </a:t>
            </a:r>
            <a:r>
              <a:rPr lang="es-ES" sz="1600" b="1" dirty="0" err="1" smtClean="0">
                <a:latin typeface="TT Commons Light" panose="02000506030000020003" pitchFamily="50" charset="0"/>
                <a:cs typeface="Arial"/>
              </a:rPr>
              <a:t>mL</a:t>
            </a:r>
            <a:r>
              <a:rPr lang="es-ES" sz="1600" dirty="0" smtClean="0">
                <a:latin typeface="TT Commons Light" panose="02000506030000020003" pitchFamily="50" charset="0"/>
                <a:cs typeface="Arial"/>
              </a:rPr>
              <a:t>: </a:t>
            </a:r>
            <a:r>
              <a:rPr lang="es-ES" sz="1600" dirty="0" smtClean="0">
                <a:latin typeface="TT Commons Light" panose="02000506030000020003" pitchFamily="50" charset="0"/>
              </a:rPr>
              <a:t>es </a:t>
            </a:r>
            <a:r>
              <a:rPr lang="es-ES" sz="1600" dirty="0">
                <a:latin typeface="TT Commons Light" panose="02000506030000020003" pitchFamily="50" charset="0"/>
              </a:rPr>
              <a:t>un tratamiento global para proteger y eliminar los efectos indeseados de las pieles grasa y mixtas. Mejora la apariencia de la piel alrededor de los granitos o manchas. </a:t>
            </a:r>
            <a:endParaRPr sz="1600" dirty="0">
              <a:latin typeface="TT Commons Light" panose="02000506030000020003" pitchFamily="50" charset="0"/>
              <a:cs typeface="Arial"/>
            </a:endParaRPr>
          </a:p>
          <a:p>
            <a:pPr algn="just">
              <a:spcBef>
                <a:spcPts val="17"/>
              </a:spcBef>
              <a:buFont typeface="Arial"/>
              <a:buChar char="•"/>
            </a:pPr>
            <a:endParaRPr sz="1600" dirty="0">
              <a:latin typeface="TT Commons Light" panose="02000506030000020003" pitchFamily="50" charset="0"/>
              <a:cs typeface="Arial"/>
            </a:endParaRPr>
          </a:p>
          <a:p>
            <a:pPr marL="2079063" marR="534913" indent="-258135" algn="just">
              <a:lnSpc>
                <a:spcPts val="1705"/>
              </a:lnSpc>
              <a:buChar char="•"/>
              <a:tabLst>
                <a:tab pos="2079063" algn="l"/>
                <a:tab pos="2079422" algn="l"/>
              </a:tabLst>
            </a:pPr>
            <a:r>
              <a:rPr sz="1600" b="1" dirty="0">
                <a:latin typeface="TT Commons Light" panose="02000506030000020003" pitchFamily="50" charset="0"/>
                <a:cs typeface="Arial"/>
              </a:rPr>
              <a:t>Ingredientes</a:t>
            </a:r>
            <a:r>
              <a:rPr sz="1600" dirty="0">
                <a:latin typeface="TT Commons Light" panose="02000506030000020003" pitchFamily="50" charset="0"/>
                <a:cs typeface="Arial"/>
              </a:rPr>
              <a:t>: </a:t>
            </a:r>
            <a:r>
              <a:rPr lang="es-ES" sz="1600" dirty="0" smtClean="0">
                <a:latin typeface="TT Commons Light" panose="02000506030000020003" pitchFamily="50" charset="0"/>
                <a:cs typeface="Arial"/>
              </a:rPr>
              <a:t>Ácido Salicílico 1%, ácido </a:t>
            </a:r>
            <a:r>
              <a:rPr lang="es-ES" sz="1600" dirty="0" err="1" smtClean="0">
                <a:latin typeface="TT Commons Light" panose="02000506030000020003" pitchFamily="50" charset="0"/>
                <a:cs typeface="Arial"/>
              </a:rPr>
              <a:t>azelaico</a:t>
            </a:r>
            <a:r>
              <a:rPr lang="es-ES" sz="1600" dirty="0" smtClean="0">
                <a:latin typeface="TT Commons Light" panose="02000506030000020003" pitchFamily="50" charset="0"/>
                <a:cs typeface="Arial"/>
              </a:rPr>
              <a:t>, </a:t>
            </a:r>
            <a:r>
              <a:rPr lang="es-ES" sz="1600" dirty="0" err="1" smtClean="0">
                <a:latin typeface="TT Commons Light" panose="02000506030000020003" pitchFamily="50" charset="0"/>
                <a:cs typeface="Arial"/>
              </a:rPr>
              <a:t>niacinamida</a:t>
            </a:r>
            <a:r>
              <a:rPr lang="es-ES" sz="1600" dirty="0" smtClean="0">
                <a:latin typeface="TT Commons Light" panose="02000506030000020003" pitchFamily="50" charset="0"/>
                <a:cs typeface="Arial"/>
              </a:rPr>
              <a:t>, ácido hialurónico, </a:t>
            </a:r>
            <a:r>
              <a:rPr lang="es-ES" sz="1600" dirty="0" err="1" smtClean="0">
                <a:latin typeface="TT Commons Light" panose="02000506030000020003" pitchFamily="50" charset="0"/>
                <a:cs typeface="Arial"/>
              </a:rPr>
              <a:t>postbioticos</a:t>
            </a:r>
            <a:r>
              <a:rPr lang="es-ES" sz="1600" dirty="0" smtClean="0">
                <a:latin typeface="TT Commons Light" panose="02000506030000020003" pitchFamily="50" charset="0"/>
                <a:cs typeface="Arial"/>
              </a:rPr>
              <a:t> y zinc</a:t>
            </a:r>
          </a:p>
          <a:p>
            <a:pPr marL="2079063" marR="534913" indent="-258135" algn="just">
              <a:lnSpc>
                <a:spcPts val="1705"/>
              </a:lnSpc>
              <a:buChar char="•"/>
              <a:tabLst>
                <a:tab pos="2079063" algn="l"/>
                <a:tab pos="2079422" algn="l"/>
              </a:tabLst>
            </a:pPr>
            <a:endParaRPr lang="es-ES" sz="1600" dirty="0" smtClean="0">
              <a:latin typeface="TT Commons Light" panose="02000506030000020003" pitchFamily="50" charset="0"/>
              <a:cs typeface="Arial"/>
            </a:endParaRPr>
          </a:p>
          <a:p>
            <a:pPr marL="2079063" marR="534913" indent="-258135" algn="just">
              <a:lnSpc>
                <a:spcPts val="1705"/>
              </a:lnSpc>
              <a:buFontTx/>
              <a:buChar char="•"/>
              <a:tabLst>
                <a:tab pos="2079063" algn="l"/>
                <a:tab pos="2079422" algn="l"/>
              </a:tabLst>
            </a:pPr>
            <a:r>
              <a:rPr lang="es-ES" sz="1600" b="1" dirty="0" smtClean="0">
                <a:latin typeface="TT Commons Light" panose="02000506030000020003" pitchFamily="50" charset="0"/>
                <a:cs typeface="Arial"/>
              </a:rPr>
              <a:t>Acción</a:t>
            </a:r>
            <a:r>
              <a:rPr lang="es-ES" sz="1600" dirty="0" smtClean="0">
                <a:latin typeface="TT Commons Light" panose="02000506030000020003" pitchFamily="50" charset="0"/>
                <a:cs typeface="Arial"/>
              </a:rPr>
              <a:t> e</a:t>
            </a:r>
            <a:r>
              <a:rPr lang="es-ES" sz="1600" dirty="0" smtClean="0">
                <a:latin typeface="TT Commons Light" panose="02000506030000020003" pitchFamily="50" charset="0"/>
              </a:rPr>
              <a:t>xfoliante</a:t>
            </a:r>
            <a:r>
              <a:rPr lang="es-ES" sz="1600" dirty="0">
                <a:latin typeface="TT Commons Light" panose="02000506030000020003" pitchFamily="50" charset="0"/>
              </a:rPr>
              <a:t>, purificadora y </a:t>
            </a:r>
            <a:r>
              <a:rPr lang="es-ES" sz="1600" dirty="0" smtClean="0">
                <a:latin typeface="TT Commons Light" panose="02000506030000020003" pitchFamily="50" charset="0"/>
              </a:rPr>
              <a:t>renovadora, </a:t>
            </a:r>
            <a:r>
              <a:rPr lang="es-ES" sz="1600" dirty="0" err="1">
                <a:latin typeface="TT Commons Light" panose="02000506030000020003" pitchFamily="50" charset="0"/>
              </a:rPr>
              <a:t>manteniento</a:t>
            </a:r>
            <a:r>
              <a:rPr lang="es-ES" sz="1600" dirty="0">
                <a:latin typeface="TT Commons Light" panose="02000506030000020003" pitchFamily="50" charset="0"/>
              </a:rPr>
              <a:t> hidratada y sana la función barrera de la piel gracias a la </a:t>
            </a:r>
            <a:r>
              <a:rPr lang="es-ES" sz="1600" dirty="0" err="1">
                <a:latin typeface="TT Commons Light" panose="02000506030000020003" pitchFamily="50" charset="0"/>
              </a:rPr>
              <a:t>niacinamida</a:t>
            </a:r>
            <a:r>
              <a:rPr lang="es-ES" sz="1600" dirty="0">
                <a:latin typeface="TT Commons Light" panose="02000506030000020003" pitchFamily="50" charset="0"/>
              </a:rPr>
              <a:t> y el </a:t>
            </a:r>
            <a:r>
              <a:rPr lang="es-ES" sz="1600" dirty="0" smtClean="0">
                <a:latin typeface="TT Commons Light" panose="02000506030000020003" pitchFamily="50" charset="0"/>
              </a:rPr>
              <a:t>acido hialurónico. Mejora </a:t>
            </a:r>
            <a:r>
              <a:rPr lang="es-ES" sz="1600" dirty="0">
                <a:latin typeface="TT Commons Light" panose="02000506030000020003" pitchFamily="50" charset="0"/>
              </a:rPr>
              <a:t>la salud y estabiliza la flora bacteriana, esencial para el cuidado de las pieles grasa y/o con tendencia </a:t>
            </a:r>
            <a:r>
              <a:rPr lang="es-ES" sz="1600" dirty="0" err="1">
                <a:latin typeface="TT Commons Light" panose="02000506030000020003" pitchFamily="50" charset="0"/>
              </a:rPr>
              <a:t>acnéica</a:t>
            </a:r>
            <a:r>
              <a:rPr lang="es-ES" sz="1600" dirty="0">
                <a:latin typeface="TT Commons Light" panose="02000506030000020003" pitchFamily="50" charset="0"/>
              </a:rPr>
              <a:t>.</a:t>
            </a:r>
            <a:endParaRPr lang="en-US" sz="1600" dirty="0">
              <a:latin typeface="TT Commons Light" panose="02000506030000020003" pitchFamily="50" charset="0"/>
            </a:endParaRPr>
          </a:p>
          <a:p>
            <a:pPr algn="just">
              <a:spcBef>
                <a:spcPts val="20"/>
              </a:spcBef>
              <a:buFont typeface="Arial"/>
              <a:buChar char="•"/>
            </a:pPr>
            <a:endParaRPr sz="1600" dirty="0">
              <a:latin typeface="TT Commons Light" panose="02000506030000020003" pitchFamily="50" charset="0"/>
              <a:cs typeface="Arial"/>
            </a:endParaRPr>
          </a:p>
          <a:p>
            <a:pPr marL="2079063" marR="3227" indent="-258135" algn="just">
              <a:lnSpc>
                <a:spcPts val="1711"/>
              </a:lnSpc>
              <a:buChar char="•"/>
              <a:tabLst>
                <a:tab pos="2079063" algn="l"/>
                <a:tab pos="2079422" algn="l"/>
              </a:tabLst>
            </a:pPr>
            <a:r>
              <a:rPr lang="es-ES" sz="1600" b="1" dirty="0" smtClean="0">
                <a:latin typeface="TT Commons Light" panose="02000506030000020003" pitchFamily="50" charset="0"/>
                <a:cs typeface="Arial"/>
              </a:rPr>
              <a:t>Indicación</a:t>
            </a:r>
            <a:r>
              <a:rPr lang="es-ES" sz="1600" dirty="0" smtClean="0">
                <a:latin typeface="TT Commons Light" panose="02000506030000020003" pitchFamily="50" charset="0"/>
                <a:cs typeface="Arial"/>
              </a:rPr>
              <a:t>: R</a:t>
            </a:r>
            <a:r>
              <a:rPr lang="es-ES" sz="1600" dirty="0" smtClean="0">
                <a:latin typeface="TT Commons Light" panose="02000506030000020003" pitchFamily="50" charset="0"/>
              </a:rPr>
              <a:t>ecomendable </a:t>
            </a:r>
            <a:r>
              <a:rPr lang="es-ES" sz="1600" dirty="0">
                <a:latin typeface="TT Commons Light" panose="02000506030000020003" pitchFamily="50" charset="0"/>
              </a:rPr>
              <a:t>para pieles con tendencia </a:t>
            </a:r>
            <a:r>
              <a:rPr lang="es-ES" sz="1600" dirty="0" err="1">
                <a:latin typeface="TT Commons Light" panose="02000506030000020003" pitchFamily="50" charset="0"/>
              </a:rPr>
              <a:t>acnéica</a:t>
            </a:r>
            <a:r>
              <a:rPr lang="es-ES" sz="1600" dirty="0">
                <a:latin typeface="TT Commons Light" panose="02000506030000020003" pitchFamily="50" charset="0"/>
              </a:rPr>
              <a:t> e imperfecciones como poros dilatados, </a:t>
            </a:r>
            <a:r>
              <a:rPr lang="es-ES" sz="1600" dirty="0" smtClean="0">
                <a:latin typeface="TT Commons Light" panose="02000506030000020003" pitchFamily="50" charset="0"/>
              </a:rPr>
              <a:t>rojeces </a:t>
            </a:r>
            <a:r>
              <a:rPr lang="es-ES" sz="1600" dirty="0">
                <a:latin typeface="TT Commons Light" panose="02000506030000020003" pitchFamily="50" charset="0"/>
              </a:rPr>
              <a:t>e </a:t>
            </a:r>
            <a:r>
              <a:rPr lang="es-ES" sz="1600" dirty="0" smtClean="0">
                <a:latin typeface="TT Commons Light" panose="02000506030000020003" pitchFamily="50" charset="0"/>
              </a:rPr>
              <a:t>irritaciones</a:t>
            </a:r>
          </a:p>
          <a:p>
            <a:pPr marL="2079063" marR="3227" indent="-258135" algn="just">
              <a:lnSpc>
                <a:spcPts val="1711"/>
              </a:lnSpc>
              <a:buChar char="•"/>
              <a:tabLst>
                <a:tab pos="2079063" algn="l"/>
                <a:tab pos="2079422" algn="l"/>
              </a:tabLst>
            </a:pPr>
            <a:endParaRPr sz="1600" dirty="0">
              <a:latin typeface="TT Commons Light" panose="02000506030000020003" pitchFamily="50" charset="0"/>
              <a:cs typeface="Arial"/>
            </a:endParaRPr>
          </a:p>
          <a:p>
            <a:pPr marL="2079063" marR="2868" indent="-258135" algn="just">
              <a:lnSpc>
                <a:spcPts val="1705"/>
              </a:lnSpc>
              <a:buChar char="•"/>
              <a:tabLst>
                <a:tab pos="2079063" algn="l"/>
                <a:tab pos="2079422" algn="l"/>
              </a:tabLst>
            </a:pPr>
            <a:r>
              <a:rPr sz="1600" b="1" dirty="0">
                <a:latin typeface="TT Commons Light" panose="02000506030000020003" pitchFamily="50" charset="0"/>
                <a:cs typeface="Arial"/>
              </a:rPr>
              <a:t>Modo de empleo</a:t>
            </a:r>
            <a:r>
              <a:rPr sz="1600" dirty="0">
                <a:latin typeface="TT Commons Light" panose="02000506030000020003" pitchFamily="50" charset="0"/>
                <a:cs typeface="Arial"/>
              </a:rPr>
              <a:t>: </a:t>
            </a:r>
            <a:r>
              <a:rPr lang="es-ES" sz="1600" dirty="0">
                <a:latin typeface="TT Commons Light" panose="02000506030000020003" pitchFamily="50" charset="0"/>
              </a:rPr>
              <a:t>Se puede aplicar tanto en la rutina de día como en la rutina de noche. </a:t>
            </a:r>
            <a:r>
              <a:rPr lang="es-ES" sz="1600" dirty="0" smtClean="0">
                <a:latin typeface="TT Commons Light" panose="02000506030000020003" pitchFamily="50" charset="0"/>
              </a:rPr>
              <a:t>Aplicar por el rostro hasta su absorción y después usar crema de día </a:t>
            </a:r>
            <a:r>
              <a:rPr lang="es-ES" sz="1600" dirty="0" err="1" smtClean="0">
                <a:latin typeface="TT Commons Light" panose="02000506030000020003" pitchFamily="50" charset="0"/>
              </a:rPr>
              <a:t>Balancing</a:t>
            </a:r>
            <a:r>
              <a:rPr lang="es-ES" sz="1600" dirty="0" smtClean="0">
                <a:latin typeface="TT Commons Light" panose="02000506030000020003" pitchFamily="50" charset="0"/>
              </a:rPr>
              <a:t> </a:t>
            </a:r>
            <a:r>
              <a:rPr lang="es-ES" sz="1600" dirty="0" err="1" smtClean="0">
                <a:latin typeface="TT Commons Light" panose="02000506030000020003" pitchFamily="50" charset="0"/>
              </a:rPr>
              <a:t>Cream</a:t>
            </a:r>
            <a:r>
              <a:rPr lang="es-ES" sz="1600" dirty="0" smtClean="0">
                <a:latin typeface="TT Commons Light" panose="02000506030000020003" pitchFamily="50" charset="0"/>
              </a:rPr>
              <a:t> I o </a:t>
            </a:r>
            <a:r>
              <a:rPr lang="es-ES" sz="1600" dirty="0" err="1" smtClean="0">
                <a:latin typeface="TT Commons Light" panose="02000506030000020003" pitchFamily="50" charset="0"/>
              </a:rPr>
              <a:t>Balancing</a:t>
            </a:r>
            <a:r>
              <a:rPr lang="es-ES" sz="1600" dirty="0" smtClean="0">
                <a:latin typeface="TT Commons Light" panose="02000506030000020003" pitchFamily="50" charset="0"/>
              </a:rPr>
              <a:t> </a:t>
            </a:r>
            <a:r>
              <a:rPr lang="es-ES" sz="1600" dirty="0" err="1" smtClean="0">
                <a:latin typeface="TT Commons Light" panose="02000506030000020003" pitchFamily="50" charset="0"/>
              </a:rPr>
              <a:t>Cream</a:t>
            </a:r>
            <a:r>
              <a:rPr lang="es-ES" sz="1600" dirty="0" smtClean="0">
                <a:latin typeface="TT Commons Light" panose="02000506030000020003" pitchFamily="50" charset="0"/>
              </a:rPr>
              <a:t> II</a:t>
            </a:r>
            <a:endParaRPr sz="1600" dirty="0">
              <a:latin typeface="TT Commons Light" panose="02000506030000020003" pitchFamily="50" charset="0"/>
              <a:cs typeface="Arial"/>
            </a:endParaRPr>
          </a:p>
        </p:txBody>
      </p:sp>
      <p:sp>
        <p:nvSpPr>
          <p:cNvPr id="14" name="Título 8"/>
          <p:cNvSpPr txBox="1">
            <a:spLocks/>
          </p:cNvSpPr>
          <p:nvPr/>
        </p:nvSpPr>
        <p:spPr>
          <a:xfrm>
            <a:off x="698500" y="445037"/>
            <a:ext cx="4289957"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POSTBIOTIC SALYCILIC ACID SERUM</a:t>
            </a:r>
            <a:endParaRPr lang="es-ES" sz="2400" spc="300" dirty="0">
              <a:latin typeface="Bebas Neue Regular" panose="00000500000000000000" pitchFamily="50" charset="0"/>
            </a:endParaRPr>
          </a:p>
        </p:txBody>
      </p:sp>
      <p:grpSp>
        <p:nvGrpSpPr>
          <p:cNvPr id="2" name="Grupo 1"/>
          <p:cNvGrpSpPr/>
          <p:nvPr/>
        </p:nvGrpSpPr>
        <p:grpSpPr>
          <a:xfrm>
            <a:off x="567202" y="4733343"/>
            <a:ext cx="1450436" cy="486489"/>
            <a:chOff x="602287" y="4507688"/>
            <a:chExt cx="1450436" cy="486489"/>
          </a:xfrm>
        </p:grpSpPr>
        <p:grpSp>
          <p:nvGrpSpPr>
            <p:cNvPr id="4" name="object 4"/>
            <p:cNvGrpSpPr/>
            <p:nvPr/>
          </p:nvGrpSpPr>
          <p:grpSpPr>
            <a:xfrm>
              <a:off x="602287" y="4507688"/>
              <a:ext cx="1429713" cy="486489"/>
              <a:chOff x="57897" y="7426451"/>
              <a:chExt cx="3770629" cy="861694"/>
            </a:xfrm>
          </p:grpSpPr>
          <p:sp>
            <p:nvSpPr>
              <p:cNvPr id="5" name="object 5"/>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499871" y="7426451"/>
                <a:ext cx="2886455" cy="861072"/>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8" name="object 8"/>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15" name="object 11"/>
            <p:cNvSpPr txBox="1"/>
            <p:nvPr/>
          </p:nvSpPr>
          <p:spPr>
            <a:xfrm>
              <a:off x="691839" y="4583594"/>
              <a:ext cx="1360884" cy="250150"/>
            </a:xfrm>
            <a:prstGeom prst="rect">
              <a:avLst/>
            </a:prstGeom>
          </p:spPr>
          <p:txBody>
            <a:bodyPr vert="horz" wrap="square" lIns="0" tIns="6812" rIns="0" bIns="0" rtlCol="0">
              <a:spAutoFit/>
            </a:bodyPr>
            <a:lstStyle/>
            <a:p>
              <a:pPr marL="7170">
                <a:spcBef>
                  <a:spcPts val="54"/>
                </a:spcBef>
              </a:pPr>
              <a:r>
                <a:rPr lang="es-ES" sz="1581" spc="-6" dirty="0" smtClean="0">
                  <a:solidFill>
                    <a:srgbClr val="FFFFFF"/>
                  </a:solidFill>
                  <a:latin typeface="Bebas Neue Regular" panose="00000500000000000000" pitchFamily="50" charset="0"/>
                  <a:cs typeface="Carlito"/>
                </a:rPr>
                <a:t>POSTBIOTIC SALYCILIC</a:t>
              </a:r>
              <a:endParaRPr sz="1581" dirty="0">
                <a:latin typeface="Bebas Neue Regular" panose="00000500000000000000" pitchFamily="50" charset="0"/>
                <a:cs typeface="Carlito"/>
              </a:endParaRPr>
            </a:p>
          </p:txBody>
        </p:sp>
      </p:grpSp>
      <p:pic>
        <p:nvPicPr>
          <p:cNvPr id="13" name="Imagen 12"/>
          <p:cNvPicPr>
            <a:picLocks noChangeAspect="1"/>
          </p:cNvPicPr>
          <p:nvPr/>
        </p:nvPicPr>
        <p:blipFill rotWithShape="1">
          <a:blip r:embed="rId4" cstate="print">
            <a:extLst>
              <a:ext uri="{28A0092B-C50C-407E-A947-70E740481C1C}">
                <a14:useLocalDpi xmlns:a14="http://schemas.microsoft.com/office/drawing/2010/main" val="0"/>
              </a:ext>
            </a:extLst>
          </a:blip>
          <a:srcRect r="53093"/>
          <a:stretch/>
        </p:blipFill>
        <p:spPr>
          <a:xfrm>
            <a:off x="447431" y="798595"/>
            <a:ext cx="1447800" cy="3771107"/>
          </a:xfrm>
          <a:prstGeom prst="rect">
            <a:avLst/>
          </a:prstGeom>
        </p:spPr>
      </p:pic>
    </p:spTree>
    <p:extLst>
      <p:ext uri="{BB962C8B-B14F-4D97-AF65-F5344CB8AC3E}">
        <p14:creationId xmlns:p14="http://schemas.microsoft.com/office/powerpoint/2010/main" val="864606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4916" y="1677486"/>
            <a:ext cx="6961787" cy="3551119"/>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581" dirty="0">
                <a:latin typeface="TT Commons" panose="02000506040000020004" pitchFamily="50" charset="0"/>
                <a:cs typeface="Arial"/>
              </a:rPr>
              <a:t>Crema purificante 50 ml</a:t>
            </a:r>
          </a:p>
          <a:p>
            <a:pPr>
              <a:spcBef>
                <a:spcPts val="17"/>
              </a:spcBef>
              <a:buFont typeface="Arial"/>
              <a:buChar char="•"/>
            </a:pPr>
            <a:endParaRPr sz="1496" dirty="0">
              <a:latin typeface="TT Commons" panose="02000506040000020004" pitchFamily="50" charset="0"/>
              <a:cs typeface="Arial"/>
            </a:endParaRPr>
          </a:p>
          <a:p>
            <a:pPr marL="265306" marR="4302" indent="-258135">
              <a:lnSpc>
                <a:spcPts val="1705"/>
              </a:lnSpc>
              <a:buChar char="•"/>
              <a:tabLst>
                <a:tab pos="264947" algn="l"/>
                <a:tab pos="265306" algn="l"/>
              </a:tabLst>
            </a:pPr>
            <a:r>
              <a:rPr sz="1581" dirty="0">
                <a:latin typeface="TT Commons" panose="02000506040000020004" pitchFamily="50" charset="0"/>
                <a:cs typeface="Arial"/>
              </a:rPr>
              <a:t>Ingredientes: Zinc Pca, </a:t>
            </a:r>
            <a:r>
              <a:rPr sz="1581" dirty="0" err="1">
                <a:latin typeface="TT Commons" panose="02000506040000020004" pitchFamily="50" charset="0"/>
                <a:cs typeface="Arial"/>
              </a:rPr>
              <a:t>ácido</a:t>
            </a:r>
            <a:r>
              <a:rPr sz="1581" dirty="0">
                <a:latin typeface="TT Commons" panose="02000506040000020004" pitchFamily="50" charset="0"/>
                <a:cs typeface="Arial"/>
              </a:rPr>
              <a:t> </a:t>
            </a:r>
            <a:r>
              <a:rPr sz="1581" dirty="0" err="1" smtClean="0">
                <a:latin typeface="TT Commons" panose="02000506040000020004" pitchFamily="50" charset="0"/>
                <a:cs typeface="Arial"/>
              </a:rPr>
              <a:t>salicílico</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Enanthia</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Clhoranta</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Plantago</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lanceolata</a:t>
            </a:r>
            <a:r>
              <a:rPr sz="1581" dirty="0" smtClean="0">
                <a:latin typeface="TT Commons" panose="02000506040000020004" pitchFamily="50" charset="0"/>
                <a:cs typeface="Arial"/>
              </a:rPr>
              <a:t>, </a:t>
            </a:r>
            <a:r>
              <a:rPr sz="1581" dirty="0">
                <a:latin typeface="TT Commons" panose="02000506040000020004" pitchFamily="50" charset="0"/>
                <a:cs typeface="Arial"/>
              </a:rPr>
              <a:t>ácido málico, extracto de  aloe gel, aceites esenciales de limón y menta, bisabolol, </a:t>
            </a:r>
            <a:r>
              <a:rPr sz="1581" i="1" dirty="0">
                <a:latin typeface="TT Commons" panose="02000506040000020004" pitchFamily="50" charset="0"/>
                <a:cs typeface="Trebuchet MS"/>
              </a:rPr>
              <a:t>Hypericum perforatum-L</a:t>
            </a:r>
            <a:endParaRPr sz="1581" dirty="0">
              <a:latin typeface="TT Commons" panose="02000506040000020004" pitchFamily="50" charset="0"/>
              <a:cs typeface="Trebuchet MS"/>
            </a:endParaRPr>
          </a:p>
          <a:p>
            <a:pPr>
              <a:spcBef>
                <a:spcPts val="11"/>
              </a:spcBef>
              <a:buFont typeface="Arial"/>
              <a:buChar char="•"/>
            </a:pPr>
            <a:endParaRPr sz="1440" dirty="0">
              <a:latin typeface="TT Commons" panose="02000506040000020004" pitchFamily="50" charset="0"/>
              <a:cs typeface="Trebuchet MS"/>
            </a:endParaRPr>
          </a:p>
          <a:p>
            <a:pPr marL="265306" marR="2868" indent="-258135">
              <a:lnSpc>
                <a:spcPct val="90000"/>
              </a:lnSpc>
              <a:spcBef>
                <a:spcPts val="3"/>
              </a:spcBef>
              <a:buChar char="•"/>
              <a:tabLst>
                <a:tab pos="264947" algn="l"/>
                <a:tab pos="265306" algn="l"/>
              </a:tabLst>
            </a:pPr>
            <a:r>
              <a:rPr sz="1581" dirty="0">
                <a:latin typeface="TT Commons" panose="02000506040000020004" pitchFamily="50" charset="0"/>
                <a:cs typeface="Arial"/>
              </a:rPr>
              <a:t>Crema hidratante no grasa que actúa sobre los factores involucrados en la formación  de pieles con tendencia acnéica. Devolviendo a la piel un aspecto mate, luminoso y  más uniforme.</a:t>
            </a:r>
          </a:p>
          <a:p>
            <a:pPr>
              <a:spcBef>
                <a:spcPts val="11"/>
              </a:spcBef>
              <a:buFont typeface="Arial"/>
              <a:buChar char="•"/>
            </a:pPr>
            <a:endParaRPr sz="1496" dirty="0">
              <a:latin typeface="TT Commons" panose="02000506040000020004" pitchFamily="50" charset="0"/>
              <a:cs typeface="Arial"/>
            </a:endParaRPr>
          </a:p>
          <a:p>
            <a:pPr marL="265306" marR="315140" indent="-258135">
              <a:lnSpc>
                <a:spcPts val="1705"/>
              </a:lnSpc>
              <a:spcBef>
                <a:spcPts val="3"/>
              </a:spcBef>
              <a:buChar char="•"/>
              <a:tabLst>
                <a:tab pos="264947" algn="l"/>
                <a:tab pos="265306" algn="l"/>
              </a:tabLst>
            </a:pPr>
            <a:r>
              <a:rPr sz="1581" dirty="0">
                <a:latin typeface="TT Commons" panose="02000506040000020004" pitchFamily="50" charset="0"/>
                <a:cs typeface="Arial"/>
              </a:rPr>
              <a:t>Modo de empleo: aplicar dos veces al día sobre rostro y zonas afectadas, previa  limpieza facial con Cleasing gel, realizando un ligero masaje, hasta su </a:t>
            </a:r>
            <a:r>
              <a:rPr sz="1581" dirty="0" err="1">
                <a:latin typeface="TT Commons" panose="02000506040000020004" pitchFamily="50" charset="0"/>
                <a:cs typeface="Arial"/>
              </a:rPr>
              <a:t>absorción</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265306" marR="315140" indent="-258135">
              <a:lnSpc>
                <a:spcPts val="1705"/>
              </a:lnSpc>
              <a:spcBef>
                <a:spcPts val="3"/>
              </a:spcBef>
              <a:buChar char="•"/>
              <a:tabLst>
                <a:tab pos="264947" algn="l"/>
                <a:tab pos="265306" algn="l"/>
              </a:tabLst>
            </a:pPr>
            <a:endParaRPr lang="es-ES" sz="1581" dirty="0">
              <a:latin typeface="TT Commons" panose="02000506040000020004" pitchFamily="50" charset="0"/>
              <a:cs typeface="Arial"/>
            </a:endParaRPr>
          </a:p>
          <a:p>
            <a:pPr marL="265306" marR="315140" indent="-258135">
              <a:lnSpc>
                <a:spcPts val="1705"/>
              </a:lnSpc>
              <a:spcBef>
                <a:spcPts val="3"/>
              </a:spcBef>
              <a:buFontTx/>
              <a:buChar char="•"/>
              <a:tabLst>
                <a:tab pos="264947" algn="l"/>
                <a:tab pos="265306" algn="l"/>
              </a:tabLst>
            </a:pPr>
            <a:r>
              <a:rPr lang="es-ES" sz="1581" dirty="0" smtClean="0">
                <a:latin typeface="TT Commons" panose="02000506040000020004" pitchFamily="50" charset="0"/>
                <a:cs typeface="Arial"/>
              </a:rPr>
              <a:t>Combinar con otros productos: para una rutina de limpieza y cuidado de pieles grasas  completa.</a:t>
            </a:r>
          </a:p>
          <a:p>
            <a:pPr marL="7171" marR="315140">
              <a:lnSpc>
                <a:spcPts val="1705"/>
              </a:lnSpc>
              <a:spcBef>
                <a:spcPts val="3"/>
              </a:spcBef>
              <a:tabLst>
                <a:tab pos="264947" algn="l"/>
                <a:tab pos="265306" algn="l"/>
              </a:tabLst>
            </a:pPr>
            <a:endParaRPr sz="1581" dirty="0">
              <a:latin typeface="TT Commons" panose="02000506040000020004" pitchFamily="50" charset="0"/>
              <a:cs typeface="Arial"/>
            </a:endParaRP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27</a:t>
            </a:fld>
            <a:endParaRPr spc="6" dirty="0"/>
          </a:p>
        </p:txBody>
      </p:sp>
      <p:grpSp>
        <p:nvGrpSpPr>
          <p:cNvPr id="6" name="object 6"/>
          <p:cNvGrpSpPr/>
          <p:nvPr/>
        </p:nvGrpSpPr>
        <p:grpSpPr>
          <a:xfrm>
            <a:off x="698500" y="4548380"/>
            <a:ext cx="1487676" cy="486489"/>
            <a:chOff x="300224" y="7490459"/>
            <a:chExt cx="3665220" cy="861694"/>
          </a:xfrm>
        </p:grpSpPr>
        <p:sp>
          <p:nvSpPr>
            <p:cNvPr id="7" name="object 7"/>
            <p:cNvSpPr/>
            <p:nvPr/>
          </p:nvSpPr>
          <p:spPr>
            <a:xfrm>
              <a:off x="300224" y="7536139"/>
              <a:ext cx="3665223" cy="673636"/>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586740" y="7490459"/>
              <a:ext cx="3080004"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355092" y="7571231"/>
              <a:ext cx="3550920" cy="561340"/>
            </a:xfrm>
            <a:custGeom>
              <a:avLst/>
              <a:gdLst/>
              <a:ahLst/>
              <a:cxnLst/>
              <a:rect l="l" t="t" r="r" b="b"/>
              <a:pathLst>
                <a:path w="3550920" h="561340">
                  <a:moveTo>
                    <a:pt x="3457448"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457448" y="560832"/>
                  </a:lnTo>
                  <a:lnTo>
                    <a:pt x="3493805" y="553486"/>
                  </a:lnTo>
                  <a:lnTo>
                    <a:pt x="3523519" y="533455"/>
                  </a:lnTo>
                  <a:lnTo>
                    <a:pt x="3543565" y="503744"/>
                  </a:lnTo>
                  <a:lnTo>
                    <a:pt x="3550920" y="467360"/>
                  </a:lnTo>
                  <a:lnTo>
                    <a:pt x="3550920" y="93472"/>
                  </a:lnTo>
                  <a:lnTo>
                    <a:pt x="3543565" y="57114"/>
                  </a:lnTo>
                  <a:lnTo>
                    <a:pt x="3523519" y="27400"/>
                  </a:lnTo>
                  <a:lnTo>
                    <a:pt x="3493805" y="7354"/>
                  </a:lnTo>
                  <a:lnTo>
                    <a:pt x="3457448" y="0"/>
                  </a:lnTo>
                  <a:close/>
                </a:path>
              </a:pathLst>
            </a:custGeom>
            <a:solidFill>
              <a:srgbClr val="00AF50"/>
            </a:solidFill>
          </p:spPr>
          <p:txBody>
            <a:bodyPr wrap="square" lIns="0" tIns="0" rIns="0" bIns="0" rtlCol="0"/>
            <a:lstStyle/>
            <a:p>
              <a:endParaRPr sz="597"/>
            </a:p>
          </p:txBody>
        </p:sp>
        <p:sp>
          <p:nvSpPr>
            <p:cNvPr id="10" name="object 10"/>
            <p:cNvSpPr/>
            <p:nvPr/>
          </p:nvSpPr>
          <p:spPr>
            <a:xfrm>
              <a:off x="355092" y="7571231"/>
              <a:ext cx="3550920" cy="561340"/>
            </a:xfrm>
            <a:custGeom>
              <a:avLst/>
              <a:gdLst/>
              <a:ahLst/>
              <a:cxnLst/>
              <a:rect l="l" t="t" r="r" b="b"/>
              <a:pathLst>
                <a:path w="3550920" h="561340">
                  <a:moveTo>
                    <a:pt x="0" y="93472"/>
                  </a:moveTo>
                  <a:lnTo>
                    <a:pt x="7345" y="57114"/>
                  </a:lnTo>
                  <a:lnTo>
                    <a:pt x="27376" y="27400"/>
                  </a:lnTo>
                  <a:lnTo>
                    <a:pt x="57087" y="7354"/>
                  </a:lnTo>
                  <a:lnTo>
                    <a:pt x="93472" y="0"/>
                  </a:lnTo>
                  <a:lnTo>
                    <a:pt x="3457448" y="0"/>
                  </a:lnTo>
                  <a:lnTo>
                    <a:pt x="3493805" y="7354"/>
                  </a:lnTo>
                  <a:lnTo>
                    <a:pt x="3523519" y="27400"/>
                  </a:lnTo>
                  <a:lnTo>
                    <a:pt x="3543565" y="57114"/>
                  </a:lnTo>
                  <a:lnTo>
                    <a:pt x="3550920" y="93472"/>
                  </a:lnTo>
                  <a:lnTo>
                    <a:pt x="3550920" y="467360"/>
                  </a:lnTo>
                  <a:lnTo>
                    <a:pt x="3543565" y="503744"/>
                  </a:lnTo>
                  <a:lnTo>
                    <a:pt x="3523519" y="533455"/>
                  </a:lnTo>
                  <a:lnTo>
                    <a:pt x="3493805" y="553486"/>
                  </a:lnTo>
                  <a:lnTo>
                    <a:pt x="3457448"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812603" y="4607897"/>
            <a:ext cx="1447997"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Balancing </a:t>
            </a:r>
            <a:r>
              <a:rPr sz="1581" spc="-6" dirty="0">
                <a:solidFill>
                  <a:srgbClr val="FFFFFF"/>
                </a:solidFill>
                <a:latin typeface="Bebas Neue Regular" panose="00000500000000000000" pitchFamily="50" charset="0"/>
                <a:cs typeface="Carlito"/>
              </a:rPr>
              <a:t>cream</a:t>
            </a:r>
            <a:r>
              <a:rPr sz="1581" spc="-28" dirty="0">
                <a:solidFill>
                  <a:srgbClr val="FFFFFF"/>
                </a:solidFill>
                <a:latin typeface="Bebas Neue Regular" panose="00000500000000000000" pitchFamily="50" charset="0"/>
                <a:cs typeface="Carlito"/>
              </a:rPr>
              <a:t> </a:t>
            </a:r>
            <a:r>
              <a:rPr sz="1581" spc="-3" dirty="0">
                <a:solidFill>
                  <a:srgbClr val="FFFFFF"/>
                </a:solidFill>
                <a:latin typeface="Bebas Neue Regular" panose="00000500000000000000" pitchFamily="50" charset="0"/>
                <a:cs typeface="Carlito"/>
              </a:rPr>
              <a:t>I</a:t>
            </a:r>
            <a:endParaRPr sz="1581" dirty="0">
              <a:latin typeface="Bebas Neue Regular" panose="00000500000000000000" pitchFamily="50" charset="0"/>
              <a:cs typeface="Carlito"/>
            </a:endParaRPr>
          </a:p>
        </p:txBody>
      </p:sp>
      <p:sp>
        <p:nvSpPr>
          <p:cNvPr id="17"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78" y="1537839"/>
            <a:ext cx="1189864" cy="301263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28</a:t>
            </a:fld>
            <a:endParaRPr spc="6" dirty="0"/>
          </a:p>
        </p:txBody>
      </p:sp>
      <p:sp>
        <p:nvSpPr>
          <p:cNvPr id="5" name="object 5"/>
          <p:cNvSpPr/>
          <p:nvPr/>
        </p:nvSpPr>
        <p:spPr>
          <a:xfrm>
            <a:off x="576473" y="4569615"/>
            <a:ext cx="1662310" cy="380317"/>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686374" y="4543825"/>
            <a:ext cx="1437673" cy="486138"/>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601358" y="4589427"/>
            <a:ext cx="1610470" cy="316917"/>
          </a:xfrm>
          <a:custGeom>
            <a:avLst/>
            <a:gdLst/>
            <a:ahLst/>
            <a:cxnLst/>
            <a:rect l="l" t="t" r="r" b="b"/>
            <a:pathLst>
              <a:path w="3550920" h="561340">
                <a:moveTo>
                  <a:pt x="3457448" y="0"/>
                </a:moveTo>
                <a:lnTo>
                  <a:pt x="93472" y="0"/>
                </a:lnTo>
                <a:lnTo>
                  <a:pt x="57087" y="7354"/>
                </a:lnTo>
                <a:lnTo>
                  <a:pt x="27376" y="27400"/>
                </a:lnTo>
                <a:lnTo>
                  <a:pt x="7345" y="57114"/>
                </a:lnTo>
                <a:lnTo>
                  <a:pt x="0" y="93472"/>
                </a:lnTo>
                <a:lnTo>
                  <a:pt x="0" y="467360"/>
                </a:lnTo>
                <a:lnTo>
                  <a:pt x="7345" y="503744"/>
                </a:lnTo>
                <a:lnTo>
                  <a:pt x="27376" y="533455"/>
                </a:lnTo>
                <a:lnTo>
                  <a:pt x="57087" y="553486"/>
                </a:lnTo>
                <a:lnTo>
                  <a:pt x="93472" y="560832"/>
                </a:lnTo>
                <a:lnTo>
                  <a:pt x="3457448" y="560832"/>
                </a:lnTo>
                <a:lnTo>
                  <a:pt x="3493805" y="553486"/>
                </a:lnTo>
                <a:lnTo>
                  <a:pt x="3523519" y="533455"/>
                </a:lnTo>
                <a:lnTo>
                  <a:pt x="3543565" y="503744"/>
                </a:lnTo>
                <a:lnTo>
                  <a:pt x="3550920" y="467360"/>
                </a:lnTo>
                <a:lnTo>
                  <a:pt x="3550920" y="93472"/>
                </a:lnTo>
                <a:lnTo>
                  <a:pt x="3543565" y="57114"/>
                </a:lnTo>
                <a:lnTo>
                  <a:pt x="3523519" y="27400"/>
                </a:lnTo>
                <a:lnTo>
                  <a:pt x="3493805" y="7354"/>
                </a:lnTo>
                <a:lnTo>
                  <a:pt x="3457448" y="0"/>
                </a:lnTo>
                <a:close/>
              </a:path>
            </a:pathLst>
          </a:custGeom>
          <a:solidFill>
            <a:srgbClr val="00AF50"/>
          </a:solidFill>
        </p:spPr>
        <p:txBody>
          <a:bodyPr wrap="square" lIns="0" tIns="0" rIns="0" bIns="0" rtlCol="0"/>
          <a:lstStyle/>
          <a:p>
            <a:endParaRPr sz="597"/>
          </a:p>
        </p:txBody>
      </p:sp>
      <p:sp>
        <p:nvSpPr>
          <p:cNvPr id="8" name="object 8"/>
          <p:cNvSpPr/>
          <p:nvPr/>
        </p:nvSpPr>
        <p:spPr>
          <a:xfrm>
            <a:off x="601358" y="4589427"/>
            <a:ext cx="1610470" cy="316917"/>
          </a:xfrm>
          <a:custGeom>
            <a:avLst/>
            <a:gdLst/>
            <a:ahLst/>
            <a:cxnLst/>
            <a:rect l="l" t="t" r="r" b="b"/>
            <a:pathLst>
              <a:path w="3550920" h="561340">
                <a:moveTo>
                  <a:pt x="0" y="93472"/>
                </a:moveTo>
                <a:lnTo>
                  <a:pt x="7345" y="57114"/>
                </a:lnTo>
                <a:lnTo>
                  <a:pt x="27376" y="27400"/>
                </a:lnTo>
                <a:lnTo>
                  <a:pt x="57087" y="7354"/>
                </a:lnTo>
                <a:lnTo>
                  <a:pt x="93472" y="0"/>
                </a:lnTo>
                <a:lnTo>
                  <a:pt x="3457448" y="0"/>
                </a:lnTo>
                <a:lnTo>
                  <a:pt x="3493805" y="7354"/>
                </a:lnTo>
                <a:lnTo>
                  <a:pt x="3523519" y="27400"/>
                </a:lnTo>
                <a:lnTo>
                  <a:pt x="3543565" y="57114"/>
                </a:lnTo>
                <a:lnTo>
                  <a:pt x="3550920" y="93472"/>
                </a:lnTo>
                <a:lnTo>
                  <a:pt x="3550920" y="467360"/>
                </a:lnTo>
                <a:lnTo>
                  <a:pt x="3543565" y="503744"/>
                </a:lnTo>
                <a:lnTo>
                  <a:pt x="3523519" y="533455"/>
                </a:lnTo>
                <a:lnTo>
                  <a:pt x="3493805" y="553486"/>
                </a:lnTo>
                <a:lnTo>
                  <a:pt x="3457448" y="560832"/>
                </a:lnTo>
                <a:lnTo>
                  <a:pt x="93472" y="560832"/>
                </a:lnTo>
                <a:lnTo>
                  <a:pt x="57087" y="553486"/>
                </a:lnTo>
                <a:lnTo>
                  <a:pt x="27376" y="533455"/>
                </a:lnTo>
                <a:lnTo>
                  <a:pt x="7345" y="503744"/>
                </a:lnTo>
                <a:lnTo>
                  <a:pt x="0" y="467360"/>
                </a:lnTo>
                <a:lnTo>
                  <a:pt x="0" y="93472"/>
                </a:lnTo>
                <a:close/>
              </a:path>
            </a:pathLst>
          </a:custGeom>
          <a:ln w="9144">
            <a:solidFill>
              <a:srgbClr val="00AF50"/>
            </a:solidFill>
          </a:ln>
        </p:spPr>
        <p:txBody>
          <a:bodyPr wrap="square" lIns="0" tIns="0" rIns="0" bIns="0" rtlCol="0"/>
          <a:lstStyle/>
          <a:p>
            <a:endParaRPr sz="597"/>
          </a:p>
        </p:txBody>
      </p:sp>
      <p:sp>
        <p:nvSpPr>
          <p:cNvPr id="9" name="object 9"/>
          <p:cNvSpPr txBox="1"/>
          <p:nvPr/>
        </p:nvSpPr>
        <p:spPr>
          <a:xfrm>
            <a:off x="453493" y="1665970"/>
            <a:ext cx="8436507" cy="3330224"/>
          </a:xfrm>
          <a:prstGeom prst="rect">
            <a:avLst/>
          </a:prstGeom>
        </p:spPr>
        <p:txBody>
          <a:bodyPr vert="horz" wrap="square" lIns="0" tIns="6812" rIns="0" bIns="0" rtlCol="0">
            <a:spAutoFit/>
          </a:bodyPr>
          <a:lstStyle/>
          <a:p>
            <a:pPr marL="2216735" indent="-258493">
              <a:spcBef>
                <a:spcPts val="54"/>
              </a:spcBef>
              <a:buChar char="•"/>
              <a:tabLst>
                <a:tab pos="2216735" algn="l"/>
                <a:tab pos="2217094" algn="l"/>
              </a:tabLst>
            </a:pPr>
            <a:r>
              <a:rPr sz="1581" dirty="0">
                <a:latin typeface="TT Commons" panose="02000506040000020004" pitchFamily="50" charset="0"/>
                <a:cs typeface="Arial"/>
              </a:rPr>
              <a:t>Crema equilibrante 50 ml</a:t>
            </a:r>
          </a:p>
          <a:p>
            <a:pPr>
              <a:spcBef>
                <a:spcPts val="14"/>
              </a:spcBef>
              <a:buFont typeface="Arial"/>
              <a:buChar char="•"/>
            </a:pPr>
            <a:endParaRPr sz="1496" dirty="0">
              <a:latin typeface="TT Commons" panose="02000506040000020004" pitchFamily="50" charset="0"/>
              <a:cs typeface="Arial"/>
            </a:endParaRPr>
          </a:p>
          <a:p>
            <a:pPr marL="2216735" marR="666849" indent="-258135">
              <a:lnSpc>
                <a:spcPts val="1705"/>
              </a:lnSpc>
              <a:buChar char="•"/>
              <a:tabLst>
                <a:tab pos="2216735" algn="l"/>
                <a:tab pos="2217094" algn="l"/>
              </a:tabLst>
            </a:pPr>
            <a:r>
              <a:rPr sz="1581" dirty="0">
                <a:latin typeface="TT Commons" panose="02000506040000020004" pitchFamily="50" charset="0"/>
                <a:cs typeface="Arial"/>
              </a:rPr>
              <a:t>Ingredientes: </a:t>
            </a:r>
            <a:r>
              <a:rPr lang="es-ES" sz="1581" dirty="0" err="1">
                <a:latin typeface="TT Commons" panose="02000506040000020004" pitchFamily="50" charset="0"/>
                <a:cs typeface="Arial"/>
              </a:rPr>
              <a:t>Enanthia</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Clhoranta</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Plantago</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lanceolata</a:t>
            </a:r>
            <a:r>
              <a:rPr sz="1581" dirty="0" smtClean="0">
                <a:latin typeface="TT Commons" panose="02000506040000020004" pitchFamily="50" charset="0"/>
                <a:cs typeface="Arial"/>
              </a:rPr>
              <a:t>, </a:t>
            </a:r>
            <a:r>
              <a:rPr sz="1581" dirty="0">
                <a:latin typeface="TT Commons" panose="02000506040000020004" pitchFamily="50" charset="0"/>
                <a:cs typeface="Arial"/>
              </a:rPr>
              <a:t>ácido málico, Zinc Pca, extracto de aloe gel,  hidroviton-24, </a:t>
            </a:r>
            <a:r>
              <a:rPr sz="1581" dirty="0" err="1" smtClean="0">
                <a:latin typeface="TT Commons" panose="02000506040000020004" pitchFamily="50" charset="0"/>
                <a:cs typeface="Arial"/>
              </a:rPr>
              <a:t>pantenol</a:t>
            </a:r>
            <a:endParaRPr lang="es-ES" sz="1468" dirty="0" smtClean="0">
              <a:latin typeface="TT Commons" panose="02000506040000020004" pitchFamily="50" charset="0"/>
              <a:cs typeface="Arial"/>
            </a:endParaRPr>
          </a:p>
          <a:p>
            <a:pPr marL="2216735" marR="2868" indent="-258135">
              <a:lnSpc>
                <a:spcPts val="1705"/>
              </a:lnSpc>
              <a:buChar char="•"/>
              <a:tabLst>
                <a:tab pos="2216735" algn="l"/>
                <a:tab pos="2217094" algn="l"/>
              </a:tabLst>
            </a:pPr>
            <a:endParaRPr lang="es-ES" sz="1468" dirty="0">
              <a:latin typeface="TT Commons" panose="02000506040000020004" pitchFamily="50" charset="0"/>
              <a:cs typeface="Arial"/>
            </a:endParaRPr>
          </a:p>
          <a:p>
            <a:pPr marL="2216735" marR="2868" indent="-258135">
              <a:lnSpc>
                <a:spcPts val="1705"/>
              </a:lnSpc>
              <a:buChar char="•"/>
              <a:tabLst>
                <a:tab pos="2216735" algn="l"/>
                <a:tab pos="2217094" algn="l"/>
              </a:tabLst>
            </a:pPr>
            <a:r>
              <a:rPr sz="1581" dirty="0" smtClean="0">
                <a:latin typeface="TT Commons" panose="02000506040000020004" pitchFamily="50" charset="0"/>
                <a:cs typeface="Arial"/>
              </a:rPr>
              <a:t>Su </a:t>
            </a:r>
            <a:r>
              <a:rPr sz="1581" dirty="0">
                <a:latin typeface="TT Commons" panose="02000506040000020004" pitchFamily="50" charset="0"/>
                <a:cs typeface="Arial"/>
              </a:rPr>
              <a:t>selecta combinación de activos contribuyen a normalizar e hidratar la piel grasa.  Devuelve a la piel su vitalidad y su aspecto mate proporcionando sensación de frescor.</a:t>
            </a:r>
          </a:p>
          <a:p>
            <a:pPr>
              <a:spcBef>
                <a:spcPts val="20"/>
              </a:spcBef>
              <a:buFont typeface="Arial"/>
              <a:buChar char="•"/>
            </a:pPr>
            <a:endParaRPr sz="1468" dirty="0">
              <a:latin typeface="TT Commons" panose="02000506040000020004" pitchFamily="50" charset="0"/>
              <a:cs typeface="Arial"/>
            </a:endParaRPr>
          </a:p>
          <a:p>
            <a:pPr marL="2216735" marR="303309" indent="-258135">
              <a:lnSpc>
                <a:spcPts val="1711"/>
              </a:lnSpc>
              <a:buChar char="•"/>
              <a:tabLst>
                <a:tab pos="2216735" algn="l"/>
                <a:tab pos="2217094" algn="l"/>
              </a:tabLst>
            </a:pPr>
            <a:r>
              <a:rPr sz="1581" dirty="0">
                <a:latin typeface="TT Commons" panose="02000506040000020004" pitchFamily="50" charset="0"/>
                <a:cs typeface="Arial"/>
              </a:rPr>
              <a:t>Modo de empleo: aplicar dos veces al dia sobre el rostro y zonas afectadas, previa  limpieza facial con cleasing gel, realizando un ligero masaje hasta su absorción.</a:t>
            </a:r>
          </a:p>
          <a:p>
            <a:pPr>
              <a:spcBef>
                <a:spcPts val="17"/>
              </a:spcBef>
              <a:buFont typeface="Arial"/>
              <a:buChar char="•"/>
            </a:pPr>
            <a:endParaRPr sz="1468" dirty="0">
              <a:latin typeface="TT Commons" panose="02000506040000020004" pitchFamily="50" charset="0"/>
              <a:cs typeface="Arial"/>
            </a:endParaRPr>
          </a:p>
          <a:p>
            <a:pPr marL="2216735" marR="24379" indent="-258135">
              <a:lnSpc>
                <a:spcPts val="1705"/>
              </a:lnSpc>
              <a:buChar char="•"/>
              <a:tabLst>
                <a:tab pos="2216735" algn="l"/>
                <a:tab pos="2217094" algn="l"/>
              </a:tabLst>
            </a:pPr>
            <a:r>
              <a:rPr sz="1581" dirty="0">
                <a:latin typeface="TT Commons" panose="02000506040000020004" pitchFamily="50" charset="0"/>
                <a:cs typeface="Arial"/>
              </a:rPr>
              <a:t>Combinar con otros productos: para una rutina de limpieza y cuidado de pieles </a:t>
            </a:r>
            <a:r>
              <a:rPr sz="1581" dirty="0" err="1">
                <a:latin typeface="TT Commons" panose="02000506040000020004" pitchFamily="50" charset="0"/>
                <a:cs typeface="Arial"/>
              </a:rPr>
              <a:t>grasas</a:t>
            </a:r>
            <a:r>
              <a:rPr sz="1581" dirty="0">
                <a:latin typeface="TT Commons" panose="02000506040000020004" pitchFamily="50" charset="0"/>
                <a:cs typeface="Arial"/>
              </a:rPr>
              <a:t>  </a:t>
            </a:r>
            <a:r>
              <a:rPr sz="1581" dirty="0" err="1" smtClean="0">
                <a:latin typeface="TT Commons" panose="02000506040000020004" pitchFamily="50" charset="0"/>
                <a:cs typeface="Arial"/>
              </a:rPr>
              <a:t>completa</a:t>
            </a:r>
            <a:r>
              <a:rPr lang="es-ES" sz="1581" dirty="0" smtClean="0">
                <a:latin typeface="TT Commons" panose="02000506040000020004" pitchFamily="50" charset="0"/>
                <a:cs typeface="Arial"/>
              </a:rPr>
              <a:t>.</a:t>
            </a:r>
            <a:r>
              <a:rPr sz="1581" dirty="0" err="1" smtClean="0">
                <a:solidFill>
                  <a:srgbClr val="FFFFFF"/>
                </a:solidFill>
                <a:latin typeface="Bebas Neue Regular" panose="00000500000000000000" pitchFamily="50" charset="0"/>
                <a:cs typeface="Carlito"/>
              </a:rPr>
              <a:t>alancing</a:t>
            </a:r>
            <a:r>
              <a:rPr sz="1581" dirty="0" smtClean="0">
                <a:solidFill>
                  <a:srgbClr val="FFFFFF"/>
                </a:solidFill>
                <a:latin typeface="Bebas Neue Regular" panose="00000500000000000000" pitchFamily="50" charset="0"/>
                <a:cs typeface="Carlito"/>
              </a:rPr>
              <a:t> </a:t>
            </a:r>
            <a:r>
              <a:rPr sz="1581" spc="-6" dirty="0">
                <a:solidFill>
                  <a:srgbClr val="FFFFFF"/>
                </a:solidFill>
                <a:latin typeface="Bebas Neue Regular" panose="00000500000000000000" pitchFamily="50" charset="0"/>
                <a:cs typeface="Carlito"/>
              </a:rPr>
              <a:t>cream</a:t>
            </a:r>
            <a:r>
              <a:rPr sz="1581" dirty="0">
                <a:solidFill>
                  <a:srgbClr val="FFFFFF"/>
                </a:solidFill>
                <a:latin typeface="Bebas Neue Regular" panose="00000500000000000000" pitchFamily="50" charset="0"/>
                <a:cs typeface="Carlito"/>
              </a:rPr>
              <a:t> </a:t>
            </a:r>
            <a:r>
              <a:rPr sz="1581" spc="-3" dirty="0">
                <a:solidFill>
                  <a:srgbClr val="FFFFFF"/>
                </a:solidFill>
                <a:latin typeface="Bebas Neue Regular" panose="00000500000000000000" pitchFamily="50" charset="0"/>
                <a:cs typeface="Carlito"/>
              </a:rPr>
              <a:t>II</a:t>
            </a:r>
            <a:endParaRPr sz="1581" dirty="0">
              <a:latin typeface="Bebas Neue Regular" panose="00000500000000000000" pitchFamily="50" charset="0"/>
              <a:cs typeface="Carlito"/>
            </a:endParaRPr>
          </a:p>
        </p:txBody>
      </p:sp>
      <p:sp>
        <p:nvSpPr>
          <p:cNvPr id="14"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
        <p:nvSpPr>
          <p:cNvPr id="15" name="object 11"/>
          <p:cNvSpPr txBox="1"/>
          <p:nvPr/>
        </p:nvSpPr>
        <p:spPr>
          <a:xfrm>
            <a:off x="812603" y="4607897"/>
            <a:ext cx="1447997" cy="250150"/>
          </a:xfrm>
          <a:prstGeom prst="rect">
            <a:avLst/>
          </a:prstGeom>
        </p:spPr>
        <p:txBody>
          <a:bodyPr vert="horz" wrap="square" lIns="0" tIns="6812" rIns="0" bIns="0" rtlCol="0">
            <a:spAutoFit/>
          </a:bodyPr>
          <a:lstStyle/>
          <a:p>
            <a:pPr marL="7170">
              <a:spcBef>
                <a:spcPts val="54"/>
              </a:spcBef>
            </a:pPr>
            <a:r>
              <a:rPr sz="1581" spc="-3" dirty="0">
                <a:solidFill>
                  <a:srgbClr val="FFFFFF"/>
                </a:solidFill>
                <a:latin typeface="Bebas Neue Regular" panose="00000500000000000000" pitchFamily="50" charset="0"/>
                <a:cs typeface="Carlito"/>
              </a:rPr>
              <a:t>Balancing </a:t>
            </a:r>
            <a:r>
              <a:rPr sz="1581" spc="-6" dirty="0">
                <a:solidFill>
                  <a:srgbClr val="FFFFFF"/>
                </a:solidFill>
                <a:latin typeface="Bebas Neue Regular" panose="00000500000000000000" pitchFamily="50" charset="0"/>
                <a:cs typeface="Carlito"/>
              </a:rPr>
              <a:t>cream</a:t>
            </a:r>
            <a:r>
              <a:rPr sz="1581" spc="-28" dirty="0">
                <a:solidFill>
                  <a:srgbClr val="FFFFFF"/>
                </a:solidFill>
                <a:latin typeface="Bebas Neue Regular" panose="00000500000000000000" pitchFamily="50" charset="0"/>
                <a:cs typeface="Carlito"/>
              </a:rPr>
              <a:t> </a:t>
            </a:r>
            <a:r>
              <a:rPr lang="es-ES" sz="1581" spc="-28" dirty="0" smtClean="0">
                <a:solidFill>
                  <a:srgbClr val="FFFFFF"/>
                </a:solidFill>
                <a:latin typeface="Bebas Neue Regular" panose="00000500000000000000" pitchFamily="50" charset="0"/>
                <a:cs typeface="Carlito"/>
              </a:rPr>
              <a:t>i</a:t>
            </a:r>
            <a:r>
              <a:rPr sz="1581" spc="-3" dirty="0" smtClean="0">
                <a:solidFill>
                  <a:srgbClr val="FFFFFF"/>
                </a:solidFill>
                <a:latin typeface="Bebas Neue Regular" panose="00000500000000000000" pitchFamily="50" charset="0"/>
                <a:cs typeface="Carlito"/>
              </a:rPr>
              <a:t>I</a:t>
            </a:r>
            <a:endParaRPr sz="1581" dirty="0">
              <a:latin typeface="Bebas Neue Regular" panose="00000500000000000000" pitchFamily="50" charset="0"/>
              <a:cs typeface="Carlito"/>
            </a:endParaRPr>
          </a:p>
        </p:txBody>
      </p:sp>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269" y="1418513"/>
            <a:ext cx="1223166" cy="309695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6943" y="1187770"/>
            <a:ext cx="6476857" cy="3772525"/>
          </a:xfrm>
          <a:prstGeom prst="rect">
            <a:avLst/>
          </a:prstGeom>
        </p:spPr>
        <p:txBody>
          <a:bodyPr vert="horz" wrap="square" lIns="0" tIns="6812" rIns="0" bIns="0" rtlCol="0">
            <a:spAutoFit/>
          </a:bodyPr>
          <a:lstStyle/>
          <a:p>
            <a:pPr marL="265306" indent="-258493">
              <a:spcBef>
                <a:spcPts val="54"/>
              </a:spcBef>
              <a:buChar char="•"/>
              <a:tabLst>
                <a:tab pos="265306" algn="l"/>
                <a:tab pos="265663" algn="l"/>
              </a:tabLst>
            </a:pPr>
            <a:r>
              <a:rPr sz="1581" dirty="0">
                <a:latin typeface="TT Commons" panose="02000506040000020004" pitchFamily="50" charset="0"/>
                <a:cs typeface="Arial"/>
              </a:rPr>
              <a:t>Máscara purificante facial 100 ml</a:t>
            </a:r>
          </a:p>
          <a:p>
            <a:pPr>
              <a:spcBef>
                <a:spcPts val="17"/>
              </a:spcBef>
              <a:buFont typeface="Arial"/>
              <a:buChar char="•"/>
            </a:pPr>
            <a:endParaRPr sz="1496" dirty="0">
              <a:latin typeface="TT Commons" panose="02000506040000020004" pitchFamily="50" charset="0"/>
              <a:cs typeface="Arial"/>
            </a:endParaRPr>
          </a:p>
          <a:p>
            <a:pPr marL="265306" marR="19002" indent="-258493">
              <a:lnSpc>
                <a:spcPts val="1705"/>
              </a:lnSpc>
              <a:buChar char="•"/>
              <a:tabLst>
                <a:tab pos="265306" algn="l"/>
                <a:tab pos="265663" algn="l"/>
              </a:tabLst>
            </a:pPr>
            <a:r>
              <a:rPr sz="1581" dirty="0">
                <a:latin typeface="TT Commons" panose="02000506040000020004" pitchFamily="50" charset="0"/>
                <a:cs typeface="Arial"/>
              </a:rPr>
              <a:t>Ingredientes: Kaolin ligero, óxido de Zinc, bioazufre fluido, alantoina, bisabolol, lactato  de mentilo</a:t>
            </a:r>
          </a:p>
          <a:p>
            <a:pPr>
              <a:spcBef>
                <a:spcPts val="28"/>
              </a:spcBef>
              <a:buFont typeface="Arial"/>
              <a:buChar char="•"/>
            </a:pPr>
            <a:endParaRPr sz="1440" dirty="0">
              <a:latin typeface="TT Commons" panose="02000506040000020004" pitchFamily="50" charset="0"/>
              <a:cs typeface="Arial"/>
            </a:endParaRPr>
          </a:p>
          <a:p>
            <a:pPr marL="265306" marR="69553" indent="-258493">
              <a:lnSpc>
                <a:spcPct val="90000"/>
              </a:lnSpc>
              <a:buChar char="•"/>
              <a:tabLst>
                <a:tab pos="265306" algn="l"/>
                <a:tab pos="265663" algn="l"/>
              </a:tabLst>
            </a:pPr>
            <a:r>
              <a:rPr sz="1581" dirty="0">
                <a:latin typeface="TT Commons" panose="02000506040000020004" pitchFamily="50" charset="0"/>
                <a:cs typeface="Arial"/>
              </a:rPr>
              <a:t>Mascarilla purificante para la limpieza, en profundad, de pieles grasas y con tendencia  acnéica. Su perfecta composición en activos, proporciona a la piel una sensación de  alivio y frescor.</a:t>
            </a:r>
          </a:p>
          <a:p>
            <a:pPr>
              <a:spcBef>
                <a:spcPts val="20"/>
              </a:spcBef>
              <a:buFont typeface="Arial"/>
              <a:buChar char="•"/>
            </a:pPr>
            <a:endParaRPr sz="1468" dirty="0">
              <a:latin typeface="TT Commons" panose="02000506040000020004" pitchFamily="50" charset="0"/>
              <a:cs typeface="Arial"/>
            </a:endParaRPr>
          </a:p>
          <a:p>
            <a:pPr marL="265306" marR="2868" indent="-258493">
              <a:lnSpc>
                <a:spcPct val="90000"/>
              </a:lnSpc>
              <a:buChar char="•"/>
              <a:tabLst>
                <a:tab pos="265306" algn="l"/>
                <a:tab pos="265663" algn="l"/>
              </a:tabLst>
            </a:pPr>
            <a:r>
              <a:rPr sz="1581" dirty="0">
                <a:latin typeface="TT Commons" panose="02000506040000020004" pitchFamily="50" charset="0"/>
                <a:cs typeface="Arial"/>
              </a:rPr>
              <a:t>Modo de empleo: aplicar, previa limpieza facial y zonas afectadas con cleasing gel, una  pequeña cantidad con los dedos o pincel, y extender uniformemente dejando una  capa sobre la zona afectada. Dejar actuar 15-20 minutos y retirar con agua tibia. Se  puede utilizar hasta en días </a:t>
            </a:r>
            <a:r>
              <a:rPr sz="1581" dirty="0" err="1">
                <a:latin typeface="TT Commons" panose="02000506040000020004" pitchFamily="50" charset="0"/>
                <a:cs typeface="Arial"/>
              </a:rPr>
              <a:t>alternos</a:t>
            </a:r>
            <a:r>
              <a:rPr sz="158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265306" marR="2868" indent="-258493">
              <a:lnSpc>
                <a:spcPct val="90000"/>
              </a:lnSpc>
              <a:buChar char="•"/>
              <a:tabLst>
                <a:tab pos="265306" algn="l"/>
                <a:tab pos="265663" algn="l"/>
              </a:tabLst>
            </a:pPr>
            <a:endParaRPr lang="es-ES" sz="1581" dirty="0">
              <a:latin typeface="TT Commons" panose="02000506040000020004" pitchFamily="50" charset="0"/>
              <a:cs typeface="Arial"/>
            </a:endParaRPr>
          </a:p>
          <a:p>
            <a:pPr marL="265306" marR="2868" indent="-258493">
              <a:lnSpc>
                <a:spcPct val="90000"/>
              </a:lnSpc>
              <a:buFontTx/>
              <a:buChar char="•"/>
              <a:tabLst>
                <a:tab pos="265306" algn="l"/>
                <a:tab pos="265663" algn="l"/>
              </a:tabLst>
            </a:pPr>
            <a:r>
              <a:rPr lang="es-ES" sz="1581" dirty="0" smtClean="0">
                <a:latin typeface="TT Commons" panose="02000506040000020004" pitchFamily="50" charset="0"/>
                <a:cs typeface="Arial"/>
              </a:rPr>
              <a:t>Combinar con otros productos: para completar el protocolo de limpieza de pieles  grasas</a:t>
            </a:r>
            <a:r>
              <a:rPr lang="es-ES" sz="1581" spc="-121" dirty="0" smtClean="0">
                <a:latin typeface="TT Commons" panose="02000506040000020004" pitchFamily="50" charset="0"/>
                <a:cs typeface="Arial"/>
              </a:rPr>
              <a:t>.</a:t>
            </a:r>
            <a:endParaRPr lang="es-ES" sz="1581" dirty="0" smtClean="0">
              <a:latin typeface="TT Commons" panose="02000506040000020004" pitchFamily="50" charset="0"/>
              <a:cs typeface="Arial"/>
            </a:endParaRPr>
          </a:p>
          <a:p>
            <a:pPr marL="6813" marR="2868">
              <a:lnSpc>
                <a:spcPct val="90000"/>
              </a:lnSpc>
              <a:tabLst>
                <a:tab pos="265306" algn="l"/>
                <a:tab pos="265663" algn="l"/>
              </a:tabLst>
            </a:pPr>
            <a:endParaRPr sz="1581" dirty="0">
              <a:latin typeface="TT Commons" panose="02000506040000020004" pitchFamily="50" charset="0"/>
              <a:cs typeface="Arial"/>
            </a:endParaRPr>
          </a:p>
        </p:txBody>
      </p:sp>
      <p:sp>
        <p:nvSpPr>
          <p:cNvPr id="14" name="object 14"/>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29</a:t>
            </a:fld>
            <a:endParaRPr spc="6" dirty="0"/>
          </a:p>
        </p:txBody>
      </p:sp>
      <p:grpSp>
        <p:nvGrpSpPr>
          <p:cNvPr id="6" name="object 6"/>
          <p:cNvGrpSpPr/>
          <p:nvPr/>
        </p:nvGrpSpPr>
        <p:grpSpPr>
          <a:xfrm>
            <a:off x="493932" y="4507688"/>
            <a:ext cx="1667551" cy="486489"/>
            <a:chOff x="57897" y="7426451"/>
            <a:chExt cx="3770629" cy="861694"/>
          </a:xfrm>
        </p:grpSpPr>
        <p:sp>
          <p:nvSpPr>
            <p:cNvPr id="7" name="object 7"/>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614171" y="7426451"/>
              <a:ext cx="2657855" cy="861072"/>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10" name="object 10"/>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11" name="object 11"/>
          <p:cNvSpPr txBox="1"/>
          <p:nvPr/>
        </p:nvSpPr>
        <p:spPr>
          <a:xfrm>
            <a:off x="798732" y="4571588"/>
            <a:ext cx="1233268" cy="250150"/>
          </a:xfrm>
          <a:prstGeom prst="rect">
            <a:avLst/>
          </a:prstGeom>
        </p:spPr>
        <p:txBody>
          <a:bodyPr vert="horz" wrap="square" lIns="0" tIns="6812" rIns="0" bIns="0" rtlCol="0">
            <a:spAutoFit/>
          </a:bodyPr>
          <a:lstStyle/>
          <a:p>
            <a:pPr marL="7170">
              <a:spcBef>
                <a:spcPts val="54"/>
              </a:spcBef>
            </a:pPr>
            <a:r>
              <a:rPr sz="1581" spc="-6" dirty="0">
                <a:solidFill>
                  <a:srgbClr val="FFFFFF"/>
                </a:solidFill>
                <a:latin typeface="Bebas Neue Regular" panose="00000500000000000000" pitchFamily="50" charset="0"/>
                <a:cs typeface="Carlito"/>
              </a:rPr>
              <a:t>Purifying</a:t>
            </a:r>
            <a:r>
              <a:rPr sz="1581" spc="-3" dirty="0">
                <a:solidFill>
                  <a:srgbClr val="FFFFFF"/>
                </a:solidFill>
                <a:latin typeface="Bebas Neue Regular" panose="00000500000000000000" pitchFamily="50" charset="0"/>
                <a:cs typeface="Carlito"/>
              </a:rPr>
              <a:t> mask</a:t>
            </a:r>
            <a:endParaRPr sz="1581" dirty="0">
              <a:latin typeface="Bebas Neue Regular" panose="00000500000000000000" pitchFamily="50" charset="0"/>
              <a:cs typeface="Carlito"/>
            </a:endParaRPr>
          </a:p>
        </p:txBody>
      </p:sp>
      <p:sp>
        <p:nvSpPr>
          <p:cNvPr id="12" name="object 12"/>
          <p:cNvSpPr/>
          <p:nvPr/>
        </p:nvSpPr>
        <p:spPr>
          <a:xfrm>
            <a:off x="584200" y="1247597"/>
            <a:ext cx="1460975" cy="3281601"/>
          </a:xfrm>
          <a:prstGeom prst="rect">
            <a:avLst/>
          </a:prstGeom>
          <a:blipFill>
            <a:blip r:embed="rId4" cstate="print"/>
            <a:stretch>
              <a:fillRect/>
            </a:stretch>
          </a:blipFill>
        </p:spPr>
        <p:txBody>
          <a:bodyPr wrap="square" lIns="0" tIns="0" rIns="0" bIns="0" rtlCol="0"/>
          <a:lstStyle/>
          <a:p>
            <a:endParaRPr sz="597"/>
          </a:p>
        </p:txBody>
      </p:sp>
      <p:sp>
        <p:nvSpPr>
          <p:cNvPr id="16"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6767274" y="1016149"/>
            <a:ext cx="2790123" cy="1839425"/>
          </a:xfrm>
          <a:prstGeom prst="rect">
            <a:avLst/>
          </a:prstGeom>
          <a:blipFill>
            <a:blip r:embed="rId2" cstate="print"/>
            <a:stretch>
              <a:fillRect/>
            </a:stretch>
          </a:blipFill>
        </p:spPr>
        <p:txBody>
          <a:bodyPr wrap="square" lIns="0" tIns="0" rIns="0" bIns="0" rtlCol="0"/>
          <a:lstStyle/>
          <a:p>
            <a:endParaRPr sz="597"/>
          </a:p>
        </p:txBody>
      </p:sp>
      <p:sp>
        <p:nvSpPr>
          <p:cNvPr id="10" name="Título 8"/>
          <p:cNvSpPr txBox="1">
            <a:spLocks/>
          </p:cNvSpPr>
          <p:nvPr/>
        </p:nvSpPr>
        <p:spPr>
          <a:xfrm>
            <a:off x="698500" y="445037"/>
            <a:ext cx="551881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La piel grasa y/o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
        <p:nvSpPr>
          <p:cNvPr id="12" name="object 7"/>
          <p:cNvSpPr txBox="1"/>
          <p:nvPr/>
        </p:nvSpPr>
        <p:spPr>
          <a:xfrm>
            <a:off x="584200" y="1164568"/>
            <a:ext cx="8229600" cy="3938276"/>
          </a:xfrm>
          <a:prstGeom prst="rect">
            <a:avLst/>
          </a:prstGeom>
        </p:spPr>
        <p:txBody>
          <a:bodyPr vert="horz" wrap="square" lIns="0" tIns="6812" rIns="0" bIns="0" rtlCol="0">
            <a:spAutoFit/>
          </a:bodyPr>
          <a:lstStyle/>
          <a:p>
            <a:pPr marL="7170" marR="2953496">
              <a:spcBef>
                <a:spcPts val="54"/>
              </a:spcBef>
            </a:pPr>
            <a:r>
              <a:rPr sz="1581" dirty="0" smtClean="0">
                <a:latin typeface="TT Commons" panose="02000506040000020004" pitchFamily="50" charset="0"/>
                <a:cs typeface="Arial"/>
              </a:rPr>
              <a:t>La</a:t>
            </a:r>
            <a:r>
              <a:rPr lang="es-ES" sz="1581" dirty="0" smtClean="0">
                <a:latin typeface="TT Commons" panose="02000506040000020004" pitchFamily="50" charset="0"/>
                <a:cs typeface="Arial"/>
              </a:rPr>
              <a:t> </a:t>
            </a:r>
            <a:r>
              <a:rPr sz="1581" dirty="0" smtClean="0">
                <a:latin typeface="TT Commons" panose="02000506040000020004" pitchFamily="50" charset="0"/>
                <a:cs typeface="Arial"/>
              </a:rPr>
              <a:t> </a:t>
            </a:r>
            <a:r>
              <a:rPr sz="1581" dirty="0">
                <a:latin typeface="TT Commons" panose="02000506040000020004" pitchFamily="50" charset="0"/>
                <a:cs typeface="Arial"/>
              </a:rPr>
              <a:t>glándula sebácea está situada en la dermis media y está formada de  células llenas de lípidos que se desarrollan embriológicamente en el cuarto  mes de gestación.</a:t>
            </a:r>
          </a:p>
          <a:p>
            <a:pPr>
              <a:spcBef>
                <a:spcPts val="14"/>
              </a:spcBef>
            </a:pPr>
            <a:endParaRPr sz="1637" dirty="0">
              <a:latin typeface="TT Commons" panose="02000506040000020004" pitchFamily="50" charset="0"/>
              <a:cs typeface="Arial"/>
            </a:endParaRPr>
          </a:p>
          <a:p>
            <a:pPr marL="7170" marR="3210556"/>
            <a:r>
              <a:rPr sz="1581" dirty="0">
                <a:latin typeface="TT Commons" panose="02000506040000020004" pitchFamily="50" charset="0"/>
                <a:cs typeface="Arial"/>
              </a:rPr>
              <a:t>Esta glándula se caracteriza por sintetizar el sebo, sustancia lipídica cuya  función es la de lubricar y proteger la superficie de la piel.</a:t>
            </a:r>
          </a:p>
          <a:p>
            <a:pPr>
              <a:lnSpc>
                <a:spcPct val="100000"/>
              </a:lnSpc>
            </a:pPr>
            <a:endParaRPr sz="1722" dirty="0">
              <a:latin typeface="TT Commons" panose="02000506040000020004" pitchFamily="50" charset="0"/>
              <a:cs typeface="Arial"/>
            </a:endParaRPr>
          </a:p>
          <a:p>
            <a:pPr marL="7170" marR="2868"/>
            <a:r>
              <a:rPr sz="1581" dirty="0">
                <a:latin typeface="TT Commons" panose="02000506040000020004" pitchFamily="50" charset="0"/>
                <a:cs typeface="Arial"/>
              </a:rPr>
              <a:t>La piel grasa se caracteriza por poseer conductos pilo sebáceos muy dilatados, lo que se traduce en orificios o  "poros" altamente notorios, hipertróficos, y la secreción de sebo y sudor que sale de ellos es muy abundante, de  manera que la superficie de la piel presentará las siguientes características:</a:t>
            </a:r>
          </a:p>
          <a:p>
            <a:pPr>
              <a:spcBef>
                <a:spcPts val="17"/>
              </a:spcBef>
            </a:pPr>
            <a:endParaRPr sz="1637" dirty="0">
              <a:latin typeface="TT Commons" panose="02000506040000020004" pitchFamily="50" charset="0"/>
              <a:cs typeface="Arial"/>
            </a:endParaRPr>
          </a:p>
          <a:p>
            <a:pPr marL="200772" indent="-193601">
              <a:buChar char="•"/>
              <a:tabLst>
                <a:tab pos="200413" algn="l"/>
                <a:tab pos="200772" algn="l"/>
              </a:tabLst>
            </a:pPr>
            <a:r>
              <a:rPr sz="1581" dirty="0">
                <a:latin typeface="TT Commons" panose="02000506040000020004" pitchFamily="50" charset="0"/>
                <a:cs typeface="Arial"/>
              </a:rPr>
              <a:t>Brillante, por la reflexión de la luz en el sebo o grasa que esta en la superficie de la piel.</a:t>
            </a:r>
          </a:p>
          <a:p>
            <a:pPr marL="200772" indent="-193601">
              <a:buChar char="•"/>
              <a:tabLst>
                <a:tab pos="200413" algn="l"/>
                <a:tab pos="200772" algn="l"/>
              </a:tabLst>
            </a:pPr>
            <a:r>
              <a:rPr sz="1581" dirty="0">
                <a:latin typeface="TT Commons" panose="02000506040000020004" pitchFamily="50" charset="0"/>
                <a:cs typeface="Arial"/>
              </a:rPr>
              <a:t>Untuosa, por el exceso de grasa acumulado sobre la piel.</a:t>
            </a:r>
          </a:p>
          <a:p>
            <a:pPr marL="200772" marR="106122" indent="-193601">
              <a:buChar char="•"/>
              <a:tabLst>
                <a:tab pos="200413" algn="l"/>
                <a:tab pos="200772" algn="l"/>
              </a:tabLst>
            </a:pPr>
            <a:r>
              <a:rPr sz="1581" dirty="0">
                <a:latin typeface="TT Commons" panose="02000506040000020004" pitchFamily="50" charset="0"/>
                <a:cs typeface="Arial"/>
              </a:rPr>
              <a:t>Hidratada, las grasas depositadas sobre la piel impiden que el agua contenida en las primeras capas de la piel  se evapore con facilidad.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30</a:t>
            </a:fld>
            <a:endParaRPr spc="6" dirty="0"/>
          </a:p>
        </p:txBody>
      </p:sp>
      <p:grpSp>
        <p:nvGrpSpPr>
          <p:cNvPr id="4" name="object 4"/>
          <p:cNvGrpSpPr/>
          <p:nvPr/>
        </p:nvGrpSpPr>
        <p:grpSpPr>
          <a:xfrm>
            <a:off x="602287" y="4507688"/>
            <a:ext cx="1429713" cy="486489"/>
            <a:chOff x="57897" y="7426451"/>
            <a:chExt cx="3770629" cy="861694"/>
          </a:xfrm>
        </p:grpSpPr>
        <p:sp>
          <p:nvSpPr>
            <p:cNvPr id="5" name="object 5"/>
            <p:cNvSpPr/>
            <p:nvPr/>
          </p:nvSpPr>
          <p:spPr>
            <a:xfrm>
              <a:off x="57897" y="7429481"/>
              <a:ext cx="3770405" cy="757433"/>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499871" y="7426451"/>
              <a:ext cx="2886455" cy="861072"/>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112775" y="7464551"/>
              <a:ext cx="3665220" cy="645160"/>
            </a:xfrm>
            <a:custGeom>
              <a:avLst/>
              <a:gdLst/>
              <a:ahLst/>
              <a:cxnLst/>
              <a:rect l="l" t="t" r="r" b="b"/>
              <a:pathLst>
                <a:path w="3665220" h="645159">
                  <a:moveTo>
                    <a:pt x="3557778" y="0"/>
                  </a:moveTo>
                  <a:lnTo>
                    <a:pt x="107441" y="0"/>
                  </a:lnTo>
                  <a:lnTo>
                    <a:pt x="65622" y="8447"/>
                  </a:lnTo>
                  <a:lnTo>
                    <a:pt x="31470" y="31480"/>
                  </a:lnTo>
                  <a:lnTo>
                    <a:pt x="8443" y="65633"/>
                  </a:lnTo>
                  <a:lnTo>
                    <a:pt x="0" y="107442"/>
                  </a:lnTo>
                  <a:lnTo>
                    <a:pt x="0" y="537210"/>
                  </a:lnTo>
                  <a:lnTo>
                    <a:pt x="8443" y="579029"/>
                  </a:lnTo>
                  <a:lnTo>
                    <a:pt x="31470" y="613181"/>
                  </a:lnTo>
                  <a:lnTo>
                    <a:pt x="65622" y="636208"/>
                  </a:lnTo>
                  <a:lnTo>
                    <a:pt x="107441" y="644652"/>
                  </a:lnTo>
                  <a:lnTo>
                    <a:pt x="3557778" y="644652"/>
                  </a:lnTo>
                  <a:lnTo>
                    <a:pt x="3599586" y="636208"/>
                  </a:lnTo>
                  <a:lnTo>
                    <a:pt x="3633739" y="613181"/>
                  </a:lnTo>
                  <a:lnTo>
                    <a:pt x="3656772" y="579029"/>
                  </a:lnTo>
                  <a:lnTo>
                    <a:pt x="3665220" y="537210"/>
                  </a:lnTo>
                  <a:lnTo>
                    <a:pt x="3665220" y="107442"/>
                  </a:lnTo>
                  <a:lnTo>
                    <a:pt x="3656772" y="65633"/>
                  </a:lnTo>
                  <a:lnTo>
                    <a:pt x="3633739" y="31480"/>
                  </a:lnTo>
                  <a:lnTo>
                    <a:pt x="3599586" y="8447"/>
                  </a:lnTo>
                  <a:lnTo>
                    <a:pt x="3557778" y="0"/>
                  </a:lnTo>
                  <a:close/>
                </a:path>
              </a:pathLst>
            </a:custGeom>
            <a:solidFill>
              <a:srgbClr val="00AF50"/>
            </a:solidFill>
          </p:spPr>
          <p:txBody>
            <a:bodyPr wrap="square" lIns="0" tIns="0" rIns="0" bIns="0" rtlCol="0"/>
            <a:lstStyle/>
            <a:p>
              <a:endParaRPr sz="597"/>
            </a:p>
          </p:txBody>
        </p:sp>
        <p:sp>
          <p:nvSpPr>
            <p:cNvPr id="8" name="object 8"/>
            <p:cNvSpPr/>
            <p:nvPr/>
          </p:nvSpPr>
          <p:spPr>
            <a:xfrm>
              <a:off x="112775" y="7464551"/>
              <a:ext cx="3665220" cy="645160"/>
            </a:xfrm>
            <a:custGeom>
              <a:avLst/>
              <a:gdLst/>
              <a:ahLst/>
              <a:cxnLst/>
              <a:rect l="l" t="t" r="r" b="b"/>
              <a:pathLst>
                <a:path w="3665220" h="645159">
                  <a:moveTo>
                    <a:pt x="0" y="107442"/>
                  </a:moveTo>
                  <a:lnTo>
                    <a:pt x="8443" y="65633"/>
                  </a:lnTo>
                  <a:lnTo>
                    <a:pt x="31470" y="31480"/>
                  </a:lnTo>
                  <a:lnTo>
                    <a:pt x="65622" y="8447"/>
                  </a:lnTo>
                  <a:lnTo>
                    <a:pt x="107441" y="0"/>
                  </a:lnTo>
                  <a:lnTo>
                    <a:pt x="3557778" y="0"/>
                  </a:lnTo>
                  <a:lnTo>
                    <a:pt x="3599586" y="8447"/>
                  </a:lnTo>
                  <a:lnTo>
                    <a:pt x="3633739" y="31480"/>
                  </a:lnTo>
                  <a:lnTo>
                    <a:pt x="3656772" y="65633"/>
                  </a:lnTo>
                  <a:lnTo>
                    <a:pt x="3665220" y="107442"/>
                  </a:lnTo>
                  <a:lnTo>
                    <a:pt x="3665220" y="537210"/>
                  </a:lnTo>
                  <a:lnTo>
                    <a:pt x="3656772" y="579029"/>
                  </a:lnTo>
                  <a:lnTo>
                    <a:pt x="3633739" y="613181"/>
                  </a:lnTo>
                  <a:lnTo>
                    <a:pt x="3599586" y="636208"/>
                  </a:lnTo>
                  <a:lnTo>
                    <a:pt x="3557778" y="644652"/>
                  </a:lnTo>
                  <a:lnTo>
                    <a:pt x="107441" y="644652"/>
                  </a:lnTo>
                  <a:lnTo>
                    <a:pt x="65622" y="636208"/>
                  </a:lnTo>
                  <a:lnTo>
                    <a:pt x="31470" y="613181"/>
                  </a:lnTo>
                  <a:lnTo>
                    <a:pt x="8443" y="579029"/>
                  </a:lnTo>
                  <a:lnTo>
                    <a:pt x="0" y="537210"/>
                  </a:lnTo>
                  <a:lnTo>
                    <a:pt x="0" y="107442"/>
                  </a:lnTo>
                  <a:close/>
                </a:path>
              </a:pathLst>
            </a:custGeom>
            <a:ln w="9144">
              <a:solidFill>
                <a:srgbClr val="00AF50"/>
              </a:solidFill>
            </a:ln>
          </p:spPr>
          <p:txBody>
            <a:bodyPr wrap="square" lIns="0" tIns="0" rIns="0" bIns="0" rtlCol="0"/>
            <a:lstStyle/>
            <a:p>
              <a:endParaRPr sz="597"/>
            </a:p>
          </p:txBody>
        </p:sp>
      </p:grpSp>
      <p:sp>
        <p:nvSpPr>
          <p:cNvPr id="9" name="object 9"/>
          <p:cNvSpPr txBox="1"/>
          <p:nvPr/>
        </p:nvSpPr>
        <p:spPr>
          <a:xfrm>
            <a:off x="429402" y="1640846"/>
            <a:ext cx="8384398" cy="2902095"/>
          </a:xfrm>
          <a:prstGeom prst="rect">
            <a:avLst/>
          </a:prstGeom>
        </p:spPr>
        <p:txBody>
          <a:bodyPr vert="horz" wrap="square" lIns="0" tIns="6812" rIns="0" bIns="0" rtlCol="0">
            <a:spAutoFit/>
          </a:bodyPr>
          <a:lstStyle/>
          <a:p>
            <a:pPr marL="2079063" indent="-258493">
              <a:spcBef>
                <a:spcPts val="54"/>
              </a:spcBef>
              <a:buChar char="•"/>
              <a:tabLst>
                <a:tab pos="2079063" algn="l"/>
                <a:tab pos="2079422" algn="l"/>
              </a:tabLst>
            </a:pPr>
            <a:r>
              <a:rPr sz="1581" dirty="0">
                <a:latin typeface="TT Commons" panose="02000506040000020004" pitchFamily="50" charset="0"/>
                <a:cs typeface="Arial"/>
              </a:rPr>
              <a:t>Gel puntual facial 15 ml</a:t>
            </a:r>
          </a:p>
          <a:p>
            <a:pPr>
              <a:spcBef>
                <a:spcPts val="17"/>
              </a:spcBef>
              <a:buFont typeface="Arial"/>
              <a:buChar char="•"/>
            </a:pPr>
            <a:endParaRPr sz="1496" dirty="0">
              <a:latin typeface="TT Commons" panose="02000506040000020004" pitchFamily="50" charset="0"/>
              <a:cs typeface="Arial"/>
            </a:endParaRPr>
          </a:p>
          <a:p>
            <a:pPr marL="2079063" marR="534913" indent="-258135">
              <a:lnSpc>
                <a:spcPts val="1705"/>
              </a:lnSpc>
              <a:buChar char="•"/>
              <a:tabLst>
                <a:tab pos="2079063" algn="l"/>
                <a:tab pos="2079422" algn="l"/>
              </a:tabLst>
            </a:pPr>
            <a:r>
              <a:rPr sz="1581" dirty="0">
                <a:latin typeface="TT Commons" panose="02000506040000020004" pitchFamily="50" charset="0"/>
                <a:cs typeface="Arial"/>
              </a:rPr>
              <a:t>Ingredientes: </a:t>
            </a:r>
            <a:r>
              <a:rPr lang="es-ES" sz="1581" dirty="0" err="1">
                <a:latin typeface="TT Commons" panose="02000506040000020004" pitchFamily="50" charset="0"/>
                <a:cs typeface="Arial"/>
              </a:rPr>
              <a:t>Enanthia</a:t>
            </a:r>
            <a:r>
              <a:rPr lang="es-ES" sz="1581" dirty="0">
                <a:latin typeface="TT Commons" panose="02000506040000020004" pitchFamily="50" charset="0"/>
                <a:cs typeface="Arial"/>
              </a:rPr>
              <a:t> </a:t>
            </a:r>
            <a:r>
              <a:rPr lang="es-ES" sz="1581" dirty="0" err="1">
                <a:latin typeface="TT Commons" panose="02000506040000020004" pitchFamily="50" charset="0"/>
                <a:cs typeface="Arial"/>
              </a:rPr>
              <a:t>Clhoranta</a:t>
            </a:r>
            <a:r>
              <a:rPr sz="1581" dirty="0" smtClean="0">
                <a:latin typeface="TT Commons" panose="02000506040000020004" pitchFamily="50" charset="0"/>
                <a:cs typeface="Arial"/>
              </a:rPr>
              <a:t>, </a:t>
            </a:r>
            <a:r>
              <a:rPr sz="1581" dirty="0">
                <a:latin typeface="TT Commons" panose="02000506040000020004" pitchFamily="50" charset="0"/>
                <a:cs typeface="Arial"/>
              </a:rPr>
              <a:t>ácido málico, ácido salicílico, capryloyl glycina, alcohol,  digluconato de clorhexidina, Zinc Pca.</a:t>
            </a:r>
          </a:p>
          <a:p>
            <a:pPr>
              <a:spcBef>
                <a:spcPts val="20"/>
              </a:spcBef>
              <a:buFont typeface="Arial"/>
              <a:buChar char="•"/>
            </a:pPr>
            <a:endParaRPr sz="1468" dirty="0">
              <a:latin typeface="TT Commons" panose="02000506040000020004" pitchFamily="50" charset="0"/>
              <a:cs typeface="Arial"/>
            </a:endParaRPr>
          </a:p>
          <a:p>
            <a:pPr marL="2079063" marR="3227" indent="-258135">
              <a:lnSpc>
                <a:spcPts val="1711"/>
              </a:lnSpc>
              <a:buChar char="•"/>
              <a:tabLst>
                <a:tab pos="2079063" algn="l"/>
                <a:tab pos="2079422" algn="l"/>
              </a:tabLst>
            </a:pPr>
            <a:r>
              <a:rPr sz="1581" dirty="0">
                <a:latin typeface="TT Commons" panose="02000506040000020004" pitchFamily="50" charset="0"/>
                <a:cs typeface="Arial"/>
              </a:rPr>
              <a:t>Gel trasnparente de aplicación puntual sobre las imperfecciones. Gracias a la selección  de componentes activos, previene la formación de comedones.</a:t>
            </a:r>
          </a:p>
          <a:p>
            <a:pPr>
              <a:spcBef>
                <a:spcPts val="17"/>
              </a:spcBef>
              <a:buFont typeface="Arial"/>
              <a:buChar char="•"/>
            </a:pPr>
            <a:endParaRPr sz="1468" dirty="0">
              <a:latin typeface="TT Commons" panose="02000506040000020004" pitchFamily="50" charset="0"/>
              <a:cs typeface="Arial"/>
            </a:endParaRPr>
          </a:p>
          <a:p>
            <a:pPr marL="2079063" marR="2868" indent="-258135">
              <a:lnSpc>
                <a:spcPts val="1705"/>
              </a:lnSpc>
              <a:buChar char="•"/>
              <a:tabLst>
                <a:tab pos="2079063" algn="l"/>
                <a:tab pos="2079422" algn="l"/>
              </a:tabLst>
            </a:pPr>
            <a:r>
              <a:rPr sz="1581" dirty="0">
                <a:latin typeface="TT Commons" panose="02000506040000020004" pitchFamily="50" charset="0"/>
                <a:cs typeface="Arial"/>
              </a:rPr>
              <a:t>Modo de empleo: aplicar directamente sobre los granitos. Repetir 2 veces al día hasta  que desaparezcan las imperfecciones.</a:t>
            </a:r>
          </a:p>
          <a:p>
            <a:pPr>
              <a:spcBef>
                <a:spcPts val="25"/>
              </a:spcBef>
              <a:buFont typeface="Arial"/>
              <a:buChar char="•"/>
            </a:pPr>
            <a:endParaRPr sz="1468" dirty="0">
              <a:latin typeface="TT Commons" panose="02000506040000020004" pitchFamily="50" charset="0"/>
              <a:cs typeface="Arial"/>
            </a:endParaRPr>
          </a:p>
          <a:p>
            <a:pPr marL="2079063" marR="400468" indent="-258135">
              <a:lnSpc>
                <a:spcPts val="1705"/>
              </a:lnSpc>
              <a:buChar char="•"/>
              <a:tabLst>
                <a:tab pos="2079063" algn="l"/>
                <a:tab pos="2079422" algn="l"/>
              </a:tabLst>
            </a:pPr>
            <a:r>
              <a:rPr sz="1581" dirty="0">
                <a:latin typeface="TT Commons" panose="02000506040000020004" pitchFamily="50" charset="0"/>
                <a:cs typeface="Arial"/>
              </a:rPr>
              <a:t>Combinar con otros productos: para completar el protocolo de limpieza de pieles  </a:t>
            </a:r>
            <a:r>
              <a:rPr sz="1581" dirty="0" err="1">
                <a:latin typeface="TT Commons" panose="02000506040000020004" pitchFamily="50" charset="0"/>
                <a:cs typeface="Arial"/>
              </a:rPr>
              <a:t>grasas</a:t>
            </a:r>
            <a:r>
              <a:rPr sz="1581" dirty="0" smtClean="0">
                <a:latin typeface="TT Commons" panose="02000506040000020004" pitchFamily="50" charset="0"/>
                <a:cs typeface="Arial"/>
              </a:rPr>
              <a:t>.</a:t>
            </a:r>
            <a:endParaRPr sz="1581" dirty="0">
              <a:latin typeface="TT Commons" panose="02000506040000020004" pitchFamily="50" charset="0"/>
              <a:cs typeface="Arial"/>
            </a:endParaRPr>
          </a:p>
        </p:txBody>
      </p:sp>
      <p:sp>
        <p:nvSpPr>
          <p:cNvPr id="14"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
        <p:nvSpPr>
          <p:cNvPr id="15" name="object 11"/>
          <p:cNvSpPr txBox="1"/>
          <p:nvPr/>
        </p:nvSpPr>
        <p:spPr>
          <a:xfrm>
            <a:off x="798732" y="4571588"/>
            <a:ext cx="1233268" cy="250150"/>
          </a:xfrm>
          <a:prstGeom prst="rect">
            <a:avLst/>
          </a:prstGeom>
        </p:spPr>
        <p:txBody>
          <a:bodyPr vert="horz" wrap="square" lIns="0" tIns="6812" rIns="0" bIns="0" rtlCol="0">
            <a:spAutoFit/>
          </a:bodyPr>
          <a:lstStyle/>
          <a:p>
            <a:pPr marL="7170">
              <a:spcBef>
                <a:spcPts val="54"/>
              </a:spcBef>
            </a:pPr>
            <a:r>
              <a:rPr lang="es-ES" sz="1581" spc="-6" dirty="0" err="1" smtClean="0">
                <a:solidFill>
                  <a:srgbClr val="FFFFFF"/>
                </a:solidFill>
                <a:latin typeface="Bebas Neue Regular" panose="00000500000000000000" pitchFamily="50" charset="0"/>
                <a:cs typeface="Carlito"/>
              </a:rPr>
              <a:t>Specific</a:t>
            </a:r>
            <a:r>
              <a:rPr lang="es-ES" sz="1581" spc="-6" dirty="0" smtClean="0">
                <a:solidFill>
                  <a:srgbClr val="FFFFFF"/>
                </a:solidFill>
                <a:latin typeface="Bebas Neue Regular" panose="00000500000000000000" pitchFamily="50" charset="0"/>
                <a:cs typeface="Carlito"/>
              </a:rPr>
              <a:t> </a:t>
            </a:r>
            <a:r>
              <a:rPr lang="es-ES" sz="1581" spc="-6" dirty="0" err="1" smtClean="0">
                <a:solidFill>
                  <a:srgbClr val="FFFFFF"/>
                </a:solidFill>
                <a:latin typeface="Bebas Neue Regular" panose="00000500000000000000" pitchFamily="50" charset="0"/>
                <a:cs typeface="Carlito"/>
              </a:rPr>
              <a:t>solution</a:t>
            </a:r>
            <a:endParaRPr sz="1581" dirty="0">
              <a:latin typeface="Bebas Neue Regular" panose="00000500000000000000" pitchFamily="50" charset="0"/>
              <a:cs typeface="Carlito"/>
            </a:endParaRPr>
          </a:p>
        </p:txBody>
      </p:sp>
      <p:pic>
        <p:nvPicPr>
          <p:cNvPr id="13" name="Imagen 12"/>
          <p:cNvPicPr>
            <a:picLocks noChangeAspect="1"/>
          </p:cNvPicPr>
          <p:nvPr/>
        </p:nvPicPr>
        <p:blipFill rotWithShape="1">
          <a:blip r:embed="rId4" cstate="print">
            <a:extLst>
              <a:ext uri="{28A0092B-C50C-407E-A947-70E740481C1C}">
                <a14:useLocalDpi xmlns:a14="http://schemas.microsoft.com/office/drawing/2010/main" val="0"/>
              </a:ext>
            </a:extLst>
          </a:blip>
          <a:srcRect r="52698"/>
          <a:stretch/>
        </p:blipFill>
        <p:spPr>
          <a:xfrm>
            <a:off x="623095" y="1569146"/>
            <a:ext cx="989592" cy="267876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2908" y="1679344"/>
            <a:ext cx="4129248" cy="3162315"/>
          </a:xfrm>
          <a:prstGeom prst="rect">
            <a:avLst/>
          </a:prstGeom>
          <a:ln w="9144">
            <a:solidFill>
              <a:srgbClr val="63D23C"/>
            </a:solidFill>
          </a:ln>
        </p:spPr>
        <p:txBody>
          <a:bodyPr vert="horz" wrap="square" lIns="0" tIns="12548" rIns="0" bIns="0" rtlCol="0">
            <a:spAutoFit/>
          </a:bodyPr>
          <a:lstStyle/>
          <a:p>
            <a:pPr marL="244870" indent="-193601">
              <a:spcBef>
                <a:spcPts val="99"/>
              </a:spcBef>
              <a:buAutoNum type="arabicPeriod"/>
              <a:tabLst>
                <a:tab pos="244870" algn="l"/>
              </a:tabLst>
            </a:pPr>
            <a:r>
              <a:rPr sz="1581" spc="-6" dirty="0">
                <a:solidFill>
                  <a:srgbClr val="404040"/>
                </a:solidFill>
                <a:latin typeface="TT Commons" panose="02000506040000020004" pitchFamily="50" charset="0"/>
                <a:cs typeface="Carlito"/>
              </a:rPr>
              <a:t>Desmaquillado </a:t>
            </a:r>
            <a:r>
              <a:rPr sz="1581" spc="-3" dirty="0">
                <a:solidFill>
                  <a:srgbClr val="404040"/>
                </a:solidFill>
                <a:latin typeface="TT Commons" panose="02000506040000020004" pitchFamily="50" charset="0"/>
                <a:cs typeface="Carlito"/>
              </a:rPr>
              <a:t>y</a:t>
            </a:r>
            <a:r>
              <a:rPr sz="1581" spc="28" dirty="0">
                <a:solidFill>
                  <a:srgbClr val="404040"/>
                </a:solidFill>
                <a:latin typeface="TT Commons" panose="02000506040000020004" pitchFamily="50" charset="0"/>
                <a:cs typeface="Carlito"/>
              </a:rPr>
              <a:t> </a:t>
            </a:r>
            <a:r>
              <a:rPr sz="1581" spc="-8" dirty="0">
                <a:solidFill>
                  <a:srgbClr val="404040"/>
                </a:solidFill>
                <a:latin typeface="TT Commons" panose="02000506040000020004" pitchFamily="50" charset="0"/>
                <a:cs typeface="Carlito"/>
              </a:rPr>
              <a:t>limpieza:</a:t>
            </a:r>
            <a:endParaRPr sz="1581" dirty="0">
              <a:latin typeface="TT Commons" panose="02000506040000020004" pitchFamily="50" charset="0"/>
              <a:cs typeface="Carlito"/>
            </a:endParaRPr>
          </a:p>
          <a:p>
            <a:pPr marL="503005" marR="378598" lvl="1" indent="-193601">
              <a:buFont typeface="Arial"/>
              <a:buChar char="•"/>
              <a:tabLst>
                <a:tab pos="502646" algn="l"/>
                <a:tab pos="503005" algn="l"/>
              </a:tabLst>
            </a:pPr>
            <a:r>
              <a:rPr sz="1581" spc="-6" dirty="0">
                <a:solidFill>
                  <a:srgbClr val="404040"/>
                </a:solidFill>
                <a:latin typeface="TT Commons" panose="02000506040000020004" pitchFamily="50" charset="0"/>
                <a:cs typeface="Carlito"/>
              </a:rPr>
              <a:t>Doble desmaquillado </a:t>
            </a:r>
            <a:r>
              <a:rPr sz="1581" spc="-8" dirty="0">
                <a:solidFill>
                  <a:srgbClr val="404040"/>
                </a:solidFill>
                <a:latin typeface="TT Commons" panose="02000506040000020004" pitchFamily="50" charset="0"/>
                <a:cs typeface="Carlito"/>
              </a:rPr>
              <a:t>con </a:t>
            </a:r>
            <a:r>
              <a:rPr sz="1581" spc="-34" dirty="0">
                <a:solidFill>
                  <a:srgbClr val="404040"/>
                </a:solidFill>
                <a:latin typeface="TT Commons" panose="02000506040000020004" pitchFamily="50" charset="0"/>
                <a:cs typeface="Carlito"/>
              </a:rPr>
              <a:t>Total </a:t>
            </a:r>
            <a:r>
              <a:rPr sz="1581" spc="-14" dirty="0">
                <a:solidFill>
                  <a:srgbClr val="404040"/>
                </a:solidFill>
                <a:latin typeface="TT Commons" panose="02000506040000020004" pitchFamily="50" charset="0"/>
                <a:cs typeface="Carlito"/>
              </a:rPr>
              <a:t>make </a:t>
            </a:r>
            <a:r>
              <a:rPr sz="1581" spc="-8" dirty="0">
                <a:solidFill>
                  <a:srgbClr val="404040"/>
                </a:solidFill>
                <a:latin typeface="TT Commons" panose="02000506040000020004" pitchFamily="50" charset="0"/>
                <a:cs typeface="Carlito"/>
              </a:rPr>
              <a:t>up  remover </a:t>
            </a:r>
            <a:r>
              <a:rPr sz="1581" spc="-3" dirty="0">
                <a:solidFill>
                  <a:srgbClr val="404040"/>
                </a:solidFill>
                <a:latin typeface="TT Commons" panose="02000506040000020004" pitchFamily="50" charset="0"/>
                <a:cs typeface="Carlito"/>
              </a:rPr>
              <a:t>y cleansing</a:t>
            </a:r>
            <a:r>
              <a:rPr sz="1581" spc="14" dirty="0">
                <a:solidFill>
                  <a:srgbClr val="404040"/>
                </a:solidFill>
                <a:latin typeface="TT Commons" panose="02000506040000020004" pitchFamily="50" charset="0"/>
                <a:cs typeface="Carlito"/>
              </a:rPr>
              <a:t> </a:t>
            </a:r>
            <a:r>
              <a:rPr sz="1581" spc="-6" dirty="0">
                <a:solidFill>
                  <a:srgbClr val="404040"/>
                </a:solidFill>
                <a:latin typeface="TT Commons" panose="02000506040000020004" pitchFamily="50" charset="0"/>
                <a:cs typeface="Carlito"/>
              </a:rPr>
              <a:t>gel.</a:t>
            </a:r>
            <a:endParaRPr sz="1581" dirty="0">
              <a:latin typeface="TT Commons" panose="02000506040000020004" pitchFamily="50" charset="0"/>
              <a:cs typeface="Carlito"/>
            </a:endParaRPr>
          </a:p>
          <a:p>
            <a:pPr lvl="1">
              <a:spcBef>
                <a:spcPts val="3"/>
              </a:spcBef>
              <a:buClr>
                <a:srgbClr val="404040"/>
              </a:buClr>
              <a:buFont typeface="Arial"/>
              <a:buChar char="•"/>
            </a:pPr>
            <a:endParaRPr sz="1553" dirty="0">
              <a:latin typeface="TT Commons" panose="02000506040000020004" pitchFamily="50" charset="0"/>
              <a:cs typeface="Carlito"/>
            </a:endParaRPr>
          </a:p>
          <a:p>
            <a:pPr marL="244870" indent="-193601">
              <a:spcBef>
                <a:spcPts val="3"/>
              </a:spcBef>
              <a:buAutoNum type="arabicPeriod"/>
              <a:tabLst>
                <a:tab pos="244870" algn="l"/>
              </a:tabLst>
            </a:pPr>
            <a:r>
              <a:rPr sz="1581" spc="-3" dirty="0">
                <a:solidFill>
                  <a:srgbClr val="404040"/>
                </a:solidFill>
                <a:latin typeface="TT Commons" panose="02000506040000020004" pitchFamily="50" charset="0"/>
                <a:cs typeface="Carlito"/>
              </a:rPr>
              <a:t>Noche:</a:t>
            </a:r>
            <a:endParaRPr sz="1581" dirty="0">
              <a:latin typeface="TT Commons" panose="02000506040000020004" pitchFamily="50" charset="0"/>
              <a:cs typeface="Carlito"/>
            </a:endParaRPr>
          </a:p>
          <a:p>
            <a:pPr marL="503005" lvl="1" indent="-193601">
              <a:buFont typeface="Arial"/>
              <a:buChar char="•"/>
              <a:tabLst>
                <a:tab pos="502646" algn="l"/>
                <a:tab pos="503005" algn="l"/>
              </a:tabLst>
            </a:pPr>
            <a:r>
              <a:rPr sz="1581" spc="-3" dirty="0">
                <a:solidFill>
                  <a:srgbClr val="404040"/>
                </a:solidFill>
                <a:latin typeface="TT Commons" panose="02000506040000020004" pitchFamily="50" charset="0"/>
                <a:cs typeface="Carlito"/>
              </a:rPr>
              <a:t>Balancing </a:t>
            </a:r>
            <a:r>
              <a:rPr sz="1581" spc="-6" dirty="0">
                <a:solidFill>
                  <a:srgbClr val="404040"/>
                </a:solidFill>
                <a:latin typeface="TT Commons" panose="02000506040000020004" pitchFamily="50" charset="0"/>
                <a:cs typeface="Carlito"/>
              </a:rPr>
              <a:t>cream</a:t>
            </a:r>
            <a:r>
              <a:rPr sz="1581" spc="3"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I.</a:t>
            </a:r>
            <a:endParaRPr sz="1581" dirty="0">
              <a:latin typeface="TT Commons" panose="02000506040000020004" pitchFamily="50" charset="0"/>
              <a:cs typeface="Carlito"/>
            </a:endParaRPr>
          </a:p>
          <a:p>
            <a:pPr lvl="1">
              <a:lnSpc>
                <a:spcPct val="100000"/>
              </a:lnSpc>
              <a:buClr>
                <a:srgbClr val="404040"/>
              </a:buClr>
              <a:buFont typeface="Arial"/>
              <a:buChar char="•"/>
            </a:pPr>
            <a:endParaRPr sz="1553" dirty="0">
              <a:latin typeface="TT Commons" panose="02000506040000020004" pitchFamily="50" charset="0"/>
              <a:cs typeface="Carlito"/>
            </a:endParaRPr>
          </a:p>
          <a:p>
            <a:pPr marL="244870" indent="-193601">
              <a:spcBef>
                <a:spcPts val="3"/>
              </a:spcBef>
              <a:buAutoNum type="arabicPeriod"/>
              <a:tabLst>
                <a:tab pos="244870" algn="l"/>
              </a:tabLst>
            </a:pPr>
            <a:r>
              <a:rPr sz="1581" spc="-6" dirty="0">
                <a:solidFill>
                  <a:srgbClr val="404040"/>
                </a:solidFill>
                <a:latin typeface="TT Commons" panose="02000506040000020004" pitchFamily="50" charset="0"/>
                <a:cs typeface="Carlito"/>
              </a:rPr>
              <a:t>Día:</a:t>
            </a:r>
            <a:endParaRPr sz="1581" dirty="0">
              <a:latin typeface="TT Commons" panose="02000506040000020004" pitchFamily="50" charset="0"/>
              <a:cs typeface="Carlito"/>
            </a:endParaRPr>
          </a:p>
          <a:p>
            <a:pPr marL="503005" lvl="1" indent="-193601">
              <a:buFont typeface="Arial"/>
              <a:buChar char="•"/>
              <a:tabLst>
                <a:tab pos="502646" algn="l"/>
                <a:tab pos="503005" algn="l"/>
              </a:tabLst>
            </a:pPr>
            <a:r>
              <a:rPr sz="1581" spc="-3" dirty="0">
                <a:solidFill>
                  <a:srgbClr val="404040"/>
                </a:solidFill>
                <a:latin typeface="TT Commons" panose="02000506040000020004" pitchFamily="50" charset="0"/>
                <a:cs typeface="Carlito"/>
              </a:rPr>
              <a:t>Balancing </a:t>
            </a:r>
            <a:r>
              <a:rPr sz="1581" spc="-6" dirty="0">
                <a:solidFill>
                  <a:srgbClr val="404040"/>
                </a:solidFill>
                <a:latin typeface="TT Commons" panose="02000506040000020004" pitchFamily="50" charset="0"/>
                <a:cs typeface="Carlito"/>
              </a:rPr>
              <a:t>cream</a:t>
            </a:r>
            <a:r>
              <a:rPr sz="1581" spc="3"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II.</a:t>
            </a:r>
            <a:endParaRPr sz="1581" dirty="0">
              <a:latin typeface="TT Commons" panose="02000506040000020004" pitchFamily="50" charset="0"/>
              <a:cs typeface="Carlito"/>
            </a:endParaRPr>
          </a:p>
          <a:p>
            <a:pPr marL="503005" lvl="1" indent="-193601">
              <a:buFont typeface="Arial"/>
              <a:buChar char="•"/>
              <a:tabLst>
                <a:tab pos="502646" algn="l"/>
                <a:tab pos="503005" algn="l"/>
              </a:tabLst>
            </a:pPr>
            <a:r>
              <a:rPr sz="1581" spc="-3" dirty="0">
                <a:solidFill>
                  <a:srgbClr val="404040"/>
                </a:solidFill>
                <a:latin typeface="TT Commons" panose="02000506040000020004" pitchFamily="50" charset="0"/>
                <a:cs typeface="Carlito"/>
              </a:rPr>
              <a:t>Be </a:t>
            </a:r>
            <a:r>
              <a:rPr sz="1581" spc="-6" dirty="0">
                <a:solidFill>
                  <a:srgbClr val="404040"/>
                </a:solidFill>
                <a:latin typeface="TT Commons" panose="02000506040000020004" pitchFamily="50" charset="0"/>
                <a:cs typeface="Carlito"/>
              </a:rPr>
              <a:t>Sun SPF</a:t>
            </a:r>
            <a:r>
              <a:rPr sz="1581" spc="25"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50+.</a:t>
            </a:r>
            <a:endParaRPr sz="1581" dirty="0">
              <a:latin typeface="TT Commons" panose="02000506040000020004" pitchFamily="50" charset="0"/>
              <a:cs typeface="Carlito"/>
            </a:endParaRPr>
          </a:p>
          <a:p>
            <a:pPr lvl="1">
              <a:lnSpc>
                <a:spcPct val="100000"/>
              </a:lnSpc>
              <a:buClr>
                <a:srgbClr val="404040"/>
              </a:buClr>
              <a:buFont typeface="Arial"/>
              <a:buChar char="•"/>
            </a:pPr>
            <a:endParaRPr sz="1553" dirty="0">
              <a:latin typeface="TT Commons" panose="02000506040000020004" pitchFamily="50" charset="0"/>
              <a:cs typeface="Carlito"/>
            </a:endParaRPr>
          </a:p>
          <a:p>
            <a:pPr marL="342029" indent="-291119">
              <a:buAutoNum type="arabicPeriod"/>
              <a:tabLst>
                <a:tab pos="342029" algn="l"/>
                <a:tab pos="342388" algn="l"/>
              </a:tabLst>
            </a:pPr>
            <a:r>
              <a:rPr sz="1581" spc="-6" dirty="0">
                <a:solidFill>
                  <a:srgbClr val="404040"/>
                </a:solidFill>
                <a:latin typeface="TT Commons" panose="02000506040000020004" pitchFamily="50" charset="0"/>
                <a:cs typeface="Carlito"/>
              </a:rPr>
              <a:t>Semanal.</a:t>
            </a:r>
            <a:endParaRPr sz="1581" dirty="0">
              <a:latin typeface="TT Commons" panose="02000506040000020004" pitchFamily="50" charset="0"/>
              <a:cs typeface="Carlito"/>
            </a:endParaRPr>
          </a:p>
          <a:p>
            <a:pPr marL="600164" lvl="1" indent="-291119">
              <a:spcBef>
                <a:spcPts val="3"/>
              </a:spcBef>
              <a:buFont typeface="Arial"/>
              <a:buChar char="•"/>
              <a:tabLst>
                <a:tab pos="600164" algn="l"/>
                <a:tab pos="600523" algn="l"/>
              </a:tabLst>
            </a:pPr>
            <a:r>
              <a:rPr sz="1581" spc="-6" dirty="0">
                <a:solidFill>
                  <a:srgbClr val="404040"/>
                </a:solidFill>
                <a:latin typeface="TT Commons" panose="02000506040000020004" pitchFamily="50" charset="0"/>
                <a:cs typeface="Carlito"/>
              </a:rPr>
              <a:t>Purifying</a:t>
            </a:r>
            <a:r>
              <a:rPr sz="1581" spc="20"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mask.</a:t>
            </a:r>
            <a:endParaRPr sz="1581" dirty="0">
              <a:latin typeface="TT Commons" panose="02000506040000020004" pitchFamily="50" charset="0"/>
              <a:cs typeface="Carlito"/>
            </a:endParaRPr>
          </a:p>
        </p:txBody>
      </p:sp>
      <p:sp>
        <p:nvSpPr>
          <p:cNvPr id="3" name="object 3"/>
          <p:cNvSpPr txBox="1"/>
          <p:nvPr/>
        </p:nvSpPr>
        <p:spPr>
          <a:xfrm>
            <a:off x="579467" y="1180306"/>
            <a:ext cx="4136059" cy="269336"/>
          </a:xfrm>
          <a:prstGeom prst="rect">
            <a:avLst/>
          </a:prstGeom>
          <a:solidFill>
            <a:srgbClr val="63D23C"/>
          </a:solidFill>
        </p:spPr>
        <p:txBody>
          <a:bodyPr vert="horz" wrap="square" lIns="0" tIns="25812" rIns="0" bIns="0" rtlCol="0">
            <a:spAutoFit/>
          </a:bodyPr>
          <a:lstStyle/>
          <a:p>
            <a:pPr algn="ctr">
              <a:spcBef>
                <a:spcPts val="203"/>
              </a:spcBef>
            </a:pPr>
            <a:r>
              <a:rPr sz="1581" spc="-3" dirty="0">
                <a:solidFill>
                  <a:srgbClr val="FFFFFF"/>
                </a:solidFill>
                <a:latin typeface="TT Commons" panose="02000506040000020004" pitchFamily="50" charset="0"/>
                <a:cs typeface="Carlito"/>
              </a:rPr>
              <a:t>Rutina </a:t>
            </a:r>
            <a:r>
              <a:rPr sz="1581" spc="-8" dirty="0">
                <a:solidFill>
                  <a:srgbClr val="FFFFFF"/>
                </a:solidFill>
                <a:latin typeface="TT Commons" panose="02000506040000020004" pitchFamily="50" charset="0"/>
                <a:cs typeface="Carlito"/>
              </a:rPr>
              <a:t>completa </a:t>
            </a:r>
            <a:r>
              <a:rPr sz="1581" spc="-3" dirty="0">
                <a:solidFill>
                  <a:srgbClr val="FFFFFF"/>
                </a:solidFill>
                <a:latin typeface="TT Commons" panose="02000506040000020004" pitchFamily="50" charset="0"/>
                <a:cs typeface="Carlito"/>
              </a:rPr>
              <a:t>pieles</a:t>
            </a:r>
            <a:r>
              <a:rPr sz="1581" spc="28" dirty="0">
                <a:solidFill>
                  <a:srgbClr val="FFFFFF"/>
                </a:solidFill>
                <a:latin typeface="TT Commons" panose="02000506040000020004" pitchFamily="50" charset="0"/>
                <a:cs typeface="Carlito"/>
              </a:rPr>
              <a:t> </a:t>
            </a:r>
            <a:r>
              <a:rPr sz="1581" spc="-8" dirty="0">
                <a:solidFill>
                  <a:srgbClr val="FFFFFF"/>
                </a:solidFill>
                <a:latin typeface="TT Commons" panose="02000506040000020004" pitchFamily="50" charset="0"/>
                <a:cs typeface="Carlito"/>
              </a:rPr>
              <a:t>grasas</a:t>
            </a:r>
            <a:endParaRPr sz="1581">
              <a:latin typeface="TT Commons" panose="02000506040000020004" pitchFamily="50" charset="0"/>
              <a:cs typeface="Carlito"/>
            </a:endParaRPr>
          </a:p>
        </p:txBody>
      </p:sp>
      <p:sp>
        <p:nvSpPr>
          <p:cNvPr id="6" name="object 6"/>
          <p:cNvSpPr/>
          <p:nvPr/>
        </p:nvSpPr>
        <p:spPr>
          <a:xfrm>
            <a:off x="4854841" y="1678030"/>
            <a:ext cx="4129248" cy="2321675"/>
          </a:xfrm>
          <a:custGeom>
            <a:avLst/>
            <a:gdLst/>
            <a:ahLst/>
            <a:cxnLst/>
            <a:rect l="l" t="t" r="r" b="b"/>
            <a:pathLst>
              <a:path w="7313930" h="3538854">
                <a:moveTo>
                  <a:pt x="0" y="3538728"/>
                </a:moveTo>
                <a:lnTo>
                  <a:pt x="7313676" y="3538728"/>
                </a:lnTo>
                <a:lnTo>
                  <a:pt x="7313676" y="0"/>
                </a:lnTo>
                <a:lnTo>
                  <a:pt x="0" y="0"/>
                </a:lnTo>
                <a:lnTo>
                  <a:pt x="0" y="3538728"/>
                </a:lnTo>
                <a:close/>
              </a:path>
            </a:pathLst>
          </a:custGeom>
          <a:ln w="9144">
            <a:solidFill>
              <a:srgbClr val="63D23C"/>
            </a:solidFill>
            <a:prstDash val="sysDash"/>
          </a:ln>
        </p:spPr>
        <p:txBody>
          <a:bodyPr wrap="square" lIns="0" tIns="0" rIns="0" bIns="0" rtlCol="0"/>
          <a:lstStyle/>
          <a:p>
            <a:endParaRPr sz="597"/>
          </a:p>
        </p:txBody>
      </p:sp>
      <p:sp>
        <p:nvSpPr>
          <p:cNvPr id="7" name="object 7"/>
          <p:cNvSpPr txBox="1"/>
          <p:nvPr/>
        </p:nvSpPr>
        <p:spPr>
          <a:xfrm>
            <a:off x="5077545" y="1743502"/>
            <a:ext cx="3510112" cy="2187732"/>
          </a:xfrm>
          <a:prstGeom prst="rect">
            <a:avLst/>
          </a:prstGeom>
        </p:spPr>
        <p:txBody>
          <a:bodyPr vert="horz" wrap="square" lIns="0" tIns="6812" rIns="0" bIns="0" rtlCol="0">
            <a:spAutoFit/>
          </a:bodyPr>
          <a:lstStyle/>
          <a:p>
            <a:pPr marL="193601" indent="-193601">
              <a:spcBef>
                <a:spcPts val="54"/>
              </a:spcBef>
              <a:buAutoNum type="arabicPeriod"/>
              <a:tabLst>
                <a:tab pos="193601" algn="l"/>
              </a:tabLst>
            </a:pPr>
            <a:r>
              <a:rPr sz="1581" spc="-6" dirty="0">
                <a:solidFill>
                  <a:srgbClr val="404040"/>
                </a:solidFill>
                <a:latin typeface="TT Commons" panose="02000506040000020004" pitchFamily="50" charset="0"/>
                <a:cs typeface="Carlito"/>
              </a:rPr>
              <a:t>Desmaquillado </a:t>
            </a:r>
            <a:r>
              <a:rPr sz="1581" spc="-3" dirty="0">
                <a:solidFill>
                  <a:srgbClr val="404040"/>
                </a:solidFill>
                <a:latin typeface="TT Commons" panose="02000506040000020004" pitchFamily="50" charset="0"/>
                <a:cs typeface="Carlito"/>
              </a:rPr>
              <a:t>y</a:t>
            </a:r>
            <a:r>
              <a:rPr sz="1581" spc="28" dirty="0">
                <a:solidFill>
                  <a:srgbClr val="404040"/>
                </a:solidFill>
                <a:latin typeface="TT Commons" panose="02000506040000020004" pitchFamily="50" charset="0"/>
                <a:cs typeface="Carlito"/>
              </a:rPr>
              <a:t> </a:t>
            </a:r>
            <a:r>
              <a:rPr sz="1581" spc="-8" dirty="0">
                <a:solidFill>
                  <a:srgbClr val="404040"/>
                </a:solidFill>
                <a:latin typeface="TT Commons" panose="02000506040000020004" pitchFamily="50" charset="0"/>
                <a:cs typeface="Carlito"/>
              </a:rPr>
              <a:t>limpieza:</a:t>
            </a:r>
            <a:endParaRPr sz="1581" dirty="0">
              <a:latin typeface="TT Commons" panose="02000506040000020004" pitchFamily="50" charset="0"/>
              <a:cs typeface="Carlito"/>
            </a:endParaRPr>
          </a:p>
          <a:p>
            <a:pPr marL="451736" lvl="1" indent="-193601">
              <a:buFont typeface="Arial"/>
              <a:buChar char="•"/>
              <a:tabLst>
                <a:tab pos="451378" algn="l"/>
                <a:tab pos="451736" algn="l"/>
              </a:tabLst>
            </a:pPr>
            <a:r>
              <a:rPr sz="1581" spc="-3" dirty="0">
                <a:solidFill>
                  <a:srgbClr val="404040"/>
                </a:solidFill>
                <a:latin typeface="TT Commons" panose="02000506040000020004" pitchFamily="50" charset="0"/>
                <a:cs typeface="Carlito"/>
              </a:rPr>
              <a:t>Cleansing</a:t>
            </a:r>
            <a:r>
              <a:rPr sz="1581" dirty="0">
                <a:solidFill>
                  <a:srgbClr val="404040"/>
                </a:solidFill>
                <a:latin typeface="TT Commons" panose="02000506040000020004" pitchFamily="50" charset="0"/>
                <a:cs typeface="Carlito"/>
              </a:rPr>
              <a:t> </a:t>
            </a:r>
            <a:r>
              <a:rPr sz="1581" spc="-6" dirty="0">
                <a:solidFill>
                  <a:srgbClr val="404040"/>
                </a:solidFill>
                <a:latin typeface="TT Commons" panose="02000506040000020004" pitchFamily="50" charset="0"/>
                <a:cs typeface="Carlito"/>
              </a:rPr>
              <a:t>gel.</a:t>
            </a:r>
            <a:endParaRPr sz="1581" dirty="0">
              <a:latin typeface="TT Commons" panose="02000506040000020004" pitchFamily="50" charset="0"/>
              <a:cs typeface="Carlito"/>
            </a:endParaRPr>
          </a:p>
          <a:p>
            <a:pPr>
              <a:spcBef>
                <a:spcPts val="3"/>
              </a:spcBef>
            </a:pPr>
            <a:endParaRPr sz="1553" dirty="0">
              <a:latin typeface="TT Commons" panose="02000506040000020004" pitchFamily="50" charset="0"/>
              <a:cs typeface="Carlito"/>
            </a:endParaRPr>
          </a:p>
          <a:p>
            <a:pPr marL="193601" indent="-193601">
              <a:buAutoNum type="arabicPeriod"/>
              <a:tabLst>
                <a:tab pos="193601" algn="l"/>
              </a:tabLst>
            </a:pPr>
            <a:r>
              <a:rPr sz="1581" spc="-6" dirty="0">
                <a:solidFill>
                  <a:srgbClr val="404040"/>
                </a:solidFill>
                <a:latin typeface="TT Commons" panose="02000506040000020004" pitchFamily="50" charset="0"/>
                <a:cs typeface="Carlito"/>
              </a:rPr>
              <a:t>Día:</a:t>
            </a:r>
            <a:endParaRPr sz="1581" dirty="0">
              <a:latin typeface="TT Commons" panose="02000506040000020004" pitchFamily="50" charset="0"/>
              <a:cs typeface="Carlito"/>
            </a:endParaRPr>
          </a:p>
          <a:p>
            <a:pPr marL="451736" lvl="1" indent="-193601">
              <a:buFont typeface="Arial"/>
              <a:buChar char="•"/>
              <a:tabLst>
                <a:tab pos="451378" algn="l"/>
                <a:tab pos="451736" algn="l"/>
              </a:tabLst>
            </a:pPr>
            <a:r>
              <a:rPr lang="es-ES" sz="1581" spc="-3" dirty="0" err="1">
                <a:solidFill>
                  <a:srgbClr val="404040"/>
                </a:solidFill>
                <a:latin typeface="TT Commons" panose="02000506040000020004" pitchFamily="50" charset="0"/>
                <a:cs typeface="Carlito"/>
              </a:rPr>
              <a:t>Balancing</a:t>
            </a:r>
            <a:r>
              <a:rPr lang="es-ES" sz="1581" spc="-3" dirty="0">
                <a:solidFill>
                  <a:srgbClr val="404040"/>
                </a:solidFill>
                <a:latin typeface="TT Commons" panose="02000506040000020004" pitchFamily="50" charset="0"/>
                <a:cs typeface="Carlito"/>
              </a:rPr>
              <a:t> </a:t>
            </a:r>
            <a:r>
              <a:rPr lang="es-ES" sz="1581" spc="-3" dirty="0" err="1">
                <a:solidFill>
                  <a:srgbClr val="404040"/>
                </a:solidFill>
                <a:latin typeface="TT Commons" panose="02000506040000020004" pitchFamily="50" charset="0"/>
                <a:cs typeface="Carlito"/>
              </a:rPr>
              <a:t>Cream</a:t>
            </a:r>
            <a:r>
              <a:rPr lang="es-ES" sz="1581" spc="-3" dirty="0">
                <a:solidFill>
                  <a:srgbClr val="404040"/>
                </a:solidFill>
                <a:latin typeface="TT Commons" panose="02000506040000020004" pitchFamily="50" charset="0"/>
                <a:cs typeface="Carlito"/>
              </a:rPr>
              <a:t> II</a:t>
            </a:r>
            <a:endParaRPr lang="es-ES" sz="1581" dirty="0">
              <a:latin typeface="TT Commons" panose="02000506040000020004" pitchFamily="50" charset="0"/>
              <a:cs typeface="Carlito"/>
            </a:endParaRPr>
          </a:p>
          <a:p>
            <a:pPr marL="451736" lvl="1" indent="-193601">
              <a:buFont typeface="Arial"/>
              <a:buChar char="•"/>
              <a:tabLst>
                <a:tab pos="451378" algn="l"/>
                <a:tab pos="451736" algn="l"/>
              </a:tabLst>
            </a:pPr>
            <a:r>
              <a:rPr sz="1581" spc="-3" dirty="0" smtClean="0">
                <a:solidFill>
                  <a:srgbClr val="404040"/>
                </a:solidFill>
                <a:latin typeface="TT Commons" panose="02000506040000020004" pitchFamily="50" charset="0"/>
                <a:cs typeface="Carlito"/>
              </a:rPr>
              <a:t>Be </a:t>
            </a:r>
            <a:r>
              <a:rPr sz="1581" spc="-6" dirty="0">
                <a:solidFill>
                  <a:srgbClr val="404040"/>
                </a:solidFill>
                <a:latin typeface="TT Commons" panose="02000506040000020004" pitchFamily="50" charset="0"/>
                <a:cs typeface="Carlito"/>
              </a:rPr>
              <a:t>Sun SPF</a:t>
            </a:r>
            <a:r>
              <a:rPr sz="1581" spc="25"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50</a:t>
            </a:r>
            <a:r>
              <a:rPr sz="1581" spc="-3" dirty="0" smtClean="0">
                <a:solidFill>
                  <a:srgbClr val="404040"/>
                </a:solidFill>
                <a:latin typeface="TT Commons" panose="02000506040000020004" pitchFamily="50" charset="0"/>
                <a:cs typeface="Carlito"/>
              </a:rPr>
              <a:t>+.</a:t>
            </a:r>
            <a:endParaRPr lang="es-ES" sz="1581" spc="-3" dirty="0" smtClean="0">
              <a:solidFill>
                <a:srgbClr val="404040"/>
              </a:solidFill>
              <a:latin typeface="TT Commons" panose="02000506040000020004" pitchFamily="50" charset="0"/>
              <a:cs typeface="Carlito"/>
            </a:endParaRPr>
          </a:p>
          <a:p>
            <a:pPr lvl="1">
              <a:spcBef>
                <a:spcPts val="3"/>
              </a:spcBef>
              <a:buClr>
                <a:srgbClr val="404040"/>
              </a:buClr>
              <a:buFont typeface="Arial"/>
              <a:buChar char="•"/>
            </a:pPr>
            <a:endParaRPr sz="1553" dirty="0">
              <a:latin typeface="TT Commons" panose="02000506040000020004" pitchFamily="50" charset="0"/>
              <a:cs typeface="Carlito"/>
            </a:endParaRPr>
          </a:p>
          <a:p>
            <a:pPr marL="290760" indent="-291119">
              <a:buAutoNum type="arabicPeriod"/>
              <a:tabLst>
                <a:tab pos="290760" algn="l"/>
                <a:tab pos="291119" algn="l"/>
              </a:tabLst>
            </a:pPr>
            <a:r>
              <a:rPr sz="1581" spc="-6" dirty="0">
                <a:solidFill>
                  <a:srgbClr val="404040"/>
                </a:solidFill>
                <a:latin typeface="TT Commons" panose="02000506040000020004" pitchFamily="50" charset="0"/>
                <a:cs typeface="Carlito"/>
              </a:rPr>
              <a:t>Semanal.</a:t>
            </a:r>
            <a:endParaRPr sz="1581" dirty="0">
              <a:latin typeface="TT Commons" panose="02000506040000020004" pitchFamily="50" charset="0"/>
              <a:cs typeface="Carlito"/>
            </a:endParaRPr>
          </a:p>
          <a:p>
            <a:pPr marL="548896" lvl="1" indent="-291119">
              <a:buFont typeface="Arial"/>
              <a:buChar char="•"/>
              <a:tabLst>
                <a:tab pos="548896" algn="l"/>
                <a:tab pos="549254" algn="l"/>
              </a:tabLst>
            </a:pPr>
            <a:r>
              <a:rPr sz="1581" spc="-3" dirty="0">
                <a:solidFill>
                  <a:srgbClr val="404040"/>
                </a:solidFill>
                <a:latin typeface="TT Commons" panose="02000506040000020004" pitchFamily="50" charset="0"/>
                <a:cs typeface="Carlito"/>
              </a:rPr>
              <a:t>2 </a:t>
            </a:r>
            <a:r>
              <a:rPr sz="1581" spc="-6" dirty="0">
                <a:solidFill>
                  <a:srgbClr val="404040"/>
                </a:solidFill>
                <a:latin typeface="TT Commons" panose="02000506040000020004" pitchFamily="50" charset="0"/>
                <a:cs typeface="Carlito"/>
              </a:rPr>
              <a:t>veces por semana: Purifying</a:t>
            </a:r>
            <a:r>
              <a:rPr sz="1581" spc="68"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mask.</a:t>
            </a:r>
            <a:endParaRPr sz="1581" dirty="0">
              <a:latin typeface="TT Commons" panose="02000506040000020004" pitchFamily="50" charset="0"/>
              <a:cs typeface="Carlito"/>
            </a:endParaRPr>
          </a:p>
        </p:txBody>
      </p:sp>
      <p:sp>
        <p:nvSpPr>
          <p:cNvPr id="8" name="object 8"/>
          <p:cNvSpPr txBox="1"/>
          <p:nvPr/>
        </p:nvSpPr>
        <p:spPr>
          <a:xfrm>
            <a:off x="4851401" y="1180306"/>
            <a:ext cx="3962400" cy="269336"/>
          </a:xfrm>
          <a:prstGeom prst="rect">
            <a:avLst/>
          </a:prstGeom>
          <a:solidFill>
            <a:srgbClr val="63D23C"/>
          </a:solidFill>
        </p:spPr>
        <p:txBody>
          <a:bodyPr vert="horz" wrap="square" lIns="0" tIns="25812" rIns="0" bIns="0" rtlCol="0">
            <a:spAutoFit/>
          </a:bodyPr>
          <a:lstStyle/>
          <a:p>
            <a:pPr algn="ctr">
              <a:spcBef>
                <a:spcPts val="203"/>
              </a:spcBef>
            </a:pPr>
            <a:r>
              <a:rPr sz="1581" spc="-3" dirty="0">
                <a:solidFill>
                  <a:srgbClr val="FFFFFF"/>
                </a:solidFill>
                <a:latin typeface="TT Commons" panose="02000506040000020004" pitchFamily="50" charset="0"/>
                <a:cs typeface="Carlito"/>
              </a:rPr>
              <a:t>Rutina </a:t>
            </a:r>
            <a:r>
              <a:rPr sz="1581" spc="-8" dirty="0">
                <a:solidFill>
                  <a:srgbClr val="FFFFFF"/>
                </a:solidFill>
                <a:latin typeface="TT Commons" panose="02000506040000020004" pitchFamily="50" charset="0"/>
                <a:cs typeface="Carlito"/>
              </a:rPr>
              <a:t>básico </a:t>
            </a:r>
            <a:r>
              <a:rPr sz="1581" spc="-3" dirty="0">
                <a:solidFill>
                  <a:srgbClr val="FFFFFF"/>
                </a:solidFill>
                <a:latin typeface="TT Commons" panose="02000506040000020004" pitchFamily="50" charset="0"/>
                <a:cs typeface="Carlito"/>
              </a:rPr>
              <a:t>pieles</a:t>
            </a:r>
            <a:r>
              <a:rPr sz="1581" spc="28" dirty="0">
                <a:solidFill>
                  <a:srgbClr val="FFFFFF"/>
                </a:solidFill>
                <a:latin typeface="TT Commons" panose="02000506040000020004" pitchFamily="50" charset="0"/>
                <a:cs typeface="Carlito"/>
              </a:rPr>
              <a:t> </a:t>
            </a:r>
            <a:r>
              <a:rPr sz="1581" spc="-8" dirty="0">
                <a:solidFill>
                  <a:srgbClr val="FFFFFF"/>
                </a:solidFill>
                <a:latin typeface="TT Commons" panose="02000506040000020004" pitchFamily="50" charset="0"/>
                <a:cs typeface="Carlito"/>
              </a:rPr>
              <a:t>grasas</a:t>
            </a:r>
            <a:endParaRPr sz="1581">
              <a:latin typeface="TT Commons" panose="02000506040000020004" pitchFamily="50" charset="0"/>
              <a:cs typeface="Carlito"/>
            </a:endParaRPr>
          </a:p>
        </p:txBody>
      </p:sp>
      <p:sp>
        <p:nvSpPr>
          <p:cNvPr id="9" name="object 9"/>
          <p:cNvSpPr txBox="1"/>
          <p:nvPr/>
        </p:nvSpPr>
        <p:spPr>
          <a:xfrm>
            <a:off x="4854841" y="4228306"/>
            <a:ext cx="4129248" cy="499938"/>
          </a:xfrm>
          <a:prstGeom prst="rect">
            <a:avLst/>
          </a:prstGeom>
          <a:ln w="9143">
            <a:solidFill>
              <a:srgbClr val="63D23C"/>
            </a:solidFill>
          </a:ln>
        </p:spPr>
        <p:txBody>
          <a:bodyPr vert="horz" wrap="square" lIns="0" tIns="13265" rIns="0" bIns="0" rtlCol="0">
            <a:spAutoFit/>
          </a:bodyPr>
          <a:lstStyle/>
          <a:p>
            <a:pPr marL="51986" marR="413733">
              <a:spcBef>
                <a:spcPts val="104"/>
              </a:spcBef>
            </a:pPr>
            <a:r>
              <a:rPr sz="1581" spc="-3" dirty="0">
                <a:solidFill>
                  <a:srgbClr val="404040"/>
                </a:solidFill>
                <a:latin typeface="TT Commons" panose="02000506040000020004" pitchFamily="50" charset="0"/>
                <a:cs typeface="Carlito"/>
              </a:rPr>
              <a:t>En </a:t>
            </a:r>
            <a:r>
              <a:rPr sz="1581" spc="-6" dirty="0">
                <a:solidFill>
                  <a:srgbClr val="404040"/>
                </a:solidFill>
                <a:latin typeface="TT Commons" panose="02000506040000020004" pitchFamily="50" charset="0"/>
                <a:cs typeface="Carlito"/>
              </a:rPr>
              <a:t>casos donde </a:t>
            </a:r>
            <a:r>
              <a:rPr sz="1581" spc="-3" dirty="0">
                <a:solidFill>
                  <a:srgbClr val="404040"/>
                </a:solidFill>
                <a:latin typeface="TT Commons" panose="02000506040000020004" pitchFamily="50" charset="0"/>
                <a:cs typeface="Carlito"/>
              </a:rPr>
              <a:t>se </a:t>
            </a:r>
            <a:r>
              <a:rPr sz="1581" spc="-8" dirty="0">
                <a:solidFill>
                  <a:srgbClr val="404040"/>
                </a:solidFill>
                <a:latin typeface="TT Commons" panose="02000506040000020004" pitchFamily="50" charset="0"/>
                <a:cs typeface="Carlito"/>
              </a:rPr>
              <a:t>requiera, </a:t>
            </a:r>
            <a:r>
              <a:rPr sz="1581" spc="-3" dirty="0">
                <a:solidFill>
                  <a:srgbClr val="404040"/>
                </a:solidFill>
                <a:latin typeface="TT Commons" panose="02000506040000020004" pitchFamily="50" charset="0"/>
                <a:cs typeface="Carlito"/>
              </a:rPr>
              <a:t>se </a:t>
            </a:r>
            <a:r>
              <a:rPr sz="1581" spc="-6" dirty="0">
                <a:solidFill>
                  <a:srgbClr val="404040"/>
                </a:solidFill>
                <a:latin typeface="TT Commons" panose="02000506040000020004" pitchFamily="50" charset="0"/>
                <a:cs typeface="Carlito"/>
              </a:rPr>
              <a:t>aplica specific  solution </a:t>
            </a:r>
            <a:r>
              <a:rPr sz="1581" spc="-3" dirty="0">
                <a:solidFill>
                  <a:srgbClr val="404040"/>
                </a:solidFill>
                <a:latin typeface="TT Commons" panose="02000506040000020004" pitchFamily="50" charset="0"/>
                <a:cs typeface="Carlito"/>
              </a:rPr>
              <a:t>según las </a:t>
            </a:r>
            <a:r>
              <a:rPr sz="1581" spc="-6" dirty="0">
                <a:solidFill>
                  <a:srgbClr val="404040"/>
                </a:solidFill>
                <a:latin typeface="TT Commons" panose="02000506040000020004" pitchFamily="50" charset="0"/>
                <a:cs typeface="Carlito"/>
              </a:rPr>
              <a:t>indicaciones </a:t>
            </a:r>
            <a:r>
              <a:rPr sz="1581" spc="-3" dirty="0">
                <a:solidFill>
                  <a:srgbClr val="404040"/>
                </a:solidFill>
                <a:latin typeface="TT Commons" panose="02000506040000020004" pitchFamily="50" charset="0"/>
                <a:cs typeface="Carlito"/>
              </a:rPr>
              <a:t>del</a:t>
            </a:r>
            <a:r>
              <a:rPr sz="1581" spc="48" dirty="0">
                <a:solidFill>
                  <a:srgbClr val="404040"/>
                </a:solidFill>
                <a:latin typeface="TT Commons" panose="02000506040000020004" pitchFamily="50" charset="0"/>
                <a:cs typeface="Carlito"/>
              </a:rPr>
              <a:t> </a:t>
            </a:r>
            <a:r>
              <a:rPr sz="1581" spc="-8" dirty="0">
                <a:solidFill>
                  <a:srgbClr val="404040"/>
                </a:solidFill>
                <a:latin typeface="TT Commons" panose="02000506040000020004" pitchFamily="50" charset="0"/>
                <a:cs typeface="Carlito"/>
              </a:rPr>
              <a:t>producto.</a:t>
            </a:r>
            <a:endParaRPr sz="1581" dirty="0">
              <a:latin typeface="TT Commons" panose="02000506040000020004" pitchFamily="50" charset="0"/>
              <a:cs typeface="Carlito"/>
            </a:endParaRPr>
          </a:p>
        </p:txBody>
      </p:sp>
      <p:sp>
        <p:nvSpPr>
          <p:cNvPr id="13" name="Título 8"/>
          <p:cNvSpPr txBox="1">
            <a:spLocks/>
          </p:cNvSpPr>
          <p:nvPr/>
        </p:nvSpPr>
        <p:spPr>
          <a:xfrm>
            <a:off x="698500" y="445037"/>
            <a:ext cx="4689489"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Protocolo de tratamiento en casa</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sldNum" sz="quarter" idx="7"/>
          </p:nvPr>
        </p:nvSpPr>
        <p:spPr>
          <a:xfrm>
            <a:off x="5238398" y="3355303"/>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4</a:t>
            </a:fld>
            <a:endParaRPr spc="6" dirty="0"/>
          </a:p>
        </p:txBody>
      </p:sp>
      <p:sp>
        <p:nvSpPr>
          <p:cNvPr id="6" name="object 6"/>
          <p:cNvSpPr/>
          <p:nvPr/>
        </p:nvSpPr>
        <p:spPr>
          <a:xfrm>
            <a:off x="693365" y="1127106"/>
            <a:ext cx="881435" cy="1641913"/>
          </a:xfrm>
          <a:prstGeom prst="rect">
            <a:avLst/>
          </a:prstGeom>
          <a:blipFill>
            <a:blip r:embed="rId2" cstate="print"/>
            <a:stretch>
              <a:fillRect/>
            </a:stretch>
          </a:blipFill>
        </p:spPr>
        <p:txBody>
          <a:bodyPr wrap="square" lIns="0" tIns="0" rIns="0" bIns="0" rtlCol="0"/>
          <a:lstStyle/>
          <a:p>
            <a:endParaRPr sz="597"/>
          </a:p>
        </p:txBody>
      </p:sp>
      <p:sp>
        <p:nvSpPr>
          <p:cNvPr id="7" name="object 7"/>
          <p:cNvSpPr/>
          <p:nvPr/>
        </p:nvSpPr>
        <p:spPr>
          <a:xfrm>
            <a:off x="726921" y="3168019"/>
            <a:ext cx="759155" cy="2029717"/>
          </a:xfrm>
          <a:prstGeom prst="rect">
            <a:avLst/>
          </a:prstGeom>
          <a:blipFill>
            <a:blip r:embed="rId3" cstate="print"/>
            <a:stretch>
              <a:fillRect/>
            </a:stretch>
          </a:blipFill>
        </p:spPr>
        <p:txBody>
          <a:bodyPr wrap="square" lIns="0" tIns="0" rIns="0" bIns="0" rtlCol="0"/>
          <a:lstStyle/>
          <a:p>
            <a:endParaRPr sz="597"/>
          </a:p>
        </p:txBody>
      </p:sp>
      <p:sp>
        <p:nvSpPr>
          <p:cNvPr id="8" name="object 8"/>
          <p:cNvSpPr txBox="1"/>
          <p:nvPr/>
        </p:nvSpPr>
        <p:spPr>
          <a:xfrm>
            <a:off x="1955800" y="1200990"/>
            <a:ext cx="6858000" cy="3545411"/>
          </a:xfrm>
          <a:prstGeom prst="rect">
            <a:avLst/>
          </a:prstGeom>
        </p:spPr>
        <p:txBody>
          <a:bodyPr vert="horz" wrap="square" lIns="0" tIns="6812" rIns="0" bIns="0" rtlCol="0">
            <a:spAutoFit/>
          </a:bodyPr>
          <a:lstStyle/>
          <a:p>
            <a:pPr marL="32625" marR="240567" algn="ctr">
              <a:spcBef>
                <a:spcPts val="54"/>
              </a:spcBef>
            </a:pPr>
            <a:r>
              <a:rPr sz="1581" dirty="0">
                <a:latin typeface="TT Commons" panose="02000506040000020004" pitchFamily="50" charset="0"/>
                <a:cs typeface="Arial"/>
              </a:rPr>
              <a:t>El poro dilatado se puede dar en todo tipo de piel, pero es más característico de las pieles grasas con  tendencia acnéica.</a:t>
            </a:r>
          </a:p>
          <a:p>
            <a:pPr>
              <a:spcBef>
                <a:spcPts val="14"/>
              </a:spcBef>
            </a:pPr>
            <a:endParaRPr sz="1637" dirty="0">
              <a:latin typeface="TT Commons" panose="02000506040000020004" pitchFamily="50" charset="0"/>
              <a:cs typeface="Arial"/>
            </a:endParaRPr>
          </a:p>
          <a:p>
            <a:pPr marL="6812" marR="216547" indent="1076" algn="ctr"/>
            <a:r>
              <a:rPr sz="1581" dirty="0">
                <a:latin typeface="TT Commons" panose="02000506040000020004" pitchFamily="50" charset="0"/>
                <a:cs typeface="Arial"/>
              </a:rPr>
              <a:t>Como en este tipo de piel se produce un exceso de sebo, las paredes del folículo pilo sebáceo se  deforman. Por lo tanto, el resultado es una piel que presenta los poros muy abiertos, principalmente  en mejillas, nariz y frente.</a:t>
            </a:r>
          </a:p>
          <a:p>
            <a:pPr>
              <a:lnSpc>
                <a:spcPct val="100000"/>
              </a:lnSpc>
            </a:pPr>
            <a:endParaRPr sz="1581" dirty="0">
              <a:latin typeface="TT Commons" panose="02000506040000020004" pitchFamily="50" charset="0"/>
              <a:cs typeface="Arial"/>
            </a:endParaRPr>
          </a:p>
          <a:p>
            <a:pPr marL="132294" marR="2868" indent="1793" algn="ctr">
              <a:spcBef>
                <a:spcPts val="920"/>
              </a:spcBef>
            </a:pPr>
            <a:r>
              <a:rPr sz="1581" dirty="0">
                <a:latin typeface="TT Commons" panose="02000506040000020004" pitchFamily="50" charset="0"/>
                <a:cs typeface="Arial"/>
              </a:rPr>
              <a:t>Poro obstruido: En las pieles grasas con tendencia acnéica encontramos esta imperfección  frecuentemente: el exceso de grasa producido no sale íntegramente al exterior del folículo  pilosebáceo, sino que parte se queda residualmente en la parte más externa del conducto, llegando a  formar un tapón y obstruyendo el poro.</a:t>
            </a:r>
          </a:p>
          <a:p>
            <a:pPr>
              <a:spcBef>
                <a:spcPts val="14"/>
              </a:spcBef>
            </a:pPr>
            <a:endParaRPr sz="1637" dirty="0">
              <a:latin typeface="TT Commons" panose="02000506040000020004" pitchFamily="50" charset="0"/>
              <a:cs typeface="Arial"/>
            </a:endParaRPr>
          </a:p>
          <a:p>
            <a:pPr marL="265663" marR="136238" algn="ctr"/>
            <a:r>
              <a:rPr sz="1581" dirty="0">
                <a:latin typeface="TT Commons" panose="02000506040000020004" pitchFamily="50" charset="0"/>
                <a:cs typeface="Arial"/>
              </a:rPr>
              <a:t>Así se forma la lesión básica denominada comedón, una pequeña inflamación del poro que alberga  sebo en el folículo.</a:t>
            </a:r>
          </a:p>
        </p:txBody>
      </p:sp>
      <p:sp>
        <p:nvSpPr>
          <p:cNvPr id="12" name="Título 8"/>
          <p:cNvSpPr txBox="1">
            <a:spLocks/>
          </p:cNvSpPr>
          <p:nvPr/>
        </p:nvSpPr>
        <p:spPr>
          <a:xfrm>
            <a:off x="698500" y="445037"/>
            <a:ext cx="551881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La piel grasa y/o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584200" y="1082083"/>
            <a:ext cx="8305800" cy="1970365"/>
          </a:xfrm>
          <a:prstGeom prst="rect">
            <a:avLst/>
          </a:prstGeom>
        </p:spPr>
        <p:txBody>
          <a:bodyPr vert="horz" wrap="square" lIns="0" tIns="6812" rIns="0" bIns="0" rtlCol="0">
            <a:spAutoFit/>
          </a:bodyPr>
          <a:lstStyle/>
          <a:p>
            <a:pPr marL="1076" algn="ctr">
              <a:spcBef>
                <a:spcPts val="54"/>
              </a:spcBef>
            </a:pPr>
            <a:r>
              <a:rPr sz="1581" dirty="0">
                <a:latin typeface="Arial"/>
                <a:cs typeface="Arial"/>
              </a:rPr>
              <a:t>IMPERFECCIÓN  O PÁPULA</a:t>
            </a:r>
          </a:p>
          <a:p>
            <a:pPr>
              <a:spcBef>
                <a:spcPts val="17"/>
              </a:spcBef>
            </a:pPr>
            <a:endParaRPr sz="1637" dirty="0">
              <a:latin typeface="Arial"/>
              <a:cs typeface="Arial"/>
            </a:endParaRPr>
          </a:p>
          <a:p>
            <a:pPr marL="7170" marR="2868" algn="just"/>
            <a:r>
              <a:rPr sz="1581" spc="-183" dirty="0">
                <a:latin typeface="Arial"/>
                <a:cs typeface="Arial"/>
              </a:rPr>
              <a:t>La </a:t>
            </a:r>
            <a:r>
              <a:rPr sz="1581" spc="-71" dirty="0">
                <a:latin typeface="Arial"/>
                <a:cs typeface="Arial"/>
              </a:rPr>
              <a:t>obstrucción </a:t>
            </a:r>
            <a:r>
              <a:rPr sz="1581" spc="-64" dirty="0">
                <a:latin typeface="Arial"/>
                <a:cs typeface="Arial"/>
              </a:rPr>
              <a:t>del </a:t>
            </a:r>
            <a:r>
              <a:rPr sz="1581" spc="-73" dirty="0">
                <a:latin typeface="Arial"/>
                <a:cs typeface="Arial"/>
              </a:rPr>
              <a:t>conducto </a:t>
            </a:r>
            <a:r>
              <a:rPr sz="1581" spc="-62" dirty="0">
                <a:latin typeface="Arial"/>
                <a:cs typeface="Arial"/>
              </a:rPr>
              <a:t>del </a:t>
            </a:r>
            <a:r>
              <a:rPr sz="1581" spc="-59" dirty="0">
                <a:latin typeface="Arial"/>
                <a:cs typeface="Arial"/>
              </a:rPr>
              <a:t>folículo </a:t>
            </a:r>
            <a:r>
              <a:rPr sz="1581" spc="-62" dirty="0">
                <a:latin typeface="Arial"/>
                <a:cs typeface="Arial"/>
              </a:rPr>
              <a:t>piloso </a:t>
            </a:r>
            <a:r>
              <a:rPr sz="1581" spc="-68" dirty="0">
                <a:latin typeface="Arial"/>
                <a:cs typeface="Arial"/>
              </a:rPr>
              <a:t>cerrado </a:t>
            </a:r>
            <a:r>
              <a:rPr sz="1581" spc="-34" dirty="0">
                <a:latin typeface="Arial"/>
                <a:cs typeface="Arial"/>
              </a:rPr>
              <a:t>por </a:t>
            </a:r>
            <a:r>
              <a:rPr sz="1581" spc="-90" dirty="0">
                <a:latin typeface="Arial"/>
                <a:cs typeface="Arial"/>
              </a:rPr>
              <a:t>una </a:t>
            </a:r>
            <a:r>
              <a:rPr sz="1581" spc="-76" dirty="0">
                <a:latin typeface="Arial"/>
                <a:cs typeface="Arial"/>
              </a:rPr>
              <a:t>acumulación </a:t>
            </a:r>
            <a:r>
              <a:rPr sz="1581" spc="-82" dirty="0">
                <a:latin typeface="Arial"/>
                <a:cs typeface="Arial"/>
              </a:rPr>
              <a:t>de </a:t>
            </a:r>
            <a:r>
              <a:rPr sz="1581" spc="-102" dirty="0">
                <a:latin typeface="Arial"/>
                <a:cs typeface="Arial"/>
              </a:rPr>
              <a:t>sebo </a:t>
            </a:r>
            <a:r>
              <a:rPr sz="1581" spc="-96" dirty="0">
                <a:latin typeface="Arial"/>
                <a:cs typeface="Arial"/>
              </a:rPr>
              <a:t>y </a:t>
            </a:r>
            <a:r>
              <a:rPr sz="1581" spc="-64" dirty="0">
                <a:latin typeface="Arial"/>
                <a:cs typeface="Arial"/>
              </a:rPr>
              <a:t>corneocitos </a:t>
            </a:r>
            <a:r>
              <a:rPr sz="1581" spc="-150" dirty="0">
                <a:latin typeface="Arial"/>
                <a:cs typeface="Arial"/>
              </a:rPr>
              <a:t>se  </a:t>
            </a:r>
            <a:r>
              <a:rPr sz="1581" spc="-64" dirty="0">
                <a:latin typeface="Arial"/>
                <a:cs typeface="Arial"/>
              </a:rPr>
              <a:t>convierte </a:t>
            </a:r>
            <a:r>
              <a:rPr sz="1581" spc="-90" dirty="0">
                <a:latin typeface="Arial"/>
                <a:cs typeface="Arial"/>
              </a:rPr>
              <a:t>en </a:t>
            </a:r>
            <a:r>
              <a:rPr sz="1581" spc="-68" dirty="0">
                <a:latin typeface="Arial"/>
                <a:cs typeface="Arial"/>
              </a:rPr>
              <a:t>un </a:t>
            </a:r>
            <a:r>
              <a:rPr sz="1581" spc="-90" dirty="0">
                <a:latin typeface="Arial"/>
                <a:cs typeface="Arial"/>
              </a:rPr>
              <a:t>caldo </a:t>
            </a:r>
            <a:r>
              <a:rPr sz="1581" spc="-88" dirty="0">
                <a:latin typeface="Arial"/>
                <a:cs typeface="Arial"/>
              </a:rPr>
              <a:t>de </a:t>
            </a:r>
            <a:r>
              <a:rPr sz="1581" spc="-48" dirty="0">
                <a:latin typeface="Arial"/>
                <a:cs typeface="Arial"/>
              </a:rPr>
              <a:t>cultivo </a:t>
            </a:r>
            <a:r>
              <a:rPr sz="1581" spc="-56" dirty="0">
                <a:latin typeface="Arial"/>
                <a:cs typeface="Arial"/>
              </a:rPr>
              <a:t>perfecto </a:t>
            </a:r>
            <a:r>
              <a:rPr sz="1581" spc="-96" dirty="0">
                <a:latin typeface="Arial"/>
                <a:cs typeface="Arial"/>
              </a:rPr>
              <a:t>para </a:t>
            </a:r>
            <a:r>
              <a:rPr sz="1581" spc="-107" dirty="0">
                <a:latin typeface="Arial"/>
                <a:cs typeface="Arial"/>
              </a:rPr>
              <a:t>hongos </a:t>
            </a:r>
            <a:r>
              <a:rPr sz="1581" spc="-96" dirty="0">
                <a:latin typeface="Arial"/>
                <a:cs typeface="Arial"/>
              </a:rPr>
              <a:t>y </a:t>
            </a:r>
            <a:r>
              <a:rPr sz="1581" spc="-85" dirty="0">
                <a:latin typeface="Arial"/>
                <a:cs typeface="Arial"/>
              </a:rPr>
              <a:t>bacterias </a:t>
            </a:r>
            <a:r>
              <a:rPr sz="1581" spc="-82" dirty="0">
                <a:latin typeface="Arial"/>
                <a:cs typeface="Arial"/>
              </a:rPr>
              <a:t>que </a:t>
            </a:r>
            <a:r>
              <a:rPr sz="1581" spc="-68" dirty="0">
                <a:latin typeface="Arial"/>
                <a:cs typeface="Arial"/>
              </a:rPr>
              <a:t>normalmente </a:t>
            </a:r>
            <a:r>
              <a:rPr sz="1581" spc="-71" dirty="0">
                <a:latin typeface="Arial"/>
                <a:cs typeface="Arial"/>
              </a:rPr>
              <a:t>habitan </a:t>
            </a:r>
            <a:r>
              <a:rPr sz="1581" spc="-90" dirty="0">
                <a:latin typeface="Arial"/>
                <a:cs typeface="Arial"/>
              </a:rPr>
              <a:t>en </a:t>
            </a:r>
            <a:r>
              <a:rPr sz="1581" spc="-73" dirty="0">
                <a:latin typeface="Arial"/>
                <a:cs typeface="Arial"/>
              </a:rPr>
              <a:t>la </a:t>
            </a:r>
            <a:r>
              <a:rPr sz="1581" spc="-51" dirty="0">
                <a:latin typeface="Arial"/>
                <a:cs typeface="Arial"/>
              </a:rPr>
              <a:t>piel,  </a:t>
            </a:r>
            <a:r>
              <a:rPr sz="1581" spc="-82" dirty="0">
                <a:latin typeface="Arial"/>
                <a:cs typeface="Arial"/>
              </a:rPr>
              <a:t>como </a:t>
            </a:r>
            <a:r>
              <a:rPr sz="1581" i="1" spc="-79" dirty="0">
                <a:latin typeface="Trebuchet MS"/>
                <a:cs typeface="Trebuchet MS"/>
              </a:rPr>
              <a:t>Sthaphylococcus </a:t>
            </a:r>
            <a:r>
              <a:rPr sz="1581" i="1" spc="-93" dirty="0">
                <a:latin typeface="Trebuchet MS"/>
                <a:cs typeface="Trebuchet MS"/>
              </a:rPr>
              <a:t>epidermis</a:t>
            </a:r>
            <a:r>
              <a:rPr sz="1581" spc="-93" dirty="0">
                <a:latin typeface="Arial"/>
                <a:cs typeface="Arial"/>
              </a:rPr>
              <a:t>,</a:t>
            </a:r>
            <a:r>
              <a:rPr sz="1581" spc="251" dirty="0">
                <a:latin typeface="Arial"/>
                <a:cs typeface="Arial"/>
              </a:rPr>
              <a:t> </a:t>
            </a:r>
            <a:r>
              <a:rPr sz="1581" i="1" spc="-88" dirty="0">
                <a:latin typeface="Trebuchet MS"/>
                <a:cs typeface="Trebuchet MS"/>
              </a:rPr>
              <a:t>Pityrosporum </a:t>
            </a:r>
            <a:r>
              <a:rPr sz="1581" i="1" spc="-85" dirty="0">
                <a:latin typeface="Trebuchet MS"/>
                <a:cs typeface="Trebuchet MS"/>
              </a:rPr>
              <a:t>ovale</a:t>
            </a:r>
            <a:r>
              <a:rPr sz="1581" spc="-85" dirty="0">
                <a:latin typeface="Arial"/>
                <a:cs typeface="Arial"/>
              </a:rPr>
              <a:t>, </a:t>
            </a:r>
            <a:r>
              <a:rPr sz="1581" i="1" spc="-88" dirty="0">
                <a:latin typeface="Trebuchet MS"/>
                <a:cs typeface="Trebuchet MS"/>
              </a:rPr>
              <a:t>Pityrosporum </a:t>
            </a:r>
            <a:r>
              <a:rPr sz="1581" i="1" spc="-96" dirty="0">
                <a:latin typeface="Trebuchet MS"/>
                <a:cs typeface="Trebuchet MS"/>
              </a:rPr>
              <a:t>orbiculare </a:t>
            </a:r>
            <a:r>
              <a:rPr sz="1581" spc="-96" dirty="0">
                <a:latin typeface="Arial"/>
                <a:cs typeface="Arial"/>
              </a:rPr>
              <a:t>y </a:t>
            </a:r>
            <a:r>
              <a:rPr sz="1581" i="1" spc="-90" dirty="0">
                <a:latin typeface="Trebuchet MS"/>
                <a:cs typeface="Trebuchet MS"/>
              </a:rPr>
              <a:t>Propionebacterium  </a:t>
            </a:r>
            <a:r>
              <a:rPr sz="1581" i="1" spc="-59" dirty="0">
                <a:latin typeface="Trebuchet MS"/>
                <a:cs typeface="Trebuchet MS"/>
              </a:rPr>
              <a:t>acnes</a:t>
            </a:r>
            <a:r>
              <a:rPr sz="1581" spc="-59" dirty="0">
                <a:latin typeface="Arial"/>
                <a:cs typeface="Arial"/>
              </a:rPr>
              <a:t>.</a:t>
            </a:r>
            <a:endParaRPr sz="1581" dirty="0">
              <a:latin typeface="Arial"/>
              <a:cs typeface="Arial"/>
            </a:endParaRPr>
          </a:p>
          <a:p>
            <a:pPr>
              <a:spcBef>
                <a:spcPts val="14"/>
              </a:spcBef>
            </a:pPr>
            <a:endParaRPr sz="1637" dirty="0">
              <a:latin typeface="Arial"/>
              <a:cs typeface="Arial"/>
            </a:endParaRPr>
          </a:p>
          <a:p>
            <a:pPr marL="7170" algn="just"/>
            <a:r>
              <a:rPr sz="1581" spc="-129" dirty="0">
                <a:latin typeface="Arial"/>
                <a:cs typeface="Arial"/>
              </a:rPr>
              <a:t>Este </a:t>
            </a:r>
            <a:r>
              <a:rPr sz="1581" spc="-20" dirty="0">
                <a:latin typeface="Arial"/>
                <a:cs typeface="Arial"/>
              </a:rPr>
              <a:t>último </a:t>
            </a:r>
            <a:r>
              <a:rPr sz="1581" spc="-141" dirty="0">
                <a:latin typeface="Arial"/>
                <a:cs typeface="Arial"/>
              </a:rPr>
              <a:t>es </a:t>
            </a:r>
            <a:r>
              <a:rPr sz="1581" spc="-54" dirty="0">
                <a:latin typeface="Arial"/>
                <a:cs typeface="Arial"/>
              </a:rPr>
              <a:t>el </a:t>
            </a:r>
            <a:r>
              <a:rPr sz="1581" spc="-129" dirty="0">
                <a:latin typeface="Arial"/>
                <a:cs typeface="Arial"/>
              </a:rPr>
              <a:t>más </a:t>
            </a:r>
            <a:r>
              <a:rPr sz="1581" spc="-71" dirty="0">
                <a:latin typeface="Arial"/>
                <a:cs typeface="Arial"/>
              </a:rPr>
              <a:t>abundante </a:t>
            </a:r>
            <a:r>
              <a:rPr sz="1581" spc="-96" dirty="0">
                <a:latin typeface="Arial"/>
                <a:cs typeface="Arial"/>
              </a:rPr>
              <a:t>y </a:t>
            </a:r>
            <a:r>
              <a:rPr sz="1581" spc="-62" dirty="0">
                <a:latin typeface="Arial"/>
                <a:cs typeface="Arial"/>
              </a:rPr>
              <a:t>un </a:t>
            </a:r>
            <a:r>
              <a:rPr sz="1581" spc="-64" dirty="0">
                <a:latin typeface="Arial"/>
                <a:cs typeface="Arial"/>
              </a:rPr>
              <a:t>residente </a:t>
            </a:r>
            <a:r>
              <a:rPr sz="1581" spc="-48" dirty="0">
                <a:latin typeface="Arial"/>
                <a:cs typeface="Arial"/>
              </a:rPr>
              <a:t>habitual </a:t>
            </a:r>
            <a:r>
              <a:rPr sz="1581" spc="-56" dirty="0">
                <a:latin typeface="Arial"/>
                <a:cs typeface="Arial"/>
              </a:rPr>
              <a:t>del</a:t>
            </a:r>
            <a:r>
              <a:rPr sz="1581" spc="-68" dirty="0">
                <a:latin typeface="Arial"/>
                <a:cs typeface="Arial"/>
              </a:rPr>
              <a:t> </a:t>
            </a:r>
            <a:r>
              <a:rPr sz="1581" spc="-54" dirty="0">
                <a:latin typeface="Arial"/>
                <a:cs typeface="Arial"/>
              </a:rPr>
              <a:t>folículo.</a:t>
            </a:r>
            <a:endParaRPr sz="1581" dirty="0">
              <a:latin typeface="Arial"/>
              <a:cs typeface="Arial"/>
            </a:endParaRPr>
          </a:p>
        </p:txBody>
      </p:sp>
      <p:grpSp>
        <p:nvGrpSpPr>
          <p:cNvPr id="7" name="object 7"/>
          <p:cNvGrpSpPr/>
          <p:nvPr/>
        </p:nvGrpSpPr>
        <p:grpSpPr>
          <a:xfrm>
            <a:off x="2717800" y="3501399"/>
            <a:ext cx="4654097" cy="1586738"/>
            <a:chOff x="1440180" y="5091683"/>
            <a:chExt cx="8243570" cy="2810510"/>
          </a:xfrm>
        </p:grpSpPr>
        <p:sp>
          <p:nvSpPr>
            <p:cNvPr id="8" name="object 8"/>
            <p:cNvSpPr/>
            <p:nvPr/>
          </p:nvSpPr>
          <p:spPr>
            <a:xfrm>
              <a:off x="1440180" y="5211996"/>
              <a:ext cx="2071116" cy="2616791"/>
            </a:xfrm>
            <a:prstGeom prst="rect">
              <a:avLst/>
            </a:prstGeom>
            <a:blipFill>
              <a:blip r:embed="rId2" cstate="print"/>
              <a:stretch>
                <a:fillRect/>
              </a:stretch>
            </a:blipFill>
          </p:spPr>
          <p:txBody>
            <a:bodyPr wrap="square" lIns="0" tIns="0" rIns="0" bIns="0" rtlCol="0"/>
            <a:lstStyle/>
            <a:p>
              <a:endParaRPr sz="597"/>
            </a:p>
          </p:txBody>
        </p:sp>
        <p:sp>
          <p:nvSpPr>
            <p:cNvPr id="9" name="object 9"/>
            <p:cNvSpPr/>
            <p:nvPr/>
          </p:nvSpPr>
          <p:spPr>
            <a:xfrm>
              <a:off x="4463796" y="5091683"/>
              <a:ext cx="2129028" cy="2737104"/>
            </a:xfrm>
            <a:prstGeom prst="rect">
              <a:avLst/>
            </a:prstGeom>
            <a:blipFill>
              <a:blip r:embed="rId3" cstate="print"/>
              <a:stretch>
                <a:fillRect/>
              </a:stretch>
            </a:blipFill>
          </p:spPr>
          <p:txBody>
            <a:bodyPr wrap="square" lIns="0" tIns="0" rIns="0" bIns="0" rtlCol="0"/>
            <a:lstStyle/>
            <a:p>
              <a:endParaRPr sz="597"/>
            </a:p>
          </p:txBody>
        </p:sp>
        <p:sp>
          <p:nvSpPr>
            <p:cNvPr id="10" name="object 10"/>
            <p:cNvSpPr/>
            <p:nvPr/>
          </p:nvSpPr>
          <p:spPr>
            <a:xfrm>
              <a:off x="3528059" y="6531863"/>
              <a:ext cx="935990" cy="431800"/>
            </a:xfrm>
            <a:custGeom>
              <a:avLst/>
              <a:gdLst/>
              <a:ahLst/>
              <a:cxnLst/>
              <a:rect l="l" t="t" r="r" b="b"/>
              <a:pathLst>
                <a:path w="935989" h="431800">
                  <a:moveTo>
                    <a:pt x="701801" y="0"/>
                  </a:moveTo>
                  <a:lnTo>
                    <a:pt x="701801" y="107822"/>
                  </a:lnTo>
                  <a:lnTo>
                    <a:pt x="0" y="107822"/>
                  </a:lnTo>
                  <a:lnTo>
                    <a:pt x="0" y="323468"/>
                  </a:lnTo>
                  <a:lnTo>
                    <a:pt x="701801" y="323468"/>
                  </a:lnTo>
                  <a:lnTo>
                    <a:pt x="701801" y="431291"/>
                  </a:lnTo>
                  <a:lnTo>
                    <a:pt x="935736" y="215645"/>
                  </a:lnTo>
                  <a:lnTo>
                    <a:pt x="701801" y="0"/>
                  </a:lnTo>
                  <a:close/>
                </a:path>
              </a:pathLst>
            </a:custGeom>
            <a:solidFill>
              <a:srgbClr val="00FF00"/>
            </a:solidFill>
          </p:spPr>
          <p:txBody>
            <a:bodyPr wrap="square" lIns="0" tIns="0" rIns="0" bIns="0" rtlCol="0"/>
            <a:lstStyle/>
            <a:p>
              <a:endParaRPr sz="597"/>
            </a:p>
          </p:txBody>
        </p:sp>
        <p:sp>
          <p:nvSpPr>
            <p:cNvPr id="11" name="object 11"/>
            <p:cNvSpPr/>
            <p:nvPr/>
          </p:nvSpPr>
          <p:spPr>
            <a:xfrm>
              <a:off x="3528059" y="6531863"/>
              <a:ext cx="935990" cy="431800"/>
            </a:xfrm>
            <a:custGeom>
              <a:avLst/>
              <a:gdLst/>
              <a:ahLst/>
              <a:cxnLst/>
              <a:rect l="l" t="t" r="r" b="b"/>
              <a:pathLst>
                <a:path w="935989" h="431800">
                  <a:moveTo>
                    <a:pt x="0" y="107822"/>
                  </a:moveTo>
                  <a:lnTo>
                    <a:pt x="701801" y="107822"/>
                  </a:lnTo>
                  <a:lnTo>
                    <a:pt x="701801" y="0"/>
                  </a:lnTo>
                  <a:lnTo>
                    <a:pt x="935736" y="215645"/>
                  </a:lnTo>
                  <a:lnTo>
                    <a:pt x="701801" y="431291"/>
                  </a:lnTo>
                  <a:lnTo>
                    <a:pt x="701801" y="323468"/>
                  </a:lnTo>
                  <a:lnTo>
                    <a:pt x="0" y="323468"/>
                  </a:lnTo>
                  <a:lnTo>
                    <a:pt x="0" y="107822"/>
                  </a:lnTo>
                  <a:close/>
                </a:path>
              </a:pathLst>
            </a:custGeom>
            <a:ln w="9144">
              <a:solidFill>
                <a:srgbClr val="000000"/>
              </a:solidFill>
            </a:ln>
          </p:spPr>
          <p:txBody>
            <a:bodyPr wrap="square" lIns="0" tIns="0" rIns="0" bIns="0" rtlCol="0"/>
            <a:lstStyle/>
            <a:p>
              <a:endParaRPr sz="597"/>
            </a:p>
          </p:txBody>
        </p:sp>
        <p:sp>
          <p:nvSpPr>
            <p:cNvPr id="12" name="object 12"/>
            <p:cNvSpPr/>
            <p:nvPr/>
          </p:nvSpPr>
          <p:spPr>
            <a:xfrm>
              <a:off x="7554468" y="5405460"/>
              <a:ext cx="2129028" cy="2496479"/>
            </a:xfrm>
            <a:prstGeom prst="rect">
              <a:avLst/>
            </a:prstGeom>
            <a:blipFill>
              <a:blip r:embed="rId4" cstate="print"/>
              <a:stretch>
                <a:fillRect/>
              </a:stretch>
            </a:blipFill>
          </p:spPr>
          <p:txBody>
            <a:bodyPr wrap="square" lIns="0" tIns="0" rIns="0" bIns="0" rtlCol="0"/>
            <a:lstStyle/>
            <a:p>
              <a:endParaRPr sz="597"/>
            </a:p>
          </p:txBody>
        </p:sp>
        <p:sp>
          <p:nvSpPr>
            <p:cNvPr id="13" name="object 13"/>
            <p:cNvSpPr/>
            <p:nvPr/>
          </p:nvSpPr>
          <p:spPr>
            <a:xfrm>
              <a:off x="6624827" y="6605015"/>
              <a:ext cx="937260" cy="431800"/>
            </a:xfrm>
            <a:custGeom>
              <a:avLst/>
              <a:gdLst/>
              <a:ahLst/>
              <a:cxnLst/>
              <a:rect l="l" t="t" r="r" b="b"/>
              <a:pathLst>
                <a:path w="937259" h="431800">
                  <a:moveTo>
                    <a:pt x="703326" y="0"/>
                  </a:moveTo>
                  <a:lnTo>
                    <a:pt x="703326" y="107822"/>
                  </a:lnTo>
                  <a:lnTo>
                    <a:pt x="0" y="107822"/>
                  </a:lnTo>
                  <a:lnTo>
                    <a:pt x="0" y="323468"/>
                  </a:lnTo>
                  <a:lnTo>
                    <a:pt x="703326" y="323468"/>
                  </a:lnTo>
                  <a:lnTo>
                    <a:pt x="703326" y="431291"/>
                  </a:lnTo>
                  <a:lnTo>
                    <a:pt x="937260" y="215645"/>
                  </a:lnTo>
                  <a:lnTo>
                    <a:pt x="703326" y="0"/>
                  </a:lnTo>
                  <a:close/>
                </a:path>
              </a:pathLst>
            </a:custGeom>
            <a:solidFill>
              <a:srgbClr val="00FF00"/>
            </a:solidFill>
          </p:spPr>
          <p:txBody>
            <a:bodyPr wrap="square" lIns="0" tIns="0" rIns="0" bIns="0" rtlCol="0"/>
            <a:lstStyle/>
            <a:p>
              <a:endParaRPr sz="597"/>
            </a:p>
          </p:txBody>
        </p:sp>
        <p:sp>
          <p:nvSpPr>
            <p:cNvPr id="14" name="object 14"/>
            <p:cNvSpPr/>
            <p:nvPr/>
          </p:nvSpPr>
          <p:spPr>
            <a:xfrm>
              <a:off x="6624827" y="6605015"/>
              <a:ext cx="937260" cy="431800"/>
            </a:xfrm>
            <a:custGeom>
              <a:avLst/>
              <a:gdLst/>
              <a:ahLst/>
              <a:cxnLst/>
              <a:rect l="l" t="t" r="r" b="b"/>
              <a:pathLst>
                <a:path w="937259" h="431800">
                  <a:moveTo>
                    <a:pt x="0" y="107822"/>
                  </a:moveTo>
                  <a:lnTo>
                    <a:pt x="703326" y="107822"/>
                  </a:lnTo>
                  <a:lnTo>
                    <a:pt x="703326" y="0"/>
                  </a:lnTo>
                  <a:lnTo>
                    <a:pt x="937260" y="215645"/>
                  </a:lnTo>
                  <a:lnTo>
                    <a:pt x="703326" y="431291"/>
                  </a:lnTo>
                  <a:lnTo>
                    <a:pt x="703326" y="323468"/>
                  </a:lnTo>
                  <a:lnTo>
                    <a:pt x="0" y="323468"/>
                  </a:lnTo>
                  <a:lnTo>
                    <a:pt x="0" y="107822"/>
                  </a:lnTo>
                  <a:close/>
                </a:path>
              </a:pathLst>
            </a:custGeom>
            <a:ln w="9144">
              <a:solidFill>
                <a:srgbClr val="000000"/>
              </a:solidFill>
            </a:ln>
          </p:spPr>
          <p:txBody>
            <a:bodyPr wrap="square" lIns="0" tIns="0" rIns="0" bIns="0" rtlCol="0"/>
            <a:lstStyle/>
            <a:p>
              <a:endParaRPr sz="597"/>
            </a:p>
          </p:txBody>
        </p:sp>
      </p:grpSp>
      <p:sp>
        <p:nvSpPr>
          <p:cNvPr id="18" name="Título 8"/>
          <p:cNvSpPr txBox="1">
            <a:spLocks/>
          </p:cNvSpPr>
          <p:nvPr/>
        </p:nvSpPr>
        <p:spPr>
          <a:xfrm>
            <a:off x="698500" y="445037"/>
            <a:ext cx="551881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La piel grasa y/o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5269542" y="1289128"/>
            <a:ext cx="3457834" cy="2713105"/>
            <a:chOff x="5269542" y="1289128"/>
            <a:chExt cx="3457834" cy="2713105"/>
          </a:xfrm>
        </p:grpSpPr>
        <p:sp>
          <p:nvSpPr>
            <p:cNvPr id="6" name="object 6"/>
            <p:cNvSpPr/>
            <p:nvPr/>
          </p:nvSpPr>
          <p:spPr>
            <a:xfrm>
              <a:off x="5799408" y="1623526"/>
              <a:ext cx="960237" cy="2378707"/>
            </a:xfrm>
            <a:prstGeom prst="rect">
              <a:avLst/>
            </a:prstGeom>
            <a:blipFill>
              <a:blip r:embed="rId2" cstate="print"/>
              <a:stretch>
                <a:fillRect/>
              </a:stretch>
            </a:blipFill>
          </p:spPr>
          <p:txBody>
            <a:bodyPr wrap="square" lIns="0" tIns="0" rIns="0" bIns="0" rtlCol="0"/>
            <a:lstStyle/>
            <a:p>
              <a:endParaRPr sz="597"/>
            </a:p>
          </p:txBody>
        </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542" y="1289128"/>
              <a:ext cx="680697" cy="2445539"/>
            </a:xfrm>
            <a:prstGeom prst="rect">
              <a:avLst/>
            </a:prstGeom>
          </p:spPr>
        </p:pic>
        <p:pic>
          <p:nvPicPr>
            <p:cNvPr id="18" name="Imagen 17"/>
            <p:cNvPicPr>
              <a:picLocks noChangeAspect="1"/>
            </p:cNvPicPr>
            <p:nvPr/>
          </p:nvPicPr>
          <p:blipFill rotWithShape="1">
            <a:blip r:embed="rId4" cstate="print">
              <a:extLst>
                <a:ext uri="{28A0092B-C50C-407E-A947-70E740481C1C}">
                  <a14:useLocalDpi xmlns:a14="http://schemas.microsoft.com/office/drawing/2010/main" val="0"/>
                </a:ext>
              </a:extLst>
            </a:blip>
            <a:srcRect r="52698"/>
            <a:stretch/>
          </p:blipFill>
          <p:spPr>
            <a:xfrm>
              <a:off x="8007720" y="1810878"/>
              <a:ext cx="719656" cy="1948068"/>
            </a:xfrm>
            <a:prstGeom prst="rect">
              <a:avLst/>
            </a:prstGeom>
          </p:spPr>
        </p:pic>
        <p:pic>
          <p:nvPicPr>
            <p:cNvPr id="22" name="Imagen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1168" y="1926414"/>
              <a:ext cx="723773" cy="1832532"/>
            </a:xfrm>
            <a:prstGeom prst="rect">
              <a:avLst/>
            </a:prstGeom>
          </p:spPr>
        </p:pic>
        <p:pic>
          <p:nvPicPr>
            <p:cNvPr id="21" name="Imagen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8043" y="1928915"/>
              <a:ext cx="727588" cy="1842191"/>
            </a:xfrm>
            <a:prstGeom prst="rect">
              <a:avLst/>
            </a:prstGeom>
          </p:spPr>
        </p:pic>
        <p:pic>
          <p:nvPicPr>
            <p:cNvPr id="20" name="Imagen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0730" y="2016414"/>
              <a:ext cx="641547" cy="1652531"/>
            </a:xfrm>
            <a:prstGeom prst="rect">
              <a:avLst/>
            </a:prstGeom>
          </p:spPr>
        </p:pic>
      </p:grpSp>
      <p:sp>
        <p:nvSpPr>
          <p:cNvPr id="4" name="object 4"/>
          <p:cNvSpPr txBox="1"/>
          <p:nvPr/>
        </p:nvSpPr>
        <p:spPr>
          <a:xfrm>
            <a:off x="584200" y="3798298"/>
            <a:ext cx="8373522" cy="1475166"/>
          </a:xfrm>
          <a:prstGeom prst="rect">
            <a:avLst/>
          </a:prstGeom>
        </p:spPr>
        <p:txBody>
          <a:bodyPr vert="horz" wrap="square" lIns="0" tIns="6812" rIns="0" bIns="0" rtlCol="0">
            <a:spAutoFit/>
          </a:bodyPr>
          <a:lstStyle/>
          <a:p>
            <a:pPr marL="7170" marR="2868" algn="ctr">
              <a:spcBef>
                <a:spcPts val="54"/>
              </a:spcBef>
            </a:pPr>
            <a:r>
              <a:rPr sz="1581" dirty="0">
                <a:latin typeface="TT Commons" panose="02000506040000020004" pitchFamily="50" charset="0"/>
                <a:cs typeface="Arial"/>
              </a:rPr>
              <a:t>La línea para pieles grasas y con tendencia acnéica, Oily SK, asocia de forma eficaz y muy rigurosa una serie de activos  que limpian en profundidad y regulan las secreciones sebáceas localizadas, especialmente en la zona T</a:t>
            </a:r>
          </a:p>
          <a:p>
            <a:pPr>
              <a:spcBef>
                <a:spcPts val="14"/>
              </a:spcBef>
            </a:pPr>
            <a:endParaRPr sz="1637" dirty="0">
              <a:latin typeface="TT Commons" panose="02000506040000020004" pitchFamily="50" charset="0"/>
              <a:cs typeface="Arial"/>
            </a:endParaRPr>
          </a:p>
          <a:p>
            <a:pPr marL="154881" marR="150579" algn="ctr">
              <a:spcBef>
                <a:spcPts val="3"/>
              </a:spcBef>
            </a:pPr>
            <a:r>
              <a:rPr sz="1581" dirty="0">
                <a:latin typeface="TT Commons" panose="02000506040000020004" pitchFamily="50" charset="0"/>
                <a:cs typeface="Arial"/>
              </a:rPr>
              <a:t>Destacan sus propiedades seborreguladoras, normalizadoras de la queratinización folicular y de la flora bacteriana,  cicatrizantes y antiinflamatorias, manteniendo la hidratación de la piel.</a:t>
            </a:r>
          </a:p>
        </p:txBody>
      </p:sp>
      <p:sp>
        <p:nvSpPr>
          <p:cNvPr id="19"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grpSp>
        <p:nvGrpSpPr>
          <p:cNvPr id="16" name="Grupo 15"/>
          <p:cNvGrpSpPr/>
          <p:nvPr/>
        </p:nvGrpSpPr>
        <p:grpSpPr>
          <a:xfrm>
            <a:off x="1117600" y="854787"/>
            <a:ext cx="2813938" cy="3003773"/>
            <a:chOff x="869971" y="905922"/>
            <a:chExt cx="2813938" cy="3003773"/>
          </a:xfrm>
        </p:grpSpPr>
        <p:sp>
          <p:nvSpPr>
            <p:cNvPr id="12" name="object 12"/>
            <p:cNvSpPr/>
            <p:nvPr/>
          </p:nvSpPr>
          <p:spPr>
            <a:xfrm>
              <a:off x="2320133" y="1849779"/>
              <a:ext cx="718218" cy="2028472"/>
            </a:xfrm>
            <a:prstGeom prst="rect">
              <a:avLst/>
            </a:prstGeom>
            <a:blipFill>
              <a:blip r:embed="rId8" cstate="print"/>
              <a:stretch>
                <a:fillRect/>
              </a:stretch>
            </a:blipFill>
          </p:spPr>
          <p:txBody>
            <a:bodyPr wrap="square" lIns="0" tIns="0" rIns="0" bIns="0" rtlCol="0"/>
            <a:lstStyle/>
            <a:p>
              <a:endParaRPr sz="597"/>
            </a:p>
          </p:txBody>
        </p:sp>
        <p:sp>
          <p:nvSpPr>
            <p:cNvPr id="15" name="object 15"/>
            <p:cNvSpPr/>
            <p:nvPr/>
          </p:nvSpPr>
          <p:spPr>
            <a:xfrm>
              <a:off x="2867359" y="1803376"/>
              <a:ext cx="816550" cy="2106319"/>
            </a:xfrm>
            <a:prstGeom prst="rect">
              <a:avLst/>
            </a:prstGeom>
            <a:blipFill>
              <a:blip r:embed="rId9" cstate="print"/>
              <a:stretch>
                <a:fillRect/>
              </a:stretch>
            </a:blipFill>
          </p:spPr>
          <p:txBody>
            <a:bodyPr wrap="square" lIns="0" tIns="0" rIns="0" bIns="0" rtlCol="0"/>
            <a:lstStyle/>
            <a:p>
              <a:endParaRPr sz="597"/>
            </a:p>
          </p:txBody>
        </p:sp>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5283" y="905922"/>
              <a:ext cx="804604" cy="2896161"/>
            </a:xfrm>
            <a:prstGeom prst="rect">
              <a:avLst/>
            </a:prstGeom>
          </p:spPr>
        </p:pic>
        <p:pic>
          <p:nvPicPr>
            <p:cNvPr id="3" name="Imagen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9971" y="944006"/>
              <a:ext cx="804604" cy="2896161"/>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5238398" y="3355303"/>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7</a:t>
            </a:fld>
            <a:endParaRPr spc="6" dirty="0"/>
          </a:p>
        </p:txBody>
      </p:sp>
      <p:sp>
        <p:nvSpPr>
          <p:cNvPr id="4" name="object 4"/>
          <p:cNvSpPr txBox="1"/>
          <p:nvPr/>
        </p:nvSpPr>
        <p:spPr>
          <a:xfrm>
            <a:off x="698500" y="1272404"/>
            <a:ext cx="8115300" cy="2717492"/>
          </a:xfrm>
          <a:prstGeom prst="rect">
            <a:avLst/>
          </a:prstGeom>
        </p:spPr>
        <p:txBody>
          <a:bodyPr vert="horz" wrap="square" lIns="0" tIns="6812" rIns="0" bIns="0" rtlCol="0">
            <a:spAutoFit/>
          </a:bodyPr>
          <a:lstStyle/>
          <a:p>
            <a:pPr marL="7170" marR="4302">
              <a:spcBef>
                <a:spcPts val="54"/>
              </a:spcBef>
              <a:tabLst>
                <a:tab pos="295063" algn="l"/>
                <a:tab pos="790180" algn="l"/>
                <a:tab pos="1242634" algn="l"/>
                <a:tab pos="1544867" algn="l"/>
                <a:tab pos="2347595" algn="l"/>
                <a:tab pos="3456142" algn="l"/>
                <a:tab pos="4342406" algn="l"/>
                <a:tab pos="4754706" algn="l"/>
                <a:tab pos="5676822" algn="l"/>
                <a:tab pos="6419677" algn="l"/>
                <a:tab pos="7252521" algn="l"/>
                <a:tab pos="7450425" algn="l"/>
                <a:tab pos="8269645" algn="l"/>
              </a:tabLst>
            </a:pPr>
            <a:r>
              <a:rPr sz="1581" dirty="0">
                <a:latin typeface="TT Commons" panose="02000506040000020004" pitchFamily="50" charset="0"/>
                <a:cs typeface="Arial"/>
              </a:rPr>
              <a:t>La	línea	OILY	SK	combina	ingredientes	siguiendo	una	cuidadosa	filosofía	científica	y	testando	sus  productos dermatológicamente.</a:t>
            </a:r>
          </a:p>
          <a:p>
            <a:pPr>
              <a:spcBef>
                <a:spcPts val="14"/>
              </a:spcBef>
            </a:pPr>
            <a:endParaRPr sz="1637" dirty="0">
              <a:latin typeface="TT Commons" panose="02000506040000020004" pitchFamily="50" charset="0"/>
              <a:cs typeface="Arial"/>
            </a:endParaRPr>
          </a:p>
          <a:p>
            <a:pPr marL="265306" indent="-258493">
              <a:spcBef>
                <a:spcPts val="3"/>
              </a:spcBef>
              <a:buChar char="•"/>
              <a:tabLst>
                <a:tab pos="264947" algn="l"/>
                <a:tab pos="265663" algn="l"/>
              </a:tabLst>
            </a:pPr>
            <a:r>
              <a:rPr sz="1581" dirty="0">
                <a:latin typeface="TT Commons" panose="02000506040000020004" pitchFamily="50" charset="0"/>
                <a:cs typeface="Arial"/>
              </a:rPr>
              <a:t>Da un aspecto mate, limpio, sano y fresco a la piel.</a:t>
            </a:r>
          </a:p>
          <a:p>
            <a:pPr>
              <a:spcBef>
                <a:spcPts val="11"/>
              </a:spcBef>
              <a:buFont typeface="Arial"/>
              <a:buChar char="•"/>
            </a:pPr>
            <a:endParaRPr sz="1637" dirty="0">
              <a:latin typeface="TT Commons" panose="02000506040000020004" pitchFamily="50" charset="0"/>
              <a:cs typeface="Arial"/>
            </a:endParaRPr>
          </a:p>
          <a:p>
            <a:pPr marL="265306" marR="2868" indent="-258493">
              <a:spcBef>
                <a:spcPts val="3"/>
              </a:spcBef>
              <a:buChar char="•"/>
              <a:tabLst>
                <a:tab pos="264947" algn="l"/>
                <a:tab pos="265663" algn="l"/>
                <a:tab pos="909568" algn="l"/>
                <a:tab pos="2042852" algn="l"/>
                <a:tab pos="3568718" algn="l"/>
                <a:tab pos="4879471" algn="l"/>
                <a:tab pos="5175251" algn="l"/>
                <a:tab pos="5407572" algn="l"/>
                <a:tab pos="6716532" algn="l"/>
                <a:tab pos="7448632" algn="l"/>
                <a:tab pos="7633629" algn="l"/>
                <a:tab pos="7933353" algn="l"/>
                <a:tab pos="8167108" algn="l"/>
              </a:tabLst>
            </a:pPr>
            <a:r>
              <a:rPr sz="1581" dirty="0">
                <a:latin typeface="TT Commons" panose="02000506040000020004" pitchFamily="50" charset="0"/>
                <a:cs typeface="Arial"/>
              </a:rPr>
              <a:t>Aporta	propiedades:	seborreguladoras,	normalizadoras	de	la	queratinización	folicular	y	de	la	flora  bacteriana, cicatrizantes, y antiinflamatorias.</a:t>
            </a:r>
          </a:p>
          <a:p>
            <a:pPr>
              <a:spcBef>
                <a:spcPts val="14"/>
              </a:spcBef>
              <a:buFont typeface="Arial"/>
              <a:buChar char="•"/>
            </a:pPr>
            <a:endParaRPr sz="1637" dirty="0">
              <a:latin typeface="TT Commons" panose="02000506040000020004" pitchFamily="50" charset="0"/>
              <a:cs typeface="Arial"/>
            </a:endParaRPr>
          </a:p>
          <a:p>
            <a:pPr marL="265306" indent="-258493">
              <a:buChar char="•"/>
              <a:tabLst>
                <a:tab pos="264947" algn="l"/>
                <a:tab pos="265663" algn="l"/>
              </a:tabLst>
            </a:pPr>
            <a:r>
              <a:rPr sz="1581" dirty="0">
                <a:latin typeface="TT Commons" panose="02000506040000020004" pitchFamily="50" charset="0"/>
                <a:cs typeface="Arial"/>
              </a:rPr>
              <a:t>Mantiene la hidratación de la piel.</a:t>
            </a:r>
          </a:p>
          <a:p>
            <a:pPr>
              <a:spcBef>
                <a:spcPts val="14"/>
              </a:spcBef>
              <a:buFont typeface="Arial"/>
              <a:buChar char="•"/>
            </a:pPr>
            <a:endParaRPr sz="1637" dirty="0">
              <a:latin typeface="TT Commons" panose="02000506040000020004" pitchFamily="50" charset="0"/>
              <a:cs typeface="Arial"/>
            </a:endParaRPr>
          </a:p>
          <a:p>
            <a:pPr marL="265306" indent="-258493">
              <a:buChar char="•"/>
              <a:tabLst>
                <a:tab pos="264947" algn="l"/>
                <a:tab pos="265663" algn="l"/>
              </a:tabLst>
            </a:pPr>
            <a:r>
              <a:rPr sz="1581" dirty="0">
                <a:latin typeface="TT Commons" panose="02000506040000020004" pitchFamily="50" charset="0"/>
                <a:cs typeface="Arial"/>
              </a:rPr>
              <a:t>Disminuye el tamaño del poro.</a:t>
            </a:r>
          </a:p>
        </p:txBody>
      </p:sp>
      <p:sp>
        <p:nvSpPr>
          <p:cNvPr id="8" name="Título 8"/>
          <p:cNvSpPr txBox="1">
            <a:spLocks/>
          </p:cNvSpPr>
          <p:nvPr/>
        </p:nvSpPr>
        <p:spPr>
          <a:xfrm>
            <a:off x="698500" y="445037"/>
            <a:ext cx="6130268"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Tratamiento de pieles con tendencia </a:t>
            </a:r>
            <a:r>
              <a:rPr lang="es-ES" sz="2400" spc="300" dirty="0" err="1" smtClean="0">
                <a:latin typeface="Bebas Neue Regular" panose="00000500000000000000" pitchFamily="50" charset="0"/>
              </a:rPr>
              <a:t>acneica</a:t>
            </a:r>
            <a:endParaRPr lang="es-ES" sz="2400" spc="300" dirty="0">
              <a:latin typeface="Bebas Neue Regular" panose="00000500000000000000"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0401" y="1329336"/>
            <a:ext cx="3581400" cy="2667843"/>
          </a:xfrm>
          <a:prstGeom prst="rect">
            <a:avLst/>
          </a:prstGeom>
          <a:ln w="9144">
            <a:solidFill>
              <a:srgbClr val="52A6A3"/>
            </a:solidFill>
          </a:ln>
        </p:spPr>
        <p:txBody>
          <a:bodyPr vert="horz" wrap="square" lIns="0" tIns="0" rIns="0" bIns="0" rtlCol="0">
            <a:spAutoFit/>
          </a:bodyPr>
          <a:lstStyle/>
          <a:p>
            <a:pPr>
              <a:lnSpc>
                <a:spcPct val="100000"/>
              </a:lnSpc>
            </a:pPr>
            <a:endParaRPr sz="1581" dirty="0">
              <a:latin typeface="TT Commons" panose="02000506040000020004" pitchFamily="50" charset="0"/>
              <a:cs typeface="Times New Roman"/>
            </a:endParaRPr>
          </a:p>
          <a:p>
            <a:pPr marL="255625" indent="-204357">
              <a:spcBef>
                <a:spcPts val="1332"/>
              </a:spcBef>
              <a:buAutoNum type="arabicPlain"/>
              <a:tabLst>
                <a:tab pos="255984" algn="l"/>
              </a:tabLst>
            </a:pPr>
            <a:r>
              <a:rPr sz="1581" spc="-96" dirty="0">
                <a:solidFill>
                  <a:srgbClr val="44536A"/>
                </a:solidFill>
                <a:latin typeface="TT Commons" panose="02000506040000020004" pitchFamily="50" charset="0"/>
                <a:cs typeface="Arial"/>
              </a:rPr>
              <a:t>Seborreguladores.</a:t>
            </a:r>
            <a:endParaRPr sz="1581" dirty="0">
              <a:latin typeface="TT Commons" panose="02000506040000020004" pitchFamily="50" charset="0"/>
              <a:cs typeface="Arial"/>
            </a:endParaRPr>
          </a:p>
          <a:p>
            <a:pPr>
              <a:lnSpc>
                <a:spcPct val="100000"/>
              </a:lnSpc>
              <a:buClr>
                <a:srgbClr val="44536A"/>
              </a:buClr>
              <a:buFont typeface="Arial"/>
              <a:buAutoNum type="arabicPlain"/>
            </a:pPr>
            <a:endParaRPr sz="1581" dirty="0">
              <a:latin typeface="TT Commons" panose="02000506040000020004" pitchFamily="50" charset="0"/>
              <a:cs typeface="Arial"/>
            </a:endParaRPr>
          </a:p>
          <a:p>
            <a:pPr marL="51627" marR="46249">
              <a:lnSpc>
                <a:spcPts val="1519"/>
              </a:lnSpc>
              <a:spcBef>
                <a:spcPts val="1157"/>
              </a:spcBef>
              <a:buAutoNum type="arabicPlain"/>
              <a:tabLst>
                <a:tab pos="277495" algn="l"/>
              </a:tabLst>
            </a:pPr>
            <a:r>
              <a:rPr lang="es-ES" sz="1581" spc="-93" dirty="0" smtClean="0">
                <a:solidFill>
                  <a:srgbClr val="44536A"/>
                </a:solidFill>
                <a:latin typeface="TT Commons" panose="02000506040000020004" pitchFamily="50" charset="0"/>
                <a:cs typeface="Arial"/>
              </a:rPr>
              <a:t>    </a:t>
            </a:r>
            <a:r>
              <a:rPr sz="1581" spc="-93" dirty="0" err="1" smtClean="0">
                <a:solidFill>
                  <a:srgbClr val="44536A"/>
                </a:solidFill>
                <a:latin typeface="TT Commons" panose="02000506040000020004" pitchFamily="50" charset="0"/>
                <a:cs typeface="Arial"/>
              </a:rPr>
              <a:t>Normalizadores</a:t>
            </a:r>
            <a:r>
              <a:rPr sz="1581" spc="-93" dirty="0" smtClean="0">
                <a:solidFill>
                  <a:srgbClr val="44536A"/>
                </a:solidFill>
                <a:latin typeface="TT Commons" panose="02000506040000020004" pitchFamily="50" charset="0"/>
                <a:cs typeface="Arial"/>
              </a:rPr>
              <a:t> </a:t>
            </a:r>
            <a:r>
              <a:rPr sz="1581" spc="-88" dirty="0">
                <a:solidFill>
                  <a:srgbClr val="44536A"/>
                </a:solidFill>
                <a:latin typeface="TT Commons" panose="02000506040000020004" pitchFamily="50" charset="0"/>
                <a:cs typeface="Arial"/>
              </a:rPr>
              <a:t>de </a:t>
            </a:r>
            <a:r>
              <a:rPr sz="1581" spc="-73" dirty="0">
                <a:solidFill>
                  <a:srgbClr val="44536A"/>
                </a:solidFill>
                <a:latin typeface="TT Commons" panose="02000506040000020004" pitchFamily="50" charset="0"/>
                <a:cs typeface="Arial"/>
              </a:rPr>
              <a:t>la queratinización </a:t>
            </a:r>
            <a:r>
              <a:rPr sz="1581" spc="-88" dirty="0">
                <a:solidFill>
                  <a:srgbClr val="44536A"/>
                </a:solidFill>
                <a:latin typeface="TT Commons" panose="02000506040000020004" pitchFamily="50" charset="0"/>
                <a:cs typeface="Arial"/>
              </a:rPr>
              <a:t>de </a:t>
            </a:r>
            <a:r>
              <a:rPr sz="1581" spc="-113" dirty="0">
                <a:solidFill>
                  <a:srgbClr val="44536A"/>
                </a:solidFill>
                <a:latin typeface="TT Commons" panose="02000506040000020004" pitchFamily="50" charset="0"/>
                <a:cs typeface="Arial"/>
              </a:rPr>
              <a:t>las  </a:t>
            </a:r>
            <a:r>
              <a:rPr sz="1581" spc="-90" dirty="0">
                <a:solidFill>
                  <a:srgbClr val="44536A"/>
                </a:solidFill>
                <a:latin typeface="TT Commons" panose="02000506040000020004" pitchFamily="50" charset="0"/>
                <a:cs typeface="Arial"/>
              </a:rPr>
              <a:t>células.</a:t>
            </a:r>
            <a:endParaRPr sz="1581" dirty="0">
              <a:latin typeface="TT Commons" panose="02000506040000020004" pitchFamily="50" charset="0"/>
              <a:cs typeface="Arial"/>
            </a:endParaRPr>
          </a:p>
          <a:p>
            <a:pPr marL="51627" marR="754687">
              <a:lnSpc>
                <a:spcPct val="237200"/>
              </a:lnSpc>
              <a:spcBef>
                <a:spcPts val="17"/>
              </a:spcBef>
              <a:buAutoNum type="arabicPlain"/>
              <a:tabLst>
                <a:tab pos="214754" algn="l"/>
              </a:tabLst>
            </a:pPr>
            <a:r>
              <a:rPr lang="es-ES" sz="1581" spc="-85" dirty="0" smtClean="0">
                <a:solidFill>
                  <a:srgbClr val="44536A"/>
                </a:solidFill>
                <a:latin typeface="TT Commons" panose="02000506040000020004" pitchFamily="50" charset="0"/>
                <a:cs typeface="Arial"/>
              </a:rPr>
              <a:t>    </a:t>
            </a:r>
            <a:r>
              <a:rPr sz="1581" spc="-85" dirty="0" err="1" smtClean="0">
                <a:solidFill>
                  <a:srgbClr val="44536A"/>
                </a:solidFill>
                <a:latin typeface="TT Commons" panose="02000506040000020004" pitchFamily="50" charset="0"/>
                <a:cs typeface="Arial"/>
              </a:rPr>
              <a:t>Controladores</a:t>
            </a:r>
            <a:r>
              <a:rPr sz="1581" spc="-85" dirty="0" smtClean="0">
                <a:solidFill>
                  <a:srgbClr val="44536A"/>
                </a:solidFill>
                <a:latin typeface="TT Commons" panose="02000506040000020004" pitchFamily="50" charset="0"/>
                <a:cs typeface="Arial"/>
              </a:rPr>
              <a:t> </a:t>
            </a:r>
            <a:r>
              <a:rPr sz="1581" spc="-85" dirty="0">
                <a:solidFill>
                  <a:srgbClr val="44536A"/>
                </a:solidFill>
                <a:latin typeface="TT Commons" panose="02000506040000020004" pitchFamily="50" charset="0"/>
                <a:cs typeface="Arial"/>
              </a:rPr>
              <a:t>de </a:t>
            </a:r>
            <a:r>
              <a:rPr sz="1581" spc="-68" dirty="0">
                <a:solidFill>
                  <a:srgbClr val="44536A"/>
                </a:solidFill>
                <a:latin typeface="TT Commons" panose="02000506040000020004" pitchFamily="50" charset="0"/>
                <a:cs typeface="Arial"/>
              </a:rPr>
              <a:t>la </a:t>
            </a:r>
            <a:r>
              <a:rPr sz="1581" spc="-40" dirty="0">
                <a:solidFill>
                  <a:srgbClr val="44536A"/>
                </a:solidFill>
                <a:latin typeface="TT Commons" panose="02000506040000020004" pitchFamily="50" charset="0"/>
                <a:cs typeface="Arial"/>
              </a:rPr>
              <a:t>flora</a:t>
            </a:r>
            <a:r>
              <a:rPr sz="1581" spc="-259" dirty="0">
                <a:solidFill>
                  <a:srgbClr val="44536A"/>
                </a:solidFill>
                <a:latin typeface="TT Commons" panose="02000506040000020004" pitchFamily="50" charset="0"/>
                <a:cs typeface="Arial"/>
              </a:rPr>
              <a:t> </a:t>
            </a:r>
            <a:r>
              <a:rPr sz="1581" spc="-76" dirty="0">
                <a:solidFill>
                  <a:srgbClr val="44536A"/>
                </a:solidFill>
                <a:latin typeface="TT Commons" panose="02000506040000020004" pitchFamily="50" charset="0"/>
                <a:cs typeface="Arial"/>
              </a:rPr>
              <a:t>bacteriana.  </a:t>
            </a:r>
            <a:endParaRPr lang="es-ES" sz="1581" spc="-76" dirty="0" smtClean="0">
              <a:solidFill>
                <a:srgbClr val="44536A"/>
              </a:solidFill>
              <a:latin typeface="TT Commons" panose="02000506040000020004" pitchFamily="50" charset="0"/>
              <a:cs typeface="Arial"/>
            </a:endParaRPr>
          </a:p>
          <a:p>
            <a:pPr marL="51627" marR="754687">
              <a:lnSpc>
                <a:spcPct val="237200"/>
              </a:lnSpc>
              <a:spcBef>
                <a:spcPts val="17"/>
              </a:spcBef>
              <a:buAutoNum type="arabicPlain"/>
              <a:tabLst>
                <a:tab pos="214754" algn="l"/>
              </a:tabLst>
            </a:pPr>
            <a:r>
              <a:rPr lang="es-ES" sz="1581" spc="-76" dirty="0">
                <a:solidFill>
                  <a:srgbClr val="44536A"/>
                </a:solidFill>
                <a:latin typeface="TT Commons" panose="02000506040000020004" pitchFamily="50" charset="0"/>
                <a:cs typeface="Arial"/>
              </a:rPr>
              <a:t> </a:t>
            </a:r>
            <a:r>
              <a:rPr lang="es-ES" sz="1581" spc="-76" dirty="0" smtClean="0">
                <a:solidFill>
                  <a:srgbClr val="44536A"/>
                </a:solidFill>
                <a:latin typeface="TT Commons" panose="02000506040000020004" pitchFamily="50" charset="0"/>
                <a:cs typeface="Arial"/>
              </a:rPr>
              <a:t>  </a:t>
            </a:r>
            <a:r>
              <a:rPr sz="1581" spc="-102" dirty="0" err="1" smtClean="0">
                <a:solidFill>
                  <a:srgbClr val="44536A"/>
                </a:solidFill>
                <a:latin typeface="TT Commons" panose="02000506040000020004" pitchFamily="50" charset="0"/>
                <a:cs typeface="Arial"/>
              </a:rPr>
              <a:t>Reductores</a:t>
            </a:r>
            <a:r>
              <a:rPr sz="1581" spc="-102" dirty="0" smtClean="0">
                <a:solidFill>
                  <a:srgbClr val="44536A"/>
                </a:solidFill>
                <a:latin typeface="TT Commons" panose="02000506040000020004" pitchFamily="50" charset="0"/>
                <a:cs typeface="Arial"/>
              </a:rPr>
              <a:t> </a:t>
            </a:r>
            <a:r>
              <a:rPr sz="1581" spc="-85" dirty="0">
                <a:solidFill>
                  <a:srgbClr val="44536A"/>
                </a:solidFill>
                <a:latin typeface="TT Commons" panose="02000506040000020004" pitchFamily="50" charset="0"/>
                <a:cs typeface="Arial"/>
              </a:rPr>
              <a:t>de </a:t>
            </a:r>
            <a:r>
              <a:rPr sz="1581" spc="-71" dirty="0">
                <a:solidFill>
                  <a:srgbClr val="44536A"/>
                </a:solidFill>
                <a:latin typeface="TT Commons" panose="02000506040000020004" pitchFamily="50" charset="0"/>
                <a:cs typeface="Arial"/>
              </a:rPr>
              <a:t>la</a:t>
            </a:r>
            <a:r>
              <a:rPr sz="1581" spc="-147" dirty="0">
                <a:solidFill>
                  <a:srgbClr val="44536A"/>
                </a:solidFill>
                <a:latin typeface="TT Commons" panose="02000506040000020004" pitchFamily="50" charset="0"/>
                <a:cs typeface="Arial"/>
              </a:rPr>
              <a:t> </a:t>
            </a:r>
            <a:r>
              <a:rPr sz="1581" spc="-64" dirty="0">
                <a:solidFill>
                  <a:srgbClr val="44536A"/>
                </a:solidFill>
                <a:latin typeface="TT Commons" panose="02000506040000020004" pitchFamily="50" charset="0"/>
                <a:cs typeface="Arial"/>
              </a:rPr>
              <a:t>inflamación.</a:t>
            </a:r>
            <a:endParaRPr sz="1581" dirty="0">
              <a:latin typeface="TT Commons" panose="02000506040000020004" pitchFamily="50" charset="0"/>
              <a:cs typeface="Arial"/>
            </a:endParaRPr>
          </a:p>
        </p:txBody>
      </p:sp>
      <p:sp>
        <p:nvSpPr>
          <p:cNvPr id="5" name="object 5"/>
          <p:cNvSpPr txBox="1"/>
          <p:nvPr/>
        </p:nvSpPr>
        <p:spPr>
          <a:xfrm>
            <a:off x="5308600" y="1329336"/>
            <a:ext cx="3581400" cy="2823503"/>
          </a:xfrm>
          <a:prstGeom prst="rect">
            <a:avLst/>
          </a:prstGeom>
          <a:ln w="9143">
            <a:solidFill>
              <a:srgbClr val="003300"/>
            </a:solidFill>
          </a:ln>
        </p:spPr>
        <p:txBody>
          <a:bodyPr vert="horz" wrap="square" lIns="0" tIns="161327" rIns="0" bIns="0" rtlCol="0">
            <a:spAutoFit/>
          </a:bodyPr>
          <a:lstStyle/>
          <a:p>
            <a:pPr marL="51986" marR="375730">
              <a:lnSpc>
                <a:spcPct val="220000"/>
              </a:lnSpc>
              <a:spcBef>
                <a:spcPts val="1270"/>
              </a:spcBef>
            </a:pPr>
            <a:r>
              <a:rPr sz="1581" spc="-64" dirty="0">
                <a:solidFill>
                  <a:srgbClr val="44536A"/>
                </a:solidFill>
                <a:latin typeface="TT Commons" panose="02000506040000020004" pitchFamily="50" charset="0"/>
                <a:cs typeface="Arial"/>
              </a:rPr>
              <a:t>1- </a:t>
            </a:r>
            <a:r>
              <a:rPr sz="1581" spc="-59" dirty="0">
                <a:solidFill>
                  <a:srgbClr val="52A6A3"/>
                </a:solidFill>
                <a:latin typeface="TT Commons" panose="02000506040000020004" pitchFamily="50" charset="0"/>
                <a:cs typeface="Arial"/>
              </a:rPr>
              <a:t>Incremento </a:t>
            </a:r>
            <a:r>
              <a:rPr sz="1581" spc="-82" dirty="0">
                <a:solidFill>
                  <a:srgbClr val="52A6A3"/>
                </a:solidFill>
                <a:latin typeface="TT Commons" panose="02000506040000020004" pitchFamily="50" charset="0"/>
                <a:cs typeface="Arial"/>
              </a:rPr>
              <a:t>de </a:t>
            </a:r>
            <a:r>
              <a:rPr sz="1581" spc="-71" dirty="0">
                <a:solidFill>
                  <a:srgbClr val="52A6A3"/>
                </a:solidFill>
                <a:latin typeface="TT Commons" panose="02000506040000020004" pitchFamily="50" charset="0"/>
                <a:cs typeface="Arial"/>
              </a:rPr>
              <a:t>la </a:t>
            </a:r>
            <a:r>
              <a:rPr sz="1581" spc="-64" dirty="0">
                <a:solidFill>
                  <a:srgbClr val="52A6A3"/>
                </a:solidFill>
                <a:latin typeface="TT Commons" panose="02000506040000020004" pitchFamily="50" charset="0"/>
                <a:cs typeface="Arial"/>
              </a:rPr>
              <a:t>producción </a:t>
            </a:r>
            <a:r>
              <a:rPr sz="1581" spc="-82" dirty="0">
                <a:solidFill>
                  <a:srgbClr val="52A6A3"/>
                </a:solidFill>
                <a:latin typeface="TT Commons" panose="02000506040000020004" pitchFamily="50" charset="0"/>
                <a:cs typeface="Arial"/>
              </a:rPr>
              <a:t>de</a:t>
            </a:r>
            <a:r>
              <a:rPr sz="1581" spc="-141" dirty="0">
                <a:solidFill>
                  <a:srgbClr val="52A6A3"/>
                </a:solidFill>
                <a:latin typeface="TT Commons" panose="02000506040000020004" pitchFamily="50" charset="0"/>
                <a:cs typeface="Arial"/>
              </a:rPr>
              <a:t> </a:t>
            </a:r>
            <a:r>
              <a:rPr sz="1581" spc="-90" dirty="0">
                <a:solidFill>
                  <a:srgbClr val="52A6A3"/>
                </a:solidFill>
                <a:latin typeface="TT Commons" panose="02000506040000020004" pitchFamily="50" charset="0"/>
                <a:cs typeface="Arial"/>
              </a:rPr>
              <a:t>sebo. </a:t>
            </a:r>
            <a:r>
              <a:rPr sz="1581" spc="-90" dirty="0">
                <a:solidFill>
                  <a:srgbClr val="44536A"/>
                </a:solidFill>
                <a:latin typeface="TT Commons" panose="02000506040000020004" pitchFamily="50" charset="0"/>
                <a:cs typeface="Arial"/>
              </a:rPr>
              <a:t> </a:t>
            </a:r>
            <a:endParaRPr lang="es-ES" sz="1581" spc="-90" dirty="0" smtClean="0">
              <a:solidFill>
                <a:srgbClr val="44536A"/>
              </a:solidFill>
              <a:latin typeface="TT Commons" panose="02000506040000020004" pitchFamily="50" charset="0"/>
              <a:cs typeface="Arial"/>
            </a:endParaRPr>
          </a:p>
          <a:p>
            <a:pPr marL="51986" marR="375730">
              <a:lnSpc>
                <a:spcPct val="220000"/>
              </a:lnSpc>
              <a:spcBef>
                <a:spcPts val="1270"/>
              </a:spcBef>
            </a:pPr>
            <a:r>
              <a:rPr sz="1581" spc="-62" dirty="0" smtClean="0">
                <a:solidFill>
                  <a:srgbClr val="44536A"/>
                </a:solidFill>
                <a:latin typeface="TT Commons" panose="02000506040000020004" pitchFamily="50" charset="0"/>
                <a:cs typeface="Arial"/>
              </a:rPr>
              <a:t>2- </a:t>
            </a:r>
            <a:r>
              <a:rPr sz="1581" spc="-62" dirty="0">
                <a:solidFill>
                  <a:srgbClr val="52A6A3"/>
                </a:solidFill>
                <a:latin typeface="TT Commons" panose="02000506040000020004" pitchFamily="50" charset="0"/>
                <a:cs typeface="Arial"/>
              </a:rPr>
              <a:t>Alteración </a:t>
            </a:r>
            <a:r>
              <a:rPr sz="1581" spc="-79" dirty="0">
                <a:solidFill>
                  <a:srgbClr val="52A6A3"/>
                </a:solidFill>
                <a:latin typeface="TT Commons" panose="02000506040000020004" pitchFamily="50" charset="0"/>
                <a:cs typeface="Arial"/>
              </a:rPr>
              <a:t>de </a:t>
            </a:r>
            <a:r>
              <a:rPr sz="1581" spc="-71" dirty="0">
                <a:solidFill>
                  <a:srgbClr val="52A6A3"/>
                </a:solidFill>
                <a:latin typeface="TT Commons" panose="02000506040000020004" pitchFamily="50" charset="0"/>
                <a:cs typeface="Arial"/>
              </a:rPr>
              <a:t>la </a:t>
            </a:r>
            <a:r>
              <a:rPr sz="1581" spc="-64" dirty="0">
                <a:solidFill>
                  <a:srgbClr val="52A6A3"/>
                </a:solidFill>
                <a:latin typeface="TT Commons" panose="02000506040000020004" pitchFamily="50" charset="0"/>
                <a:cs typeface="Arial"/>
              </a:rPr>
              <a:t>queratinización </a:t>
            </a:r>
            <a:r>
              <a:rPr sz="1581" spc="-82" dirty="0">
                <a:solidFill>
                  <a:srgbClr val="52A6A3"/>
                </a:solidFill>
                <a:latin typeface="TT Commons" panose="02000506040000020004" pitchFamily="50" charset="0"/>
                <a:cs typeface="Arial"/>
              </a:rPr>
              <a:t>en</a:t>
            </a:r>
            <a:r>
              <a:rPr sz="1581" spc="-155" dirty="0">
                <a:solidFill>
                  <a:srgbClr val="52A6A3"/>
                </a:solidFill>
                <a:latin typeface="TT Commons" panose="02000506040000020004" pitchFamily="50" charset="0"/>
                <a:cs typeface="Arial"/>
              </a:rPr>
              <a:t> </a:t>
            </a:r>
            <a:r>
              <a:rPr sz="1581" spc="-54" dirty="0">
                <a:solidFill>
                  <a:srgbClr val="52A6A3"/>
                </a:solidFill>
                <a:latin typeface="TT Commons" panose="02000506040000020004" pitchFamily="50" charset="0"/>
                <a:cs typeface="Arial"/>
              </a:rPr>
              <a:t>el</a:t>
            </a:r>
            <a:endParaRPr sz="1581" dirty="0">
              <a:latin typeface="TT Commons" panose="02000506040000020004" pitchFamily="50" charset="0"/>
              <a:cs typeface="Arial"/>
            </a:endParaRPr>
          </a:p>
          <a:p>
            <a:pPr marL="245587">
              <a:lnSpc>
                <a:spcPts val="1708"/>
              </a:lnSpc>
            </a:pPr>
            <a:r>
              <a:rPr sz="1581" spc="-96" dirty="0">
                <a:solidFill>
                  <a:srgbClr val="52A6A3"/>
                </a:solidFill>
                <a:latin typeface="TT Commons" panose="02000506040000020004" pitchFamily="50" charset="0"/>
                <a:cs typeface="Arial"/>
              </a:rPr>
              <a:t>canal</a:t>
            </a:r>
            <a:r>
              <a:rPr sz="1581" spc="-99" dirty="0">
                <a:solidFill>
                  <a:srgbClr val="52A6A3"/>
                </a:solidFill>
                <a:latin typeface="TT Commons" panose="02000506040000020004" pitchFamily="50" charset="0"/>
                <a:cs typeface="Arial"/>
              </a:rPr>
              <a:t> </a:t>
            </a:r>
            <a:r>
              <a:rPr sz="1581" spc="-76" dirty="0">
                <a:solidFill>
                  <a:srgbClr val="52A6A3"/>
                </a:solidFill>
                <a:latin typeface="TT Commons" panose="02000506040000020004" pitchFamily="50" charset="0"/>
                <a:cs typeface="Arial"/>
              </a:rPr>
              <a:t>pilo-sebáceo.</a:t>
            </a:r>
            <a:endParaRPr sz="1581" dirty="0">
              <a:latin typeface="TT Commons" panose="02000506040000020004" pitchFamily="50" charset="0"/>
              <a:cs typeface="Arial"/>
            </a:endParaRPr>
          </a:p>
          <a:p>
            <a:pPr marL="51986" marR="764008">
              <a:lnSpc>
                <a:spcPts val="4172"/>
              </a:lnSpc>
              <a:spcBef>
                <a:spcPts val="519"/>
              </a:spcBef>
              <a:tabLst>
                <a:tab pos="1071978" algn="l"/>
              </a:tabLst>
            </a:pPr>
            <a:r>
              <a:rPr sz="1581" spc="-64" dirty="0">
                <a:solidFill>
                  <a:srgbClr val="44536A"/>
                </a:solidFill>
                <a:latin typeface="TT Commons" panose="02000506040000020004" pitchFamily="50" charset="0"/>
                <a:cs typeface="Arial"/>
              </a:rPr>
              <a:t>3- </a:t>
            </a:r>
            <a:r>
              <a:rPr sz="1581" spc="-62" dirty="0">
                <a:solidFill>
                  <a:srgbClr val="52A6A3"/>
                </a:solidFill>
                <a:latin typeface="TT Commons" panose="02000506040000020004" pitchFamily="50" charset="0"/>
                <a:cs typeface="Arial"/>
              </a:rPr>
              <a:t>Alteración </a:t>
            </a:r>
            <a:r>
              <a:rPr sz="1581" spc="-82" dirty="0">
                <a:solidFill>
                  <a:srgbClr val="52A6A3"/>
                </a:solidFill>
                <a:latin typeface="TT Commons" panose="02000506040000020004" pitchFamily="50" charset="0"/>
                <a:cs typeface="Arial"/>
              </a:rPr>
              <a:t>de </a:t>
            </a:r>
            <a:r>
              <a:rPr sz="1581" spc="-71" dirty="0">
                <a:solidFill>
                  <a:srgbClr val="52A6A3"/>
                </a:solidFill>
                <a:latin typeface="TT Commons" panose="02000506040000020004" pitchFamily="50" charset="0"/>
                <a:cs typeface="Arial"/>
              </a:rPr>
              <a:t>la </a:t>
            </a:r>
            <a:r>
              <a:rPr sz="1581" spc="-37" dirty="0">
                <a:solidFill>
                  <a:srgbClr val="52A6A3"/>
                </a:solidFill>
                <a:latin typeface="TT Commons" panose="02000506040000020004" pitchFamily="50" charset="0"/>
                <a:cs typeface="Arial"/>
              </a:rPr>
              <a:t>flora</a:t>
            </a:r>
            <a:r>
              <a:rPr sz="1581" spc="-133" dirty="0">
                <a:solidFill>
                  <a:srgbClr val="52A6A3"/>
                </a:solidFill>
                <a:latin typeface="TT Commons" panose="02000506040000020004" pitchFamily="50" charset="0"/>
                <a:cs typeface="Arial"/>
              </a:rPr>
              <a:t> </a:t>
            </a:r>
            <a:r>
              <a:rPr sz="1581" spc="-68" dirty="0">
                <a:solidFill>
                  <a:srgbClr val="52A6A3"/>
                </a:solidFill>
                <a:latin typeface="TT Commons" panose="02000506040000020004" pitchFamily="50" charset="0"/>
                <a:cs typeface="Arial"/>
              </a:rPr>
              <a:t>microbiana. </a:t>
            </a:r>
            <a:endParaRPr lang="es-ES" sz="1581" spc="-68" dirty="0" smtClean="0">
              <a:solidFill>
                <a:srgbClr val="52A6A3"/>
              </a:solidFill>
              <a:latin typeface="TT Commons" panose="02000506040000020004" pitchFamily="50" charset="0"/>
              <a:cs typeface="Arial"/>
            </a:endParaRPr>
          </a:p>
          <a:p>
            <a:pPr marL="51986" marR="764008">
              <a:lnSpc>
                <a:spcPts val="4172"/>
              </a:lnSpc>
              <a:spcBef>
                <a:spcPts val="519"/>
              </a:spcBef>
              <a:tabLst>
                <a:tab pos="1071978" algn="l"/>
              </a:tabLst>
            </a:pPr>
            <a:r>
              <a:rPr sz="1581" spc="-68" dirty="0" smtClean="0">
                <a:solidFill>
                  <a:srgbClr val="44536A"/>
                </a:solidFill>
                <a:latin typeface="TT Commons" panose="02000506040000020004" pitchFamily="50" charset="0"/>
                <a:cs typeface="Arial"/>
              </a:rPr>
              <a:t> </a:t>
            </a:r>
            <a:r>
              <a:rPr sz="1581" spc="-64" dirty="0">
                <a:solidFill>
                  <a:srgbClr val="44536A"/>
                </a:solidFill>
                <a:latin typeface="TT Commons" panose="02000506040000020004" pitchFamily="50" charset="0"/>
                <a:cs typeface="Arial"/>
              </a:rPr>
              <a:t>4-</a:t>
            </a:r>
            <a:r>
              <a:rPr sz="1581" spc="-68" dirty="0">
                <a:solidFill>
                  <a:srgbClr val="44536A"/>
                </a:solidFill>
                <a:latin typeface="TT Commons" panose="02000506040000020004" pitchFamily="50" charset="0"/>
                <a:cs typeface="Arial"/>
              </a:rPr>
              <a:t> </a:t>
            </a:r>
            <a:r>
              <a:rPr sz="1581" spc="-119" dirty="0">
                <a:solidFill>
                  <a:srgbClr val="52A6A3"/>
                </a:solidFill>
                <a:latin typeface="TT Commons" panose="02000506040000020004" pitchFamily="50" charset="0"/>
                <a:cs typeface="Arial"/>
              </a:rPr>
              <a:t>Reacción	</a:t>
            </a:r>
            <a:r>
              <a:rPr sz="1581" spc="-51" dirty="0">
                <a:solidFill>
                  <a:srgbClr val="52A6A3"/>
                </a:solidFill>
                <a:latin typeface="TT Commons" panose="02000506040000020004" pitchFamily="50" charset="0"/>
                <a:cs typeface="Arial"/>
              </a:rPr>
              <a:t>Inflamatoria.</a:t>
            </a:r>
            <a:endParaRPr sz="1581" dirty="0">
              <a:latin typeface="TT Commons" panose="02000506040000020004" pitchFamily="50" charset="0"/>
              <a:cs typeface="Arial"/>
            </a:endParaRPr>
          </a:p>
        </p:txBody>
      </p:sp>
      <p:grpSp>
        <p:nvGrpSpPr>
          <p:cNvPr id="6" name="object 6"/>
          <p:cNvGrpSpPr/>
          <p:nvPr/>
        </p:nvGrpSpPr>
        <p:grpSpPr>
          <a:xfrm>
            <a:off x="4566300" y="3585329"/>
            <a:ext cx="493911" cy="334126"/>
            <a:chOff x="7818119" y="5792723"/>
            <a:chExt cx="2226945" cy="591820"/>
          </a:xfrm>
        </p:grpSpPr>
        <p:sp>
          <p:nvSpPr>
            <p:cNvPr id="7" name="object 7"/>
            <p:cNvSpPr/>
            <p:nvPr/>
          </p:nvSpPr>
          <p:spPr>
            <a:xfrm>
              <a:off x="7822691" y="5797295"/>
              <a:ext cx="2217420" cy="582295"/>
            </a:xfrm>
            <a:custGeom>
              <a:avLst/>
              <a:gdLst/>
              <a:ahLst/>
              <a:cxnLst/>
              <a:rect l="l" t="t" r="r" b="b"/>
              <a:pathLst>
                <a:path w="2217420" h="582295">
                  <a:moveTo>
                    <a:pt x="328040" y="0"/>
                  </a:moveTo>
                  <a:lnTo>
                    <a:pt x="0" y="291084"/>
                  </a:lnTo>
                  <a:lnTo>
                    <a:pt x="328040" y="582168"/>
                  </a:lnTo>
                  <a:lnTo>
                    <a:pt x="328040" y="436625"/>
                  </a:lnTo>
                  <a:lnTo>
                    <a:pt x="2217419" y="436625"/>
                  </a:lnTo>
                  <a:lnTo>
                    <a:pt x="2217419" y="145542"/>
                  </a:lnTo>
                  <a:lnTo>
                    <a:pt x="328040" y="145542"/>
                  </a:lnTo>
                  <a:lnTo>
                    <a:pt x="328040" y="0"/>
                  </a:lnTo>
                  <a:close/>
                </a:path>
              </a:pathLst>
            </a:custGeom>
            <a:solidFill>
              <a:srgbClr val="63D23C"/>
            </a:solidFill>
          </p:spPr>
          <p:txBody>
            <a:bodyPr wrap="square" lIns="0" tIns="0" rIns="0" bIns="0" rtlCol="0"/>
            <a:lstStyle/>
            <a:p>
              <a:endParaRPr sz="597"/>
            </a:p>
          </p:txBody>
        </p:sp>
        <p:sp>
          <p:nvSpPr>
            <p:cNvPr id="8" name="object 8"/>
            <p:cNvSpPr/>
            <p:nvPr/>
          </p:nvSpPr>
          <p:spPr>
            <a:xfrm>
              <a:off x="7822691" y="5797295"/>
              <a:ext cx="2217420" cy="582295"/>
            </a:xfrm>
            <a:custGeom>
              <a:avLst/>
              <a:gdLst/>
              <a:ahLst/>
              <a:cxnLst/>
              <a:rect l="l" t="t" r="r" b="b"/>
              <a:pathLst>
                <a:path w="2217420" h="582295">
                  <a:moveTo>
                    <a:pt x="0" y="291084"/>
                  </a:moveTo>
                  <a:lnTo>
                    <a:pt x="328040" y="0"/>
                  </a:lnTo>
                  <a:lnTo>
                    <a:pt x="328040" y="145542"/>
                  </a:lnTo>
                  <a:lnTo>
                    <a:pt x="2217419" y="145542"/>
                  </a:lnTo>
                  <a:lnTo>
                    <a:pt x="2217419" y="436625"/>
                  </a:lnTo>
                  <a:lnTo>
                    <a:pt x="328040" y="436625"/>
                  </a:lnTo>
                  <a:lnTo>
                    <a:pt x="328040" y="582168"/>
                  </a:lnTo>
                  <a:lnTo>
                    <a:pt x="0" y="291084"/>
                  </a:lnTo>
                  <a:close/>
                </a:path>
              </a:pathLst>
            </a:custGeom>
            <a:ln w="9144">
              <a:solidFill>
                <a:srgbClr val="63D23C"/>
              </a:solidFill>
            </a:ln>
          </p:spPr>
          <p:txBody>
            <a:bodyPr wrap="square" lIns="0" tIns="0" rIns="0" bIns="0" rtlCol="0"/>
            <a:lstStyle/>
            <a:p>
              <a:endParaRPr sz="597"/>
            </a:p>
          </p:txBody>
        </p:sp>
      </p:grpSp>
      <p:grpSp>
        <p:nvGrpSpPr>
          <p:cNvPr id="9" name="object 9"/>
          <p:cNvGrpSpPr/>
          <p:nvPr/>
        </p:nvGrpSpPr>
        <p:grpSpPr>
          <a:xfrm>
            <a:off x="4586089" y="3073385"/>
            <a:ext cx="493911" cy="334126"/>
            <a:chOff x="7853171" y="4885943"/>
            <a:chExt cx="2226945" cy="591820"/>
          </a:xfrm>
        </p:grpSpPr>
        <p:sp>
          <p:nvSpPr>
            <p:cNvPr id="10" name="object 10"/>
            <p:cNvSpPr/>
            <p:nvPr/>
          </p:nvSpPr>
          <p:spPr>
            <a:xfrm>
              <a:off x="7857743" y="4890515"/>
              <a:ext cx="2217420" cy="582295"/>
            </a:xfrm>
            <a:custGeom>
              <a:avLst/>
              <a:gdLst/>
              <a:ahLst/>
              <a:cxnLst/>
              <a:rect l="l" t="t" r="r" b="b"/>
              <a:pathLst>
                <a:path w="2217420" h="582295">
                  <a:moveTo>
                    <a:pt x="328040" y="0"/>
                  </a:moveTo>
                  <a:lnTo>
                    <a:pt x="0" y="291083"/>
                  </a:lnTo>
                  <a:lnTo>
                    <a:pt x="328040" y="582167"/>
                  </a:lnTo>
                  <a:lnTo>
                    <a:pt x="328040" y="436625"/>
                  </a:lnTo>
                  <a:lnTo>
                    <a:pt x="2217420" y="436625"/>
                  </a:lnTo>
                  <a:lnTo>
                    <a:pt x="2217420" y="145541"/>
                  </a:lnTo>
                  <a:lnTo>
                    <a:pt x="328040" y="145541"/>
                  </a:lnTo>
                  <a:lnTo>
                    <a:pt x="328040" y="0"/>
                  </a:lnTo>
                  <a:close/>
                </a:path>
              </a:pathLst>
            </a:custGeom>
            <a:solidFill>
              <a:srgbClr val="63D23C"/>
            </a:solidFill>
          </p:spPr>
          <p:txBody>
            <a:bodyPr wrap="square" lIns="0" tIns="0" rIns="0" bIns="0" rtlCol="0"/>
            <a:lstStyle/>
            <a:p>
              <a:endParaRPr sz="597"/>
            </a:p>
          </p:txBody>
        </p:sp>
        <p:sp>
          <p:nvSpPr>
            <p:cNvPr id="11" name="object 11"/>
            <p:cNvSpPr/>
            <p:nvPr/>
          </p:nvSpPr>
          <p:spPr>
            <a:xfrm>
              <a:off x="7857743" y="4890515"/>
              <a:ext cx="2217420" cy="582295"/>
            </a:xfrm>
            <a:custGeom>
              <a:avLst/>
              <a:gdLst/>
              <a:ahLst/>
              <a:cxnLst/>
              <a:rect l="l" t="t" r="r" b="b"/>
              <a:pathLst>
                <a:path w="2217420" h="582295">
                  <a:moveTo>
                    <a:pt x="0" y="291083"/>
                  </a:moveTo>
                  <a:lnTo>
                    <a:pt x="328040" y="0"/>
                  </a:lnTo>
                  <a:lnTo>
                    <a:pt x="328040" y="145541"/>
                  </a:lnTo>
                  <a:lnTo>
                    <a:pt x="2217420" y="145541"/>
                  </a:lnTo>
                  <a:lnTo>
                    <a:pt x="2217420" y="436625"/>
                  </a:lnTo>
                  <a:lnTo>
                    <a:pt x="328040" y="436625"/>
                  </a:lnTo>
                  <a:lnTo>
                    <a:pt x="328040" y="582167"/>
                  </a:lnTo>
                  <a:lnTo>
                    <a:pt x="0" y="291083"/>
                  </a:lnTo>
                  <a:close/>
                </a:path>
              </a:pathLst>
            </a:custGeom>
            <a:ln w="9144">
              <a:solidFill>
                <a:srgbClr val="63D23C"/>
              </a:solidFill>
            </a:ln>
          </p:spPr>
          <p:txBody>
            <a:bodyPr wrap="square" lIns="0" tIns="0" rIns="0" bIns="0" rtlCol="0"/>
            <a:lstStyle/>
            <a:p>
              <a:endParaRPr sz="597"/>
            </a:p>
          </p:txBody>
        </p:sp>
      </p:grpSp>
      <p:grpSp>
        <p:nvGrpSpPr>
          <p:cNvPr id="12" name="object 12"/>
          <p:cNvGrpSpPr/>
          <p:nvPr/>
        </p:nvGrpSpPr>
        <p:grpSpPr>
          <a:xfrm>
            <a:off x="4566300" y="2313644"/>
            <a:ext cx="493911" cy="334126"/>
            <a:chOff x="7818119" y="3540251"/>
            <a:chExt cx="2226945" cy="591820"/>
          </a:xfrm>
        </p:grpSpPr>
        <p:sp>
          <p:nvSpPr>
            <p:cNvPr id="13" name="object 13"/>
            <p:cNvSpPr/>
            <p:nvPr/>
          </p:nvSpPr>
          <p:spPr>
            <a:xfrm>
              <a:off x="7822691" y="3544823"/>
              <a:ext cx="2217420" cy="582295"/>
            </a:xfrm>
            <a:custGeom>
              <a:avLst/>
              <a:gdLst/>
              <a:ahLst/>
              <a:cxnLst/>
              <a:rect l="l" t="t" r="r" b="b"/>
              <a:pathLst>
                <a:path w="2217420" h="582295">
                  <a:moveTo>
                    <a:pt x="328040" y="0"/>
                  </a:moveTo>
                  <a:lnTo>
                    <a:pt x="0" y="291084"/>
                  </a:lnTo>
                  <a:lnTo>
                    <a:pt x="328040" y="582168"/>
                  </a:lnTo>
                  <a:lnTo>
                    <a:pt x="328040" y="436625"/>
                  </a:lnTo>
                  <a:lnTo>
                    <a:pt x="2217419" y="436625"/>
                  </a:lnTo>
                  <a:lnTo>
                    <a:pt x="2217419" y="145542"/>
                  </a:lnTo>
                  <a:lnTo>
                    <a:pt x="328040" y="145542"/>
                  </a:lnTo>
                  <a:lnTo>
                    <a:pt x="328040" y="0"/>
                  </a:lnTo>
                  <a:close/>
                </a:path>
              </a:pathLst>
            </a:custGeom>
            <a:solidFill>
              <a:srgbClr val="63D23C"/>
            </a:solidFill>
          </p:spPr>
          <p:txBody>
            <a:bodyPr wrap="square" lIns="0" tIns="0" rIns="0" bIns="0" rtlCol="0"/>
            <a:lstStyle/>
            <a:p>
              <a:endParaRPr sz="597"/>
            </a:p>
          </p:txBody>
        </p:sp>
        <p:sp>
          <p:nvSpPr>
            <p:cNvPr id="14" name="object 14"/>
            <p:cNvSpPr/>
            <p:nvPr/>
          </p:nvSpPr>
          <p:spPr>
            <a:xfrm>
              <a:off x="7822691" y="3544823"/>
              <a:ext cx="2217420" cy="582295"/>
            </a:xfrm>
            <a:custGeom>
              <a:avLst/>
              <a:gdLst/>
              <a:ahLst/>
              <a:cxnLst/>
              <a:rect l="l" t="t" r="r" b="b"/>
              <a:pathLst>
                <a:path w="2217420" h="582295">
                  <a:moveTo>
                    <a:pt x="0" y="291084"/>
                  </a:moveTo>
                  <a:lnTo>
                    <a:pt x="328040" y="0"/>
                  </a:lnTo>
                  <a:lnTo>
                    <a:pt x="328040" y="145542"/>
                  </a:lnTo>
                  <a:lnTo>
                    <a:pt x="2217419" y="145542"/>
                  </a:lnTo>
                  <a:lnTo>
                    <a:pt x="2217419" y="436625"/>
                  </a:lnTo>
                  <a:lnTo>
                    <a:pt x="328040" y="436625"/>
                  </a:lnTo>
                  <a:lnTo>
                    <a:pt x="328040" y="582168"/>
                  </a:lnTo>
                  <a:lnTo>
                    <a:pt x="0" y="291084"/>
                  </a:lnTo>
                  <a:close/>
                </a:path>
              </a:pathLst>
            </a:custGeom>
            <a:ln w="9144">
              <a:solidFill>
                <a:srgbClr val="63D23C"/>
              </a:solidFill>
            </a:ln>
          </p:spPr>
          <p:txBody>
            <a:bodyPr wrap="square" lIns="0" tIns="0" rIns="0" bIns="0" rtlCol="0"/>
            <a:lstStyle/>
            <a:p>
              <a:endParaRPr sz="597"/>
            </a:p>
          </p:txBody>
        </p:sp>
      </p:grpSp>
      <p:grpSp>
        <p:nvGrpSpPr>
          <p:cNvPr id="15" name="object 15"/>
          <p:cNvGrpSpPr/>
          <p:nvPr/>
        </p:nvGrpSpPr>
        <p:grpSpPr>
          <a:xfrm>
            <a:off x="4586089" y="1749215"/>
            <a:ext cx="493911" cy="334126"/>
            <a:chOff x="7853171" y="2540507"/>
            <a:chExt cx="2226945" cy="591820"/>
          </a:xfrm>
        </p:grpSpPr>
        <p:sp>
          <p:nvSpPr>
            <p:cNvPr id="16" name="object 16"/>
            <p:cNvSpPr/>
            <p:nvPr/>
          </p:nvSpPr>
          <p:spPr>
            <a:xfrm>
              <a:off x="7857743" y="2545079"/>
              <a:ext cx="2217420" cy="582295"/>
            </a:xfrm>
            <a:custGeom>
              <a:avLst/>
              <a:gdLst/>
              <a:ahLst/>
              <a:cxnLst/>
              <a:rect l="l" t="t" r="r" b="b"/>
              <a:pathLst>
                <a:path w="2217420" h="582294">
                  <a:moveTo>
                    <a:pt x="328040" y="0"/>
                  </a:moveTo>
                  <a:lnTo>
                    <a:pt x="0" y="291084"/>
                  </a:lnTo>
                  <a:lnTo>
                    <a:pt x="328040" y="582167"/>
                  </a:lnTo>
                  <a:lnTo>
                    <a:pt x="328040" y="436625"/>
                  </a:lnTo>
                  <a:lnTo>
                    <a:pt x="2217420" y="436625"/>
                  </a:lnTo>
                  <a:lnTo>
                    <a:pt x="2217420" y="145541"/>
                  </a:lnTo>
                  <a:lnTo>
                    <a:pt x="328040" y="145541"/>
                  </a:lnTo>
                  <a:lnTo>
                    <a:pt x="328040" y="0"/>
                  </a:lnTo>
                  <a:close/>
                </a:path>
              </a:pathLst>
            </a:custGeom>
            <a:solidFill>
              <a:srgbClr val="63D23C"/>
            </a:solidFill>
          </p:spPr>
          <p:txBody>
            <a:bodyPr wrap="square" lIns="0" tIns="0" rIns="0" bIns="0" rtlCol="0"/>
            <a:lstStyle/>
            <a:p>
              <a:endParaRPr sz="597"/>
            </a:p>
          </p:txBody>
        </p:sp>
        <p:sp>
          <p:nvSpPr>
            <p:cNvPr id="17" name="object 17"/>
            <p:cNvSpPr/>
            <p:nvPr/>
          </p:nvSpPr>
          <p:spPr>
            <a:xfrm>
              <a:off x="7857743" y="2545079"/>
              <a:ext cx="2217420" cy="582295"/>
            </a:xfrm>
            <a:custGeom>
              <a:avLst/>
              <a:gdLst/>
              <a:ahLst/>
              <a:cxnLst/>
              <a:rect l="l" t="t" r="r" b="b"/>
              <a:pathLst>
                <a:path w="2217420" h="582294">
                  <a:moveTo>
                    <a:pt x="0" y="291084"/>
                  </a:moveTo>
                  <a:lnTo>
                    <a:pt x="328040" y="0"/>
                  </a:lnTo>
                  <a:lnTo>
                    <a:pt x="328040" y="145541"/>
                  </a:lnTo>
                  <a:lnTo>
                    <a:pt x="2217420" y="145541"/>
                  </a:lnTo>
                  <a:lnTo>
                    <a:pt x="2217420" y="436625"/>
                  </a:lnTo>
                  <a:lnTo>
                    <a:pt x="328040" y="436625"/>
                  </a:lnTo>
                  <a:lnTo>
                    <a:pt x="328040" y="582167"/>
                  </a:lnTo>
                  <a:lnTo>
                    <a:pt x="0" y="291084"/>
                  </a:lnTo>
                  <a:close/>
                </a:path>
              </a:pathLst>
            </a:custGeom>
            <a:ln w="9144">
              <a:solidFill>
                <a:srgbClr val="63D23C"/>
              </a:solidFill>
            </a:ln>
          </p:spPr>
          <p:txBody>
            <a:bodyPr wrap="square" lIns="0" tIns="0" rIns="0" bIns="0" rtlCol="0"/>
            <a:lstStyle/>
            <a:p>
              <a:endParaRPr sz="597"/>
            </a:p>
          </p:txBody>
        </p:sp>
      </p:grpSp>
      <p:sp>
        <p:nvSpPr>
          <p:cNvPr id="21"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537457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txBox="1">
            <a:spLocks noGrp="1"/>
          </p:cNvSpPr>
          <p:nvPr>
            <p:ph type="sldNum" sz="quarter" idx="7"/>
          </p:nvPr>
        </p:nvSpPr>
        <p:spPr>
          <a:xfrm>
            <a:off x="5238398" y="335530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9</a:t>
            </a:fld>
            <a:endParaRPr spc="6" dirty="0"/>
          </a:p>
        </p:txBody>
      </p:sp>
      <p:sp>
        <p:nvSpPr>
          <p:cNvPr id="8" name="object 8"/>
          <p:cNvSpPr txBox="1"/>
          <p:nvPr/>
        </p:nvSpPr>
        <p:spPr>
          <a:xfrm>
            <a:off x="698500" y="1642738"/>
            <a:ext cx="8267700" cy="3356513"/>
          </a:xfrm>
          <a:prstGeom prst="rect">
            <a:avLst/>
          </a:prstGeom>
        </p:spPr>
        <p:txBody>
          <a:bodyPr vert="horz" wrap="square" lIns="0" tIns="6812" rIns="0" bIns="0" rtlCol="0">
            <a:spAutoFit/>
          </a:bodyPr>
          <a:lstStyle/>
          <a:p>
            <a:pPr algn="just"/>
            <a:r>
              <a:rPr sz="1800" b="1" i="1" dirty="0" smtClean="0">
                <a:latin typeface="TT Commons Light" panose="02000506030000020003" pitchFamily="50" charset="0"/>
                <a:cs typeface="Arial"/>
              </a:rPr>
              <a:t>Zinc PCA</a:t>
            </a:r>
            <a:endParaRPr lang="es-ES" altLang="ja-JP" sz="1800" b="1" i="1" dirty="0" smtClean="0">
              <a:latin typeface="TT Commons Light" panose="02000506030000020003" pitchFamily="50" charset="0"/>
              <a:ea typeface="ＭＳ Ｐゴシック" panose="020B0600070205080204" pitchFamily="34" charset="-128"/>
            </a:endParaRPr>
          </a:p>
          <a:p>
            <a:pPr algn="just"/>
            <a:r>
              <a:rPr lang="es-ES" altLang="en-US" sz="1800" dirty="0" smtClean="0">
                <a:latin typeface="TT Commons Light" panose="02000506030000020003" pitchFamily="50" charset="0"/>
              </a:rPr>
              <a:t>Existen </a:t>
            </a:r>
            <a:r>
              <a:rPr lang="es-ES" altLang="en-US" sz="1800" dirty="0">
                <a:latin typeface="TT Commons Light" panose="02000506030000020003" pitchFamily="50" charset="0"/>
              </a:rPr>
              <a:t>estudios que demuestran que los </a:t>
            </a:r>
            <a:r>
              <a:rPr lang="es-ES" altLang="en-US" sz="1800" b="1" dirty="0">
                <a:latin typeface="TT Commons Light" panose="02000506030000020003" pitchFamily="50" charset="0"/>
              </a:rPr>
              <a:t>niveles de zinc están disminuidos</a:t>
            </a:r>
            <a:r>
              <a:rPr lang="es-ES" altLang="en-US" sz="1800" dirty="0">
                <a:latin typeface="TT Commons Light" panose="02000506030000020003" pitchFamily="50" charset="0"/>
              </a:rPr>
              <a:t> en los pacientes que presentan </a:t>
            </a:r>
            <a:r>
              <a:rPr lang="es-ES" altLang="en-US" sz="1800" b="1" dirty="0">
                <a:latin typeface="TT Commons Light" panose="02000506030000020003" pitchFamily="50" charset="0"/>
              </a:rPr>
              <a:t>acné inflamatorio</a:t>
            </a:r>
            <a:r>
              <a:rPr lang="es-ES" altLang="en-US" sz="1800" dirty="0" smtClean="0">
                <a:latin typeface="TT Commons Light" panose="02000506030000020003" pitchFamily="50" charset="0"/>
              </a:rPr>
              <a:t>. </a:t>
            </a:r>
          </a:p>
          <a:p>
            <a:pPr algn="just"/>
            <a:r>
              <a:rPr lang="es-ES" altLang="en-US" sz="1800" dirty="0" smtClean="0">
                <a:latin typeface="TT Commons Light" panose="02000506030000020003" pitchFamily="50" charset="0"/>
              </a:rPr>
              <a:t>El </a:t>
            </a:r>
            <a:r>
              <a:rPr lang="es-ES" altLang="en-US" sz="1800" dirty="0">
                <a:latin typeface="TT Commons Light" panose="02000506030000020003" pitchFamily="50" charset="0"/>
              </a:rPr>
              <a:t>zinc actúa: </a:t>
            </a:r>
            <a:r>
              <a:rPr lang="es-ES" altLang="en-US" sz="1800" b="1" dirty="0">
                <a:latin typeface="TT Commons Light" panose="02000506030000020003" pitchFamily="50" charset="0"/>
              </a:rPr>
              <a:t>Inhibiendo  la actividad de la 5 alfa </a:t>
            </a:r>
            <a:r>
              <a:rPr lang="es-ES" altLang="en-US" sz="1800" b="1" dirty="0" err="1">
                <a:latin typeface="TT Commons Light" panose="02000506030000020003" pitchFamily="50" charset="0"/>
              </a:rPr>
              <a:t>reductasa</a:t>
            </a:r>
            <a:r>
              <a:rPr lang="es-ES" altLang="en-US" sz="1800" dirty="0">
                <a:latin typeface="TT Commons Light" panose="02000506030000020003" pitchFamily="50" charset="0"/>
              </a:rPr>
              <a:t>. Enzima que estimula la síntesis  y secreción de sebo en  las glándulas sebáceas</a:t>
            </a:r>
            <a:r>
              <a:rPr lang="es-ES" altLang="en-US" sz="1800" dirty="0" smtClean="0">
                <a:latin typeface="TT Commons Light" panose="02000506030000020003" pitchFamily="50" charset="0"/>
              </a:rPr>
              <a:t>. </a:t>
            </a:r>
            <a:endParaRPr lang="es-ES" altLang="en-US" sz="1800" dirty="0">
              <a:latin typeface="TT Commons Light" panose="02000506030000020003" pitchFamily="50" charset="0"/>
            </a:endParaRPr>
          </a:p>
          <a:p>
            <a:pPr algn="just"/>
            <a:r>
              <a:rPr lang="es-ES" altLang="en-US" sz="1800" dirty="0" smtClean="0">
                <a:latin typeface="TT Commons Light" panose="02000506030000020003" pitchFamily="50" charset="0"/>
              </a:rPr>
              <a:t>Posee </a:t>
            </a:r>
            <a:r>
              <a:rPr lang="es-ES" altLang="en-US" sz="1800" b="1" dirty="0">
                <a:latin typeface="TT Commons Light" panose="02000506030000020003" pitchFamily="50" charset="0"/>
              </a:rPr>
              <a:t>propiedades  antimicrobianas</a:t>
            </a:r>
            <a:r>
              <a:rPr lang="es-ES" altLang="en-US" sz="1800" dirty="0">
                <a:latin typeface="TT Commons Light" panose="02000506030000020003" pitchFamily="50" charset="0"/>
              </a:rPr>
              <a:t> frente a </a:t>
            </a:r>
            <a:r>
              <a:rPr lang="es-ES" altLang="en-US" sz="1800" dirty="0" err="1">
                <a:latin typeface="TT Commons Light" panose="02000506030000020003" pitchFamily="50" charset="0"/>
              </a:rPr>
              <a:t>Propionibacterium</a:t>
            </a:r>
            <a:r>
              <a:rPr lang="es-ES" altLang="en-US" sz="1800" dirty="0">
                <a:latin typeface="TT Commons Light" panose="02000506030000020003" pitchFamily="50" charset="0"/>
              </a:rPr>
              <a:t> </a:t>
            </a:r>
            <a:r>
              <a:rPr lang="es-ES" altLang="en-US" sz="1800" dirty="0" err="1">
                <a:latin typeface="TT Commons Light" panose="02000506030000020003" pitchFamily="50" charset="0"/>
              </a:rPr>
              <a:t>acnes</a:t>
            </a:r>
            <a:r>
              <a:rPr lang="es-ES" altLang="en-US" sz="1800" dirty="0">
                <a:latin typeface="TT Commons Light" panose="02000506030000020003" pitchFamily="50" charset="0"/>
              </a:rPr>
              <a:t> y </a:t>
            </a:r>
            <a:r>
              <a:rPr lang="es-ES" altLang="en-US" sz="1800" dirty="0" err="1">
                <a:latin typeface="TT Commons Light" panose="02000506030000020003" pitchFamily="50" charset="0"/>
              </a:rPr>
              <a:t>Staphylococus</a:t>
            </a:r>
            <a:r>
              <a:rPr lang="es-ES" altLang="en-US" sz="1800" dirty="0">
                <a:latin typeface="TT Commons Light" panose="02000506030000020003" pitchFamily="50" charset="0"/>
              </a:rPr>
              <a:t> epidermis</a:t>
            </a:r>
            <a:r>
              <a:rPr lang="es-ES" altLang="en-US" sz="1800" dirty="0" smtClean="0">
                <a:latin typeface="TT Commons Light" panose="02000506030000020003" pitchFamily="50" charset="0"/>
              </a:rPr>
              <a:t>.</a:t>
            </a:r>
          </a:p>
          <a:p>
            <a:pPr algn="just"/>
            <a:endParaRPr lang="es-ES" altLang="en-US" sz="1800" dirty="0">
              <a:latin typeface="TT Commons Light" panose="02000506030000020003" pitchFamily="50" charset="0"/>
            </a:endParaRPr>
          </a:p>
          <a:p>
            <a:pPr marL="7170">
              <a:spcBef>
                <a:spcPts val="54"/>
              </a:spcBef>
              <a:tabLst>
                <a:tab pos="297931" algn="l"/>
              </a:tabLst>
            </a:pPr>
            <a:r>
              <a:rPr lang="es-ES" altLang="en-US" sz="1800" b="1" i="1" dirty="0" err="1">
                <a:latin typeface="TT Commons Light" panose="02000506030000020003" pitchFamily="50" charset="0"/>
              </a:rPr>
              <a:t>Enantia</a:t>
            </a:r>
            <a:r>
              <a:rPr lang="es-ES" altLang="en-US" sz="1800" b="1" i="1" dirty="0">
                <a:latin typeface="TT Commons Light" panose="02000506030000020003" pitchFamily="50" charset="0"/>
              </a:rPr>
              <a:t> </a:t>
            </a:r>
            <a:r>
              <a:rPr lang="es-ES" altLang="en-US" sz="1800" b="1" i="1" dirty="0" err="1" smtClean="0">
                <a:latin typeface="TT Commons Light" panose="02000506030000020003" pitchFamily="50" charset="0"/>
              </a:rPr>
              <a:t>chlorantha</a:t>
            </a:r>
            <a:endParaRPr lang="es-ES" altLang="en-US" sz="1800" b="1" i="1" dirty="0" smtClean="0">
              <a:latin typeface="TT Commons Light" panose="02000506030000020003" pitchFamily="50" charset="0"/>
            </a:endParaRPr>
          </a:p>
          <a:p>
            <a:pPr marL="7170">
              <a:spcBef>
                <a:spcPts val="54"/>
              </a:spcBef>
              <a:tabLst>
                <a:tab pos="297931" algn="l"/>
              </a:tabLst>
            </a:pPr>
            <a:r>
              <a:rPr lang="es-ES" altLang="en-US" sz="1800" dirty="0" smtClean="0">
                <a:latin typeface="TT Commons Light" panose="02000506030000020003" pitchFamily="50" charset="0"/>
              </a:rPr>
              <a:t>Reduce el tamaño y brillo de los poros. Refina el grano de la piel. </a:t>
            </a:r>
            <a:r>
              <a:rPr lang="es-ES" sz="1800" dirty="0">
                <a:latin typeface="TT Commons Light" panose="02000506030000020003" pitchFamily="50" charset="0"/>
              </a:rPr>
              <a:t>La regularización de la diferenciación y proliferación de los </a:t>
            </a:r>
            <a:r>
              <a:rPr lang="es-ES" sz="1800" dirty="0" err="1">
                <a:latin typeface="TT Commons Light" panose="02000506030000020003" pitchFamily="50" charset="0"/>
              </a:rPr>
              <a:t>sebocitos</a:t>
            </a:r>
            <a:r>
              <a:rPr lang="es-ES" sz="1800" dirty="0">
                <a:latin typeface="TT Commons Light" panose="02000506030000020003" pitchFamily="50" charset="0"/>
              </a:rPr>
              <a:t> y la inhibición de la actividad de 5ª </a:t>
            </a:r>
            <a:r>
              <a:rPr lang="es-ES" sz="1800" dirty="0" err="1">
                <a:latin typeface="TT Commons Light" panose="02000506030000020003" pitchFamily="50" charset="0"/>
              </a:rPr>
              <a:t>recuctase</a:t>
            </a:r>
            <a:r>
              <a:rPr lang="es-ES" sz="1800" dirty="0">
                <a:latin typeface="TT Commons Light" panose="02000506030000020003" pitchFamily="50" charset="0"/>
              </a:rPr>
              <a:t> conlleva una reducción de la secreción </a:t>
            </a:r>
            <a:r>
              <a:rPr lang="es-ES" sz="1800" dirty="0" smtClean="0">
                <a:latin typeface="TT Commons Light" panose="02000506030000020003" pitchFamily="50" charset="0"/>
              </a:rPr>
              <a:t>sebácea.</a:t>
            </a:r>
            <a:endParaRPr lang="es-ES" sz="1581" spc="-192" dirty="0">
              <a:solidFill>
                <a:srgbClr val="404040"/>
              </a:solidFill>
              <a:latin typeface="TT Commons" panose="02000506040000020004" pitchFamily="50" charset="0"/>
              <a:cs typeface="Arial"/>
            </a:endParaRPr>
          </a:p>
        </p:txBody>
      </p:sp>
      <p:sp>
        <p:nvSpPr>
          <p:cNvPr id="40" name="Título 8"/>
          <p:cNvSpPr txBox="1">
            <a:spLocks/>
          </p:cNvSpPr>
          <p:nvPr/>
        </p:nvSpPr>
        <p:spPr>
          <a:xfrm>
            <a:off x="698500" y="445037"/>
            <a:ext cx="1729641" cy="332399"/>
          </a:xfrm>
          <a:prstGeom prst="rect">
            <a:avLst/>
          </a:prstGeom>
          <a:solidFill>
            <a:schemeClr val="bg1"/>
          </a:solidFill>
        </p:spPr>
        <p:txBody>
          <a:bodyPr vert="horz" wrap="none" lIns="0" tIns="0" rIns="0" bIns="0" rtlCol="0" anchor="ctr">
            <a:spAutoFit/>
          </a:bodyPr>
          <a:lstStyle>
            <a:lvl1pPr algn="l" defTabSz="761741" rtl="0" eaLnBrk="1" latinLnBrk="0" hangingPunct="1">
              <a:lnSpc>
                <a:spcPct val="90000"/>
              </a:lnSpc>
              <a:spcBef>
                <a:spcPct val="0"/>
              </a:spcBef>
              <a:buNone/>
              <a:defRPr sz="1849"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
        <p:nvSpPr>
          <p:cNvPr id="2" name="Rectángulo 1"/>
          <p:cNvSpPr/>
          <p:nvPr/>
        </p:nvSpPr>
        <p:spPr>
          <a:xfrm>
            <a:off x="584200" y="1104106"/>
            <a:ext cx="3078087" cy="400110"/>
          </a:xfrm>
          <a:prstGeom prst="rect">
            <a:avLst/>
          </a:prstGeom>
        </p:spPr>
        <p:txBody>
          <a:bodyPr wrap="none">
            <a:spAutoFit/>
          </a:bodyPr>
          <a:lstStyle/>
          <a:p>
            <a:r>
              <a:rPr lang="es-ES" altLang="ja-JP" sz="2000" dirty="0" smtClean="0">
                <a:latin typeface="Gotham Rounded Book" pitchFamily="50" charset="0"/>
                <a:ea typeface="ＭＳ Ｐゴシック" panose="020B0600070205080204" pitchFamily="34" charset="-128"/>
              </a:rPr>
              <a:t>SEBO-REGULADORES</a:t>
            </a:r>
            <a:endParaRPr lang="en-US" sz="2000" dirty="0">
              <a:latin typeface="Gotham Rounded Book" pitchFamily="50" charset="0"/>
            </a:endParaRPr>
          </a:p>
        </p:txBody>
      </p:sp>
    </p:spTree>
    <p:extLst>
      <p:ext uri="{BB962C8B-B14F-4D97-AF65-F5344CB8AC3E}">
        <p14:creationId xmlns:p14="http://schemas.microsoft.com/office/powerpoint/2010/main" val="2261050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docProps/app.xml><?xml version="1.0" encoding="utf-8"?>
<Properties xmlns="http://schemas.openxmlformats.org/officeDocument/2006/extended-properties" xmlns:vt="http://schemas.openxmlformats.org/officeDocument/2006/docPropsVTypes">
  <Template>Tema4 atache</Template>
  <TotalTime>6898</TotalTime>
  <Words>3130</Words>
  <Application>Microsoft Office PowerPoint</Application>
  <PresentationFormat>Personalizado</PresentationFormat>
  <Paragraphs>367</Paragraphs>
  <Slides>31</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31</vt:i4>
      </vt:variant>
    </vt:vector>
  </HeadingPairs>
  <TitlesOfParts>
    <vt:vector size="46" baseType="lpstr">
      <vt:lpstr>ＭＳ Ｐゴシック</vt:lpstr>
      <vt:lpstr>Arial</vt:lpstr>
      <vt:lpstr>Bebas Neue Regular</vt:lpstr>
      <vt:lpstr>Calibri</vt:lpstr>
      <vt:lpstr>Carlito</vt:lpstr>
      <vt:lpstr>Gotham Book</vt:lpstr>
      <vt:lpstr>Gotham Rounded Book</vt:lpstr>
      <vt:lpstr>Lucida Sans Unicode</vt:lpstr>
      <vt:lpstr>TeXGyreAdventor</vt:lpstr>
      <vt:lpstr>Times New Roman</vt:lpstr>
      <vt:lpstr>Trebuchet MS</vt:lpstr>
      <vt:lpstr>TT Commons</vt:lpstr>
      <vt:lpstr>TT Commons Light</vt:lpstr>
      <vt:lpstr>Verdana</vt:lpstr>
      <vt:lpstr>Tema4 atache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35</cp:revision>
  <dcterms:created xsi:type="dcterms:W3CDTF">2021-05-05T10:05:40Z</dcterms:created>
  <dcterms:modified xsi:type="dcterms:W3CDTF">2024-02-05T10:01:29Z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Microsoft® PowerPoint® 2016</vt:lpwstr>
  </property>
  <property fmtid="{D5CDD505-2E9C-101B-9397-08002B2CF9AE}" pid="4" name="LastSaved">
    <vt:filetime>2021-05-05T00:00:00Z</vt:filetime>
  </property>
</Properties>
</file>