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78" r:id="rId2"/>
    <p:sldId id="257" r:id="rId3"/>
    <p:sldId id="258" r:id="rId4"/>
    <p:sldId id="259" r:id="rId5"/>
    <p:sldId id="260" r:id="rId6"/>
    <p:sldId id="261" r:id="rId7"/>
    <p:sldId id="262" r:id="rId8"/>
    <p:sldId id="290" r:id="rId9"/>
    <p:sldId id="291" r:id="rId10"/>
    <p:sldId id="292" r:id="rId11"/>
    <p:sldId id="293" r:id="rId12"/>
    <p:sldId id="294" r:id="rId13"/>
    <p:sldId id="295" r:id="rId14"/>
    <p:sldId id="296" r:id="rId15"/>
    <p:sldId id="297" r:id="rId16"/>
    <p:sldId id="298" r:id="rId17"/>
    <p:sldId id="263" r:id="rId18"/>
    <p:sldId id="264" r:id="rId19"/>
    <p:sldId id="265" r:id="rId20"/>
    <p:sldId id="266" r:id="rId21"/>
    <p:sldId id="267" r:id="rId22"/>
    <p:sldId id="268" r:id="rId23"/>
    <p:sldId id="299" r:id="rId24"/>
    <p:sldId id="300" r:id="rId25"/>
    <p:sldId id="272" r:id="rId26"/>
    <p:sldId id="289" r:id="rId27"/>
    <p:sldId id="279" r:id="rId28"/>
    <p:sldId id="273" r:id="rId29"/>
    <p:sldId id="274" r:id="rId30"/>
    <p:sldId id="275" r:id="rId31"/>
    <p:sldId id="276" r:id="rId32"/>
    <p:sldId id="277" r:id="rId33"/>
  </p:sldIdLst>
  <p:sldSz cx="10160000" cy="5713413"/>
  <p:notesSz cx="17995900" cy="9004300"/>
  <p:defaultTextStyle>
    <a:defPPr>
      <a:defRPr lang="es-ES"/>
    </a:defPPr>
    <a:lvl1pPr marL="0" algn="l" defTabSz="537484" rtl="0" eaLnBrk="1" latinLnBrk="0" hangingPunct="1">
      <a:defRPr sz="1058" kern="1200">
        <a:solidFill>
          <a:schemeClr val="tx1"/>
        </a:solidFill>
        <a:latin typeface="+mn-lt"/>
        <a:ea typeface="+mn-ea"/>
        <a:cs typeface="+mn-cs"/>
      </a:defRPr>
    </a:lvl1pPr>
    <a:lvl2pPr marL="268742" algn="l" defTabSz="537484" rtl="0" eaLnBrk="1" latinLnBrk="0" hangingPunct="1">
      <a:defRPr sz="1058" kern="1200">
        <a:solidFill>
          <a:schemeClr val="tx1"/>
        </a:solidFill>
        <a:latin typeface="+mn-lt"/>
        <a:ea typeface="+mn-ea"/>
        <a:cs typeface="+mn-cs"/>
      </a:defRPr>
    </a:lvl2pPr>
    <a:lvl3pPr marL="537484" algn="l" defTabSz="537484" rtl="0" eaLnBrk="1" latinLnBrk="0" hangingPunct="1">
      <a:defRPr sz="1058" kern="1200">
        <a:solidFill>
          <a:schemeClr val="tx1"/>
        </a:solidFill>
        <a:latin typeface="+mn-lt"/>
        <a:ea typeface="+mn-ea"/>
        <a:cs typeface="+mn-cs"/>
      </a:defRPr>
    </a:lvl3pPr>
    <a:lvl4pPr marL="806226" algn="l" defTabSz="537484" rtl="0" eaLnBrk="1" latinLnBrk="0" hangingPunct="1">
      <a:defRPr sz="1058" kern="1200">
        <a:solidFill>
          <a:schemeClr val="tx1"/>
        </a:solidFill>
        <a:latin typeface="+mn-lt"/>
        <a:ea typeface="+mn-ea"/>
        <a:cs typeface="+mn-cs"/>
      </a:defRPr>
    </a:lvl4pPr>
    <a:lvl5pPr marL="1074969" algn="l" defTabSz="537484" rtl="0" eaLnBrk="1" latinLnBrk="0" hangingPunct="1">
      <a:defRPr sz="1058" kern="1200">
        <a:solidFill>
          <a:schemeClr val="tx1"/>
        </a:solidFill>
        <a:latin typeface="+mn-lt"/>
        <a:ea typeface="+mn-ea"/>
        <a:cs typeface="+mn-cs"/>
      </a:defRPr>
    </a:lvl5pPr>
    <a:lvl6pPr marL="1343711" algn="l" defTabSz="537484" rtl="0" eaLnBrk="1" latinLnBrk="0" hangingPunct="1">
      <a:defRPr sz="1058" kern="1200">
        <a:solidFill>
          <a:schemeClr val="tx1"/>
        </a:solidFill>
        <a:latin typeface="+mn-lt"/>
        <a:ea typeface="+mn-ea"/>
        <a:cs typeface="+mn-cs"/>
      </a:defRPr>
    </a:lvl6pPr>
    <a:lvl7pPr marL="1612453" algn="l" defTabSz="537484" rtl="0" eaLnBrk="1" latinLnBrk="0" hangingPunct="1">
      <a:defRPr sz="1058" kern="1200">
        <a:solidFill>
          <a:schemeClr val="tx1"/>
        </a:solidFill>
        <a:latin typeface="+mn-lt"/>
        <a:ea typeface="+mn-ea"/>
        <a:cs typeface="+mn-cs"/>
      </a:defRPr>
    </a:lvl7pPr>
    <a:lvl8pPr marL="1881195" algn="l" defTabSz="537484" rtl="0" eaLnBrk="1" latinLnBrk="0" hangingPunct="1">
      <a:defRPr sz="1058" kern="1200">
        <a:solidFill>
          <a:schemeClr val="tx1"/>
        </a:solidFill>
        <a:latin typeface="+mn-lt"/>
        <a:ea typeface="+mn-ea"/>
        <a:cs typeface="+mn-cs"/>
      </a:defRPr>
    </a:lvl8pPr>
    <a:lvl9pPr marL="2149937" algn="l" defTabSz="537484"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7" userDrawn="1">
          <p15:clr>
            <a:srgbClr val="A4A3A4"/>
          </p15:clr>
        </p15:guide>
        <p15:guide id="2" pos="1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82" d="100"/>
          <a:sy n="82" d="100"/>
        </p:scale>
        <p:origin x="798" y="90"/>
      </p:cViewPr>
      <p:guideLst>
        <p:guide orient="horz" pos="1827"/>
        <p:guide pos="1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34676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s-ES" spc="3" smtClean="0"/>
              <a:t>Formación </a:t>
            </a:r>
            <a:r>
              <a:rPr lang="es-ES" smtClean="0"/>
              <a:t>pieles grasas </a:t>
            </a:r>
            <a:r>
              <a:rPr lang="es-ES" spc="-14" smtClean="0"/>
              <a:t>OILY </a:t>
            </a:r>
            <a:r>
              <a:rPr lang="es-ES" spc="3" smtClean="0"/>
              <a:t>SK </a:t>
            </a:r>
            <a:r>
              <a:rPr lang="es-ES" spc="-20" smtClean="0"/>
              <a:t>ATACHE</a:t>
            </a:r>
            <a:r>
              <a:rPr lang="es-ES" spc="-6" smtClean="0"/>
              <a:t> </a:t>
            </a:r>
            <a:r>
              <a:rPr lang="es-ES" spc="3" smtClean="0"/>
              <a:t>2020</a:t>
            </a:r>
            <a:endParaRPr lang="es-ES" spc="3"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2/1/2024</a:t>
            </a:fld>
            <a:endParaRPr lang="en-U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s-ES" spc="6" smtClean="0"/>
              <a:pPr marL="21511">
                <a:lnSpc>
                  <a:spcPts val="898"/>
                </a:lnSpc>
              </a:pPr>
              <a:t>‹Nº›</a:t>
            </a:fld>
            <a:endParaRPr lang="es-ES" spc="6" dirty="0"/>
          </a:p>
        </p:txBody>
      </p:sp>
    </p:spTree>
    <p:extLst>
      <p:ext uri="{BB962C8B-B14F-4D97-AF65-F5344CB8AC3E}">
        <p14:creationId xmlns:p14="http://schemas.microsoft.com/office/powerpoint/2010/main" val="230371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Haga clic para modificar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s-ES" spc="3" smtClean="0"/>
              <a:t>Formación </a:t>
            </a:r>
            <a:r>
              <a:rPr lang="es-ES" smtClean="0"/>
              <a:t>pieles grasas </a:t>
            </a:r>
            <a:r>
              <a:rPr lang="es-ES" spc="-14" smtClean="0"/>
              <a:t>OILY </a:t>
            </a:r>
            <a:r>
              <a:rPr lang="es-ES" spc="3" smtClean="0"/>
              <a:t>SK </a:t>
            </a:r>
            <a:r>
              <a:rPr lang="es-ES" spc="-20" smtClean="0"/>
              <a:t>ATACHE</a:t>
            </a:r>
            <a:r>
              <a:rPr lang="es-ES" spc="-6" smtClean="0"/>
              <a:t> </a:t>
            </a:r>
            <a:r>
              <a:rPr lang="es-ES" spc="3" smtClean="0"/>
              <a:t>2020</a:t>
            </a:r>
            <a:endParaRPr lang="es-ES"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2/1/2024</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s-ES" spc="6" smtClean="0"/>
              <a:pPr marL="21511">
                <a:lnSpc>
                  <a:spcPts val="898"/>
                </a:lnSpc>
              </a:pPr>
              <a:t>‹Nº›</a:t>
            </a:fld>
            <a:endParaRPr lang="es-ES" spc="6" dirty="0"/>
          </a:p>
        </p:txBody>
      </p:sp>
    </p:spTree>
    <p:extLst>
      <p:ext uri="{BB962C8B-B14F-4D97-AF65-F5344CB8AC3E}">
        <p14:creationId xmlns:p14="http://schemas.microsoft.com/office/powerpoint/2010/main" val="153621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22600" y="378180"/>
            <a:ext cx="8718384" cy="251928"/>
          </a:xfrm>
        </p:spPr>
        <p:txBody>
          <a:bodyPr lIns="0" tIns="0" rIns="0" bIns="0"/>
          <a:lstStyle>
            <a:lvl1pPr>
              <a:defRPr sz="1637" b="0" i="0">
                <a:solidFill>
                  <a:schemeClr val="tx1"/>
                </a:solidFill>
                <a:latin typeface="Arial"/>
                <a:cs typeface="Arial"/>
              </a:defRPr>
            </a:lvl1pPr>
          </a:lstStyle>
          <a:p>
            <a:endParaRPr/>
          </a:p>
        </p:txBody>
      </p:sp>
      <p:sp>
        <p:nvSpPr>
          <p:cNvPr id="3" name="Holder 3"/>
          <p:cNvSpPr>
            <a:spLocks noGrp="1"/>
          </p:cNvSpPr>
          <p:nvPr>
            <p:ph sz="half" idx="2"/>
          </p:nvPr>
        </p:nvSpPr>
        <p:spPr>
          <a:xfrm>
            <a:off x="1062605" y="1540446"/>
            <a:ext cx="412924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5809483" y="1140104"/>
            <a:ext cx="368685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a:xfrm>
            <a:off x="4036251" y="5385290"/>
            <a:ext cx="2090078" cy="230832"/>
          </a:xfrm>
          <a:prstGeom prst="rect">
            <a:avLst/>
          </a:prstGeom>
        </p:spPr>
        <p:txBody>
          <a:bodyPr lIns="0" tIns="0" rIns="0" bIns="0"/>
          <a:lstStyle>
            <a:lvl1pPr>
              <a:defRPr sz="875" b="0" i="0">
                <a:solidFill>
                  <a:srgbClr val="888888"/>
                </a:solidFill>
                <a:latin typeface="Carlito"/>
                <a:cs typeface="Carlito"/>
              </a:defRPr>
            </a:lvl1pPr>
          </a:lstStyle>
          <a:p>
            <a:pPr marL="7170">
              <a:lnSpc>
                <a:spcPts val="898"/>
              </a:lnSpc>
            </a:pPr>
            <a:r>
              <a:rPr lang="es-ES" spc="3" smtClean="0"/>
              <a:t>Formación </a:t>
            </a:r>
            <a:r>
              <a:rPr lang="es-ES" smtClean="0"/>
              <a:t>pieles grasas </a:t>
            </a:r>
            <a:r>
              <a:rPr lang="es-ES" spc="-14" smtClean="0"/>
              <a:t>OILY </a:t>
            </a:r>
            <a:r>
              <a:rPr lang="es-ES" spc="3" smtClean="0"/>
              <a:t>SK </a:t>
            </a:r>
            <a:r>
              <a:rPr lang="es-ES" spc="-20" smtClean="0"/>
              <a:t>ATACHE</a:t>
            </a:r>
            <a:r>
              <a:rPr lang="es-ES" spc="-6" smtClean="0"/>
              <a:t> </a:t>
            </a:r>
            <a:r>
              <a:rPr lang="es-ES" spc="3" smtClean="0"/>
              <a:t>2020</a:t>
            </a:r>
            <a:endParaRPr lang="es-ES" spc="3" dirty="0"/>
          </a:p>
        </p:txBody>
      </p:sp>
      <p:sp>
        <p:nvSpPr>
          <p:cNvPr id="6" name="Holder 6"/>
          <p:cNvSpPr>
            <a:spLocks noGrp="1"/>
          </p:cNvSpPr>
          <p:nvPr>
            <p:ph type="dt" sz="half" idx="6"/>
          </p:nvPr>
        </p:nvSpPr>
        <p:spPr>
          <a:xfrm>
            <a:off x="508179" y="5313474"/>
            <a:ext cx="2337624" cy="162801"/>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7" name="Holder 7"/>
          <p:cNvSpPr>
            <a:spLocks noGrp="1"/>
          </p:cNvSpPr>
          <p:nvPr>
            <p:ph type="sldNum" sz="quarter" idx="7"/>
          </p:nvPr>
        </p:nvSpPr>
        <p:spPr>
          <a:xfrm>
            <a:off x="9278511" y="5385290"/>
            <a:ext cx="157025" cy="230832"/>
          </a:xfrm>
          <a:prstGeom prst="rect">
            <a:avLst/>
          </a:prstGeom>
        </p:spPr>
        <p:txBody>
          <a:bodyPr lIns="0" tIns="0" rIns="0" bIns="0"/>
          <a:lstStyle>
            <a:lvl1pPr>
              <a:defRPr sz="875" b="0" i="0">
                <a:solidFill>
                  <a:srgbClr val="888888"/>
                </a:solidFill>
                <a:latin typeface="Carlito"/>
                <a:cs typeface="Carlito"/>
              </a:defRPr>
            </a:lvl1pPr>
          </a:lstStyle>
          <a:p>
            <a:pPr marL="21511">
              <a:lnSpc>
                <a:spcPts val="898"/>
              </a:lnSpc>
            </a:pPr>
            <a:fld id="{81D60167-4931-47E6-BA6A-407CBD079E47}" type="slidenum">
              <a:rPr lang="es-ES" spc="6" smtClean="0"/>
              <a:pPr marL="21511">
                <a:lnSpc>
                  <a:spcPts val="898"/>
                </a:lnSpc>
              </a:pPr>
              <a:t>‹Nº›</a:t>
            </a:fld>
            <a:endParaRPr lang="es-ES" spc="6" dirty="0"/>
          </a:p>
        </p:txBody>
      </p:sp>
    </p:spTree>
    <p:extLst>
      <p:ext uri="{BB962C8B-B14F-4D97-AF65-F5344CB8AC3E}">
        <p14:creationId xmlns:p14="http://schemas.microsoft.com/office/powerpoint/2010/main" val="3202014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23418403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g"/></Relationships>
</file>

<file path=ppt/slides/_rels/slide24.xml.rels><?xml version="1.0" encoding="UTF-8" standalone="yes"?>
<Relationships xmlns="http://schemas.openxmlformats.org/package/2006/relationships"><Relationship Id="rId8" Type="http://schemas.openxmlformats.org/officeDocument/2006/relationships/image" Target="../media/image52.tiff"/><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52.tiff"/></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60.jp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tiff"/><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172695" y="3932090"/>
            <a:ext cx="4119333" cy="738215"/>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OILY SKIN TRAINING</a:t>
            </a:r>
            <a:endParaRPr lang="es-ES" sz="2798" dirty="0">
              <a:latin typeface="Gotham Rounded Book"/>
              <a:cs typeface="Gotham Book" pitchFamily="50"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563" y="2599822"/>
            <a:ext cx="3304037" cy="1652018"/>
          </a:xfrm>
          <a:prstGeom prst="rect">
            <a:avLst/>
          </a:prstGeom>
        </p:spPr>
      </p:pic>
    </p:spTree>
    <p:extLst>
      <p:ext uri="{BB962C8B-B14F-4D97-AF65-F5344CB8AC3E}">
        <p14:creationId xmlns:p14="http://schemas.microsoft.com/office/powerpoint/2010/main" val="3580998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10</a:t>
            </a:fld>
            <a:endParaRPr spc="6" dirty="0"/>
          </a:p>
        </p:txBody>
      </p:sp>
      <p:sp>
        <p:nvSpPr>
          <p:cNvPr id="8" name="object 8"/>
          <p:cNvSpPr txBox="1"/>
          <p:nvPr/>
        </p:nvSpPr>
        <p:spPr>
          <a:xfrm>
            <a:off x="698500" y="1642738"/>
            <a:ext cx="8267700" cy="3053866"/>
          </a:xfrm>
          <a:prstGeom prst="rect">
            <a:avLst/>
          </a:prstGeom>
        </p:spPr>
        <p:txBody>
          <a:bodyPr vert="horz" wrap="square" lIns="0" tIns="6812" rIns="0" bIns="0" rtlCol="0">
            <a:spAutoFit/>
          </a:bodyPr>
          <a:lstStyle/>
          <a:p>
            <a:pPr algn="just"/>
            <a:r>
              <a:rPr lang="en-US" sz="1800" b="1" i="1" dirty="0">
                <a:latin typeface="TT Commons Light" panose="02000506030000020003" pitchFamily="50" charset="0"/>
                <a:cs typeface="Arial"/>
              </a:rPr>
              <a:t>Zinc PCA</a:t>
            </a:r>
          </a:p>
          <a:p>
            <a:pPr algn="just"/>
            <a:r>
              <a:rPr lang="en-US" sz="1800" b="1" i="1" dirty="0">
                <a:latin typeface="TT Commons Light" panose="02000506030000020003" pitchFamily="50" charset="0"/>
                <a:cs typeface="Arial"/>
              </a:rPr>
              <a:t>Studies show that zinc levels are decreased in patients with inflammatory acne. </a:t>
            </a:r>
          </a:p>
          <a:p>
            <a:pPr algn="just"/>
            <a:r>
              <a:rPr lang="en-US" sz="1800" b="1" i="1" dirty="0">
                <a:latin typeface="TT Commons Light" panose="02000506030000020003" pitchFamily="50" charset="0"/>
                <a:cs typeface="Arial"/>
              </a:rPr>
              <a:t>Zinc acts by: Inhibiting the activity of 5 alpha-reductase. An enzyme that stimulates the synthesis and secretion of sebum in the sebaceous glands. </a:t>
            </a:r>
          </a:p>
          <a:p>
            <a:pPr algn="just"/>
            <a:r>
              <a:rPr lang="en-US" sz="1800" b="1" i="1" dirty="0">
                <a:latin typeface="TT Commons Light" panose="02000506030000020003" pitchFamily="50" charset="0"/>
                <a:cs typeface="Arial"/>
              </a:rPr>
              <a:t>It has antimicrobial properties against </a:t>
            </a:r>
            <a:r>
              <a:rPr lang="en-US" sz="1800" b="1" i="1" dirty="0" err="1">
                <a:latin typeface="TT Commons Light" panose="02000506030000020003" pitchFamily="50" charset="0"/>
                <a:cs typeface="Arial"/>
              </a:rPr>
              <a:t>Propionibacterium</a:t>
            </a:r>
            <a:r>
              <a:rPr lang="en-US" sz="1800" b="1" i="1" dirty="0">
                <a:latin typeface="TT Commons Light" panose="02000506030000020003" pitchFamily="50" charset="0"/>
                <a:cs typeface="Arial"/>
              </a:rPr>
              <a:t> acnes and </a:t>
            </a:r>
            <a:r>
              <a:rPr lang="en-US" sz="1800" b="1" i="1" dirty="0" err="1">
                <a:latin typeface="TT Commons Light" panose="02000506030000020003" pitchFamily="50" charset="0"/>
                <a:cs typeface="Arial"/>
              </a:rPr>
              <a:t>Staphylococus</a:t>
            </a:r>
            <a:r>
              <a:rPr lang="en-US" sz="1800" b="1" i="1" dirty="0">
                <a:latin typeface="TT Commons Light" panose="02000506030000020003" pitchFamily="50" charset="0"/>
                <a:cs typeface="Arial"/>
              </a:rPr>
              <a:t> epidermis.</a:t>
            </a:r>
          </a:p>
          <a:p>
            <a:pPr algn="just"/>
            <a:endParaRPr lang="en-US" sz="1800" b="1" i="1" dirty="0">
              <a:latin typeface="TT Commons Light" panose="02000506030000020003" pitchFamily="50" charset="0"/>
              <a:cs typeface="Arial"/>
            </a:endParaRPr>
          </a:p>
          <a:p>
            <a:pPr algn="just"/>
            <a:r>
              <a:rPr lang="en-US" sz="1800" b="1" i="1" dirty="0" err="1">
                <a:latin typeface="TT Commons Light" panose="02000506030000020003" pitchFamily="50" charset="0"/>
                <a:cs typeface="Arial"/>
              </a:rPr>
              <a:t>Enanthia</a:t>
            </a:r>
            <a:r>
              <a:rPr lang="en-US" sz="1800" b="1" i="1" dirty="0">
                <a:latin typeface="TT Commons Light" panose="02000506030000020003" pitchFamily="50" charset="0"/>
                <a:cs typeface="Arial"/>
              </a:rPr>
              <a:t> </a:t>
            </a:r>
            <a:r>
              <a:rPr lang="en-US" sz="1800" b="1" i="1" dirty="0" err="1">
                <a:latin typeface="TT Commons Light" panose="02000506030000020003" pitchFamily="50" charset="0"/>
                <a:cs typeface="Arial"/>
              </a:rPr>
              <a:t>chlorantha</a:t>
            </a:r>
            <a:endParaRPr lang="en-US" sz="1800" b="1" i="1" dirty="0">
              <a:latin typeface="TT Commons Light" panose="02000506030000020003" pitchFamily="50" charset="0"/>
              <a:cs typeface="Arial"/>
            </a:endParaRPr>
          </a:p>
          <a:p>
            <a:pPr algn="just"/>
            <a:r>
              <a:rPr lang="en-US" sz="1800" b="1" i="1" dirty="0">
                <a:latin typeface="TT Commons Light" panose="02000506030000020003" pitchFamily="50" charset="0"/>
                <a:cs typeface="Arial"/>
              </a:rPr>
              <a:t>Reduces pore size and shine. Refines skin texture. </a:t>
            </a:r>
            <a:r>
              <a:rPr lang="en-US" sz="1800" b="1" i="1" dirty="0" err="1">
                <a:latin typeface="TT Commons Light" panose="02000506030000020003" pitchFamily="50" charset="0"/>
                <a:cs typeface="Arial"/>
              </a:rPr>
              <a:t>Regularisation</a:t>
            </a:r>
            <a:r>
              <a:rPr lang="en-US" sz="1800" b="1" i="1" dirty="0">
                <a:latin typeface="TT Commons Light" panose="02000506030000020003" pitchFamily="50" charset="0"/>
                <a:cs typeface="Arial"/>
              </a:rPr>
              <a:t> of </a:t>
            </a:r>
            <a:r>
              <a:rPr lang="en-US" sz="1800" b="1" i="1" dirty="0" err="1">
                <a:latin typeface="TT Commons Light" panose="02000506030000020003" pitchFamily="50" charset="0"/>
                <a:cs typeface="Arial"/>
              </a:rPr>
              <a:t>sebocyte</a:t>
            </a:r>
            <a:r>
              <a:rPr lang="en-US" sz="1800" b="1" i="1" dirty="0">
                <a:latin typeface="TT Commons Light" panose="02000506030000020003" pitchFamily="50" charset="0"/>
                <a:cs typeface="Arial"/>
              </a:rPr>
              <a:t> differentiation and proliferation and inhibition of 5th </a:t>
            </a:r>
            <a:r>
              <a:rPr lang="en-US" sz="1800" b="1" i="1" dirty="0" err="1">
                <a:latin typeface="TT Commons Light" panose="02000506030000020003" pitchFamily="50" charset="0"/>
                <a:cs typeface="Arial"/>
              </a:rPr>
              <a:t>recuctase</a:t>
            </a:r>
            <a:r>
              <a:rPr lang="en-US" sz="1800" b="1" i="1" dirty="0">
                <a:latin typeface="TT Commons Light" panose="02000506030000020003" pitchFamily="50" charset="0"/>
                <a:cs typeface="Arial"/>
              </a:rPr>
              <a:t> activity leads to a reduction in sebaceous secretion.</a:t>
            </a:r>
            <a:endParaRPr lang="es-ES" sz="1581" spc="-192" dirty="0">
              <a:solidFill>
                <a:srgbClr val="404040"/>
              </a:solidFill>
              <a:latin typeface="TT Commons" panose="02000506040000020004" pitchFamily="50" charset="0"/>
              <a:cs typeface="Arial"/>
            </a:endParaRPr>
          </a:p>
        </p:txBody>
      </p:sp>
      <p:sp>
        <p:nvSpPr>
          <p:cNvPr id="40" name="Título 8"/>
          <p:cNvSpPr txBox="1">
            <a:spLocks/>
          </p:cNvSpPr>
          <p:nvPr/>
        </p:nvSpPr>
        <p:spPr>
          <a:xfrm>
            <a:off x="698500" y="445037"/>
            <a:ext cx="158056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err="1" smtClean="0">
                <a:latin typeface="Bebas Neue Regular" panose="00000500000000000000" pitchFamily="50" charset="0"/>
              </a:rPr>
              <a:t>ingredients</a:t>
            </a:r>
            <a:endParaRPr lang="es-ES" sz="2400" spc="300" dirty="0">
              <a:latin typeface="Bebas Neue Regular" panose="00000500000000000000" pitchFamily="50" charset="0"/>
            </a:endParaRPr>
          </a:p>
        </p:txBody>
      </p:sp>
      <p:sp>
        <p:nvSpPr>
          <p:cNvPr id="2" name="Rectángulo 1"/>
          <p:cNvSpPr/>
          <p:nvPr/>
        </p:nvSpPr>
        <p:spPr>
          <a:xfrm>
            <a:off x="584200" y="1104106"/>
            <a:ext cx="2838534" cy="400110"/>
          </a:xfrm>
          <a:prstGeom prst="rect">
            <a:avLst/>
          </a:prstGeom>
        </p:spPr>
        <p:txBody>
          <a:bodyPr wrap="none">
            <a:spAutoFit/>
          </a:bodyPr>
          <a:lstStyle/>
          <a:p>
            <a:r>
              <a:rPr lang="es-ES" altLang="ja-JP" sz="2000" dirty="0">
                <a:latin typeface="Gotham Rounded Book" pitchFamily="50" charset="0"/>
                <a:ea typeface="ＭＳ Ｐゴシック" panose="020B0600070205080204" pitchFamily="34" charset="-128"/>
              </a:rPr>
              <a:t>SEBO-REGULATORS</a:t>
            </a:r>
            <a:endParaRPr lang="en-US" sz="2000" dirty="0">
              <a:latin typeface="Gotham Rounded Book" pitchFamily="50" charset="0"/>
            </a:endParaRPr>
          </a:p>
        </p:txBody>
      </p:sp>
    </p:spTree>
    <p:extLst>
      <p:ext uri="{BB962C8B-B14F-4D97-AF65-F5344CB8AC3E}">
        <p14:creationId xmlns:p14="http://schemas.microsoft.com/office/powerpoint/2010/main" val="1919050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11</a:t>
            </a:fld>
            <a:endParaRPr spc="6" dirty="0"/>
          </a:p>
        </p:txBody>
      </p:sp>
      <p:sp>
        <p:nvSpPr>
          <p:cNvPr id="36" name="object 36"/>
          <p:cNvSpPr txBox="1"/>
          <p:nvPr/>
        </p:nvSpPr>
        <p:spPr>
          <a:xfrm>
            <a:off x="684823" y="1504216"/>
            <a:ext cx="8433777" cy="3586961"/>
          </a:xfrm>
          <a:prstGeom prst="rect">
            <a:avLst/>
          </a:prstGeom>
        </p:spPr>
        <p:txBody>
          <a:bodyPr vert="horz" wrap="square" lIns="0" tIns="6812" rIns="0" bIns="0" rtlCol="0">
            <a:spAutoFit/>
          </a:bodyPr>
          <a:lstStyle/>
          <a:p>
            <a:r>
              <a:rPr lang="en-US" sz="1800" dirty="0" err="1">
                <a:latin typeface="TT Commons Light" panose="02000506030000020003" pitchFamily="50" charset="0"/>
              </a:rPr>
              <a:t>Niacinamide</a:t>
            </a:r>
            <a:r>
              <a:rPr lang="en-US" sz="1800" dirty="0">
                <a:latin typeface="TT Commons Light" panose="02000506030000020003" pitchFamily="50" charset="0"/>
              </a:rPr>
              <a:t> (vitamin B3) </a:t>
            </a:r>
            <a:r>
              <a:rPr lang="en-US" sz="1800" dirty="0" err="1">
                <a:latin typeface="TT Commons Light" panose="02000506030000020003" pitchFamily="50" charset="0"/>
              </a:rPr>
              <a:t>Niacinamide</a:t>
            </a:r>
            <a:r>
              <a:rPr lang="en-US" sz="1800" dirty="0">
                <a:latin typeface="TT Commons Light" panose="02000506030000020003" pitchFamily="50" charset="0"/>
              </a:rPr>
              <a:t>, the active form of vitamin B3, is an essential nutrient for the skin. It contributes to a healthier looking skin. </a:t>
            </a:r>
            <a:r>
              <a:rPr lang="en-US" sz="1800" dirty="0" err="1">
                <a:latin typeface="TT Commons Light" panose="02000506030000020003" pitchFamily="50" charset="0"/>
              </a:rPr>
              <a:t>Niacinamide</a:t>
            </a:r>
            <a:r>
              <a:rPr lang="en-US" sz="1800" dirty="0">
                <a:latin typeface="TT Commons Light" panose="02000506030000020003" pitchFamily="50" charset="0"/>
              </a:rPr>
              <a:t> is a true multifunctional ingredient. Its benefits include: </a:t>
            </a:r>
          </a:p>
          <a:p>
            <a:endParaRPr lang="en-US" sz="1800" dirty="0">
              <a:latin typeface="TT Commons Light" panose="02000506030000020003" pitchFamily="50" charset="0"/>
            </a:endParaRPr>
          </a:p>
          <a:p>
            <a:r>
              <a:rPr lang="en-US" sz="1800" dirty="0">
                <a:latin typeface="TT Commons Light" panose="02000506030000020003" pitchFamily="50" charset="0"/>
              </a:rPr>
              <a:t>Sebum-regulating action: Helps control oily skin by regulating sebum and oil production, ideal for oily and/or acne-prone skin. It </a:t>
            </a:r>
            <a:r>
              <a:rPr lang="en-US" sz="1800" dirty="0" err="1">
                <a:latin typeface="TT Commons Light" panose="02000506030000020003" pitchFamily="50" charset="0"/>
              </a:rPr>
              <a:t>mattifies</a:t>
            </a:r>
            <a:r>
              <a:rPr lang="en-US" sz="1800" dirty="0">
                <a:latin typeface="TT Commons Light" panose="02000506030000020003" pitchFamily="50" charset="0"/>
              </a:rPr>
              <a:t> oily skin and helps reduce impurities, has a purifying effect, acts on enlarged pores, promotes a smooth complexion with less dirt.</a:t>
            </a:r>
          </a:p>
          <a:p>
            <a:endParaRPr lang="en-US" sz="1800" dirty="0">
              <a:latin typeface="TT Commons Light" panose="02000506030000020003" pitchFamily="50" charset="0"/>
            </a:endParaRPr>
          </a:p>
          <a:p>
            <a:r>
              <a:rPr lang="en-US" sz="1800" dirty="0">
                <a:latin typeface="TT Commons Light" panose="02000506030000020003" pitchFamily="50" charset="0"/>
              </a:rPr>
              <a:t>Improves skin barrier function: </a:t>
            </a:r>
            <a:r>
              <a:rPr lang="en-US" sz="1800" dirty="0" err="1">
                <a:latin typeface="TT Commons Light" panose="02000506030000020003" pitchFamily="50" charset="0"/>
              </a:rPr>
              <a:t>Niacinamide</a:t>
            </a:r>
            <a:r>
              <a:rPr lang="en-US" sz="1800" dirty="0">
                <a:latin typeface="TT Commons Light" panose="02000506030000020003" pitchFamily="50" charset="0"/>
              </a:rPr>
              <a:t> strengthens the skin's moisture barrier to improve its ability to retain moisture. By providing the skin with the moisture it needs for natural cell renewal to occur properly, it helps reduce moisture loss and your skin will become more resistant to external agents.</a:t>
            </a:r>
            <a:endParaRPr lang="es-ES" altLang="en-US" sz="1800" dirty="0">
              <a:latin typeface="TT Commons Light" panose="02000506030000020003" pitchFamily="50" charset="0"/>
            </a:endParaRPr>
          </a:p>
          <a:p>
            <a:pPr marL="7170">
              <a:spcBef>
                <a:spcPts val="54"/>
              </a:spcBef>
              <a:tabLst>
                <a:tab pos="297931" algn="l"/>
                <a:tab pos="6103820" algn="l"/>
              </a:tabLst>
            </a:pPr>
            <a:endParaRPr sz="1581" dirty="0">
              <a:latin typeface="TT Commons" panose="02000506040000020004" pitchFamily="50" charset="0"/>
              <a:cs typeface="Arial"/>
            </a:endParaRPr>
          </a:p>
        </p:txBody>
      </p:sp>
      <p:sp>
        <p:nvSpPr>
          <p:cNvPr id="40" name="Título 8"/>
          <p:cNvSpPr txBox="1">
            <a:spLocks/>
          </p:cNvSpPr>
          <p:nvPr/>
        </p:nvSpPr>
        <p:spPr>
          <a:xfrm>
            <a:off x="698500" y="445037"/>
            <a:ext cx="158056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err="1" smtClean="0">
                <a:latin typeface="Bebas Neue Regular" panose="00000500000000000000" pitchFamily="50" charset="0"/>
              </a:rPr>
              <a:t>ingredients</a:t>
            </a:r>
            <a:endParaRPr lang="es-ES" sz="2400" spc="300" dirty="0">
              <a:latin typeface="Bebas Neue Regular" panose="00000500000000000000" pitchFamily="50" charset="0"/>
            </a:endParaRPr>
          </a:p>
        </p:txBody>
      </p:sp>
      <p:sp>
        <p:nvSpPr>
          <p:cNvPr id="9" name="Rectángulo 8"/>
          <p:cNvSpPr/>
          <p:nvPr/>
        </p:nvSpPr>
        <p:spPr>
          <a:xfrm>
            <a:off x="584200" y="1104106"/>
            <a:ext cx="3159839" cy="400110"/>
          </a:xfrm>
          <a:prstGeom prst="rect">
            <a:avLst/>
          </a:prstGeom>
        </p:spPr>
        <p:txBody>
          <a:bodyPr wrap="none">
            <a:spAutoFit/>
          </a:bodyPr>
          <a:lstStyle/>
          <a:p>
            <a:r>
              <a:rPr lang="es-ES" altLang="ja-JP" sz="2000" dirty="0">
                <a:latin typeface="Gotham Rounded Book" pitchFamily="50" charset="0"/>
                <a:ea typeface="ＭＳ Ｐゴシック" panose="020B0600070205080204" pitchFamily="34" charset="-128"/>
              </a:rPr>
              <a:t>SEBO-REGULADORES</a:t>
            </a:r>
            <a:endParaRPr lang="en-US" sz="2000" dirty="0">
              <a:latin typeface="Gotham Rounded Book" pitchFamily="50" charset="0"/>
            </a:endParaRPr>
          </a:p>
        </p:txBody>
      </p:sp>
    </p:spTree>
    <p:extLst>
      <p:ext uri="{BB962C8B-B14F-4D97-AF65-F5344CB8AC3E}">
        <p14:creationId xmlns:p14="http://schemas.microsoft.com/office/powerpoint/2010/main" val="223550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12</a:t>
            </a:fld>
            <a:endParaRPr spc="6" dirty="0"/>
          </a:p>
        </p:txBody>
      </p:sp>
      <p:sp>
        <p:nvSpPr>
          <p:cNvPr id="19" name="object 19"/>
          <p:cNvSpPr txBox="1"/>
          <p:nvPr/>
        </p:nvSpPr>
        <p:spPr>
          <a:xfrm>
            <a:off x="698501" y="1504216"/>
            <a:ext cx="8191500" cy="3109907"/>
          </a:xfrm>
          <a:prstGeom prst="rect">
            <a:avLst/>
          </a:prstGeom>
        </p:spPr>
        <p:txBody>
          <a:bodyPr vert="horz" wrap="square" lIns="0" tIns="6812" rIns="0" bIns="0" rtlCol="0">
            <a:spAutoFit/>
          </a:bodyPr>
          <a:lstStyle/>
          <a:p>
            <a:pPr marL="7170">
              <a:spcBef>
                <a:spcPts val="54"/>
              </a:spcBef>
              <a:tabLst>
                <a:tab pos="297931" algn="l"/>
              </a:tabLst>
            </a:pPr>
            <a:endParaRPr lang="es-ES" sz="1800" spc="-82" dirty="0">
              <a:latin typeface="TT Commons Light" panose="02000506030000020003" pitchFamily="50" charset="0"/>
              <a:cs typeface="Arial"/>
            </a:endParaRPr>
          </a:p>
          <a:p>
            <a:pPr marL="7170">
              <a:spcBef>
                <a:spcPts val="54"/>
              </a:spcBef>
              <a:tabLst>
                <a:tab pos="297931" algn="l"/>
              </a:tabLst>
            </a:pPr>
            <a:r>
              <a:rPr lang="es-ES" altLang="en-US" sz="1800" b="1" i="1" dirty="0" err="1">
                <a:latin typeface="TT Commons Light" panose="02000506030000020003" pitchFamily="50" charset="0"/>
              </a:rPr>
              <a:t>Salicylic</a:t>
            </a:r>
            <a:r>
              <a:rPr lang="es-ES" altLang="en-US" sz="1800" b="1" i="1" dirty="0">
                <a:latin typeface="TT Commons Light" panose="02000506030000020003" pitchFamily="50" charset="0"/>
              </a:rPr>
              <a:t> </a:t>
            </a:r>
            <a:r>
              <a:rPr lang="es-ES" altLang="en-US" sz="1800" b="1" i="1" dirty="0" err="1">
                <a:latin typeface="TT Commons Light" panose="02000506030000020003" pitchFamily="50" charset="0"/>
              </a:rPr>
              <a:t>acid</a:t>
            </a:r>
            <a:r>
              <a:rPr lang="es-ES" altLang="en-US" sz="1800" b="1" i="1" dirty="0">
                <a:latin typeface="TT Commons Light" panose="02000506030000020003" pitchFamily="50" charset="0"/>
              </a:rPr>
              <a:t>: </a:t>
            </a:r>
            <a:r>
              <a:rPr lang="es-ES" altLang="en-US" sz="1800" i="1" dirty="0" err="1">
                <a:latin typeface="TT Commons Light" panose="02000506030000020003" pitchFamily="50" charset="0"/>
              </a:rPr>
              <a:t>Keratolytic</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exfoliating</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agent</a:t>
            </a:r>
            <a:r>
              <a:rPr lang="es-ES" altLang="en-US" sz="1800" i="1" dirty="0">
                <a:latin typeface="TT Commons Light" panose="02000506030000020003" pitchFamily="50" charset="0"/>
              </a:rPr>
              <a:t>. Beta-</a:t>
            </a:r>
            <a:r>
              <a:rPr lang="es-ES" altLang="en-US" sz="1800" i="1" dirty="0" err="1">
                <a:latin typeface="TT Commons Light" panose="02000506030000020003" pitchFamily="50" charset="0"/>
              </a:rPr>
              <a:t>hydroxy</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acid</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Comedolytic</a:t>
            </a:r>
            <a:r>
              <a:rPr lang="es-ES" altLang="en-US" sz="1800" i="1" dirty="0">
                <a:latin typeface="TT Commons Light" panose="02000506030000020003" pitchFamily="50" charset="0"/>
              </a:rPr>
              <a:t> and anti-</a:t>
            </a:r>
            <a:r>
              <a:rPr lang="es-ES" altLang="en-US" sz="1800" i="1" dirty="0" err="1">
                <a:latin typeface="TT Commons Light" panose="02000506030000020003" pitchFamily="50" charset="0"/>
              </a:rPr>
              <a:t>inflammatory</a:t>
            </a:r>
            <a:r>
              <a:rPr lang="es-ES" altLang="en-US" sz="1800" i="1" dirty="0">
                <a:latin typeface="TT Commons Light" panose="02000506030000020003" pitchFamily="50" charset="0"/>
              </a:rPr>
              <a:t>.</a:t>
            </a:r>
          </a:p>
          <a:p>
            <a:pPr marL="7170">
              <a:spcBef>
                <a:spcPts val="54"/>
              </a:spcBef>
              <a:tabLst>
                <a:tab pos="297931" algn="l"/>
              </a:tabLst>
            </a:pPr>
            <a:r>
              <a:rPr lang="es-ES" altLang="en-US" sz="1800" i="1" dirty="0">
                <a:latin typeface="TT Commons Light" panose="02000506030000020003" pitchFamily="50" charset="0"/>
              </a:rPr>
              <a:t> </a:t>
            </a:r>
          </a:p>
          <a:p>
            <a:pPr marL="7170">
              <a:spcBef>
                <a:spcPts val="54"/>
              </a:spcBef>
              <a:tabLst>
                <a:tab pos="297931" algn="l"/>
              </a:tabLst>
            </a:pPr>
            <a:r>
              <a:rPr lang="es-ES" altLang="en-US" sz="1800" i="1" dirty="0" err="1">
                <a:latin typeface="TT Commons Light" panose="02000506030000020003" pitchFamily="50" charset="0"/>
              </a:rPr>
              <a:t>It</a:t>
            </a:r>
            <a:r>
              <a:rPr lang="es-ES" altLang="en-US" sz="1800" i="1" dirty="0">
                <a:latin typeface="TT Commons Light" panose="02000506030000020003" pitchFamily="50" charset="0"/>
              </a:rPr>
              <a:t> has </a:t>
            </a:r>
            <a:r>
              <a:rPr lang="es-ES" altLang="en-US" sz="1800" i="1" dirty="0" err="1">
                <a:latin typeface="TT Commons Light" panose="02000506030000020003" pitchFamily="50" charset="0"/>
              </a:rPr>
              <a:t>good</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lipid</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solubility</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This</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property</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allows</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it</a:t>
            </a:r>
            <a:r>
              <a:rPr lang="es-ES" altLang="en-US" sz="1800" i="1" dirty="0">
                <a:latin typeface="TT Commons Light" panose="02000506030000020003" pitchFamily="50" charset="0"/>
              </a:rPr>
              <a:t> to </a:t>
            </a:r>
            <a:r>
              <a:rPr lang="es-ES" altLang="en-US" sz="1800" i="1" dirty="0" err="1">
                <a:latin typeface="TT Commons Light" panose="02000506030000020003" pitchFamily="50" charset="0"/>
              </a:rPr>
              <a:t>bind</a:t>
            </a:r>
            <a:r>
              <a:rPr lang="es-ES" altLang="en-US" sz="1800" i="1" dirty="0">
                <a:latin typeface="TT Commons Light" panose="02000506030000020003" pitchFamily="50" charset="0"/>
              </a:rPr>
              <a:t> to </a:t>
            </a:r>
            <a:r>
              <a:rPr lang="es-ES" altLang="en-US" sz="1800" i="1" dirty="0" err="1">
                <a:latin typeface="TT Commons Light" panose="02000506030000020003" pitchFamily="50" charset="0"/>
              </a:rPr>
              <a:t>epidermal</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lipids</a:t>
            </a:r>
            <a:r>
              <a:rPr lang="es-ES" altLang="en-US" sz="1800" i="1" dirty="0">
                <a:latin typeface="TT Commons Light" panose="02000506030000020003" pitchFamily="50" charset="0"/>
              </a:rPr>
              <a:t> and </a:t>
            </a:r>
            <a:r>
              <a:rPr lang="es-ES" altLang="en-US" sz="1800" i="1" dirty="0" err="1">
                <a:latin typeface="TT Commons Light" panose="02000506030000020003" pitchFamily="50" charset="0"/>
              </a:rPr>
              <a:t>sebaceous</a:t>
            </a:r>
            <a:r>
              <a:rPr lang="es-ES" altLang="en-US" sz="1800" i="1" dirty="0">
                <a:latin typeface="TT Commons Light" panose="02000506030000020003" pitchFamily="50" charset="0"/>
              </a:rPr>
              <a:t> material of </a:t>
            </a:r>
            <a:r>
              <a:rPr lang="es-ES" altLang="en-US" sz="1800" i="1" dirty="0" err="1">
                <a:latin typeface="TT Commons Light" panose="02000506030000020003" pitchFamily="50" charset="0"/>
              </a:rPr>
              <a:t>the</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follicles</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producing</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an</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efficient</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exfoliation</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inside</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the</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pores</a:t>
            </a:r>
            <a:r>
              <a:rPr lang="es-ES" altLang="en-US" sz="1800" i="1" dirty="0">
                <a:latin typeface="TT Commons Light" panose="02000506030000020003" pitchFamily="50" charset="0"/>
              </a:rPr>
              <a:t>.</a:t>
            </a:r>
          </a:p>
          <a:p>
            <a:pPr marL="7170">
              <a:spcBef>
                <a:spcPts val="54"/>
              </a:spcBef>
              <a:tabLst>
                <a:tab pos="297931" algn="l"/>
              </a:tabLst>
            </a:pPr>
            <a:endParaRPr lang="es-ES" altLang="en-US" sz="1800" b="1" i="1" dirty="0">
              <a:latin typeface="TT Commons Light" panose="02000506030000020003" pitchFamily="50" charset="0"/>
            </a:endParaRPr>
          </a:p>
          <a:p>
            <a:pPr marL="7170">
              <a:spcBef>
                <a:spcPts val="54"/>
              </a:spcBef>
              <a:tabLst>
                <a:tab pos="297931" algn="l"/>
              </a:tabLst>
            </a:pPr>
            <a:r>
              <a:rPr lang="es-ES" altLang="en-US" sz="1800" b="1" i="1" dirty="0" err="1">
                <a:latin typeface="TT Commons Light" panose="02000506030000020003" pitchFamily="50" charset="0"/>
              </a:rPr>
              <a:t>Glycolic</a:t>
            </a:r>
            <a:r>
              <a:rPr lang="es-ES" altLang="en-US" sz="1800" b="1" i="1" dirty="0">
                <a:latin typeface="TT Commons Light" panose="02000506030000020003" pitchFamily="50" charset="0"/>
              </a:rPr>
              <a:t> </a:t>
            </a:r>
            <a:r>
              <a:rPr lang="es-ES" altLang="en-US" sz="1800" b="1" i="1" dirty="0" err="1">
                <a:latin typeface="TT Commons Light" panose="02000506030000020003" pitchFamily="50" charset="0"/>
              </a:rPr>
              <a:t>Acid</a:t>
            </a:r>
            <a:r>
              <a:rPr lang="es-ES" altLang="en-US" sz="1800" b="1" i="1" dirty="0">
                <a:latin typeface="TT Commons Light" panose="02000506030000020003" pitchFamily="50" charset="0"/>
              </a:rPr>
              <a:t>: </a:t>
            </a:r>
            <a:r>
              <a:rPr lang="es-ES" altLang="en-US" sz="1800" i="1" dirty="0" err="1">
                <a:latin typeface="TT Commons Light" panose="02000506030000020003" pitchFamily="50" charset="0"/>
              </a:rPr>
              <a:t>Keratolytic</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helps</a:t>
            </a:r>
            <a:r>
              <a:rPr lang="es-ES" altLang="en-US" sz="1800" i="1" dirty="0">
                <a:latin typeface="TT Commons Light" panose="02000506030000020003" pitchFamily="50" charset="0"/>
              </a:rPr>
              <a:t> to </a:t>
            </a:r>
            <a:r>
              <a:rPr lang="es-ES" altLang="en-US" sz="1800" i="1" dirty="0" err="1">
                <a:latin typeface="TT Commons Light" panose="02000506030000020003" pitchFamily="50" charset="0"/>
              </a:rPr>
              <a:t>eliminate</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scars</a:t>
            </a:r>
            <a:r>
              <a:rPr lang="es-ES" altLang="en-US" sz="1800" i="1" dirty="0">
                <a:latin typeface="TT Commons Light" panose="02000506030000020003" pitchFamily="50" charset="0"/>
              </a:rPr>
              <a:t> and </a:t>
            </a:r>
            <a:r>
              <a:rPr lang="es-ES" altLang="en-US" sz="1800" i="1" dirty="0" err="1">
                <a:latin typeface="TT Commons Light" panose="02000506030000020003" pitchFamily="50" charset="0"/>
              </a:rPr>
              <a:t>blemishes</a:t>
            </a:r>
            <a:r>
              <a:rPr lang="es-ES" altLang="en-US" sz="1800" i="1" dirty="0">
                <a:latin typeface="TT Commons Light" panose="02000506030000020003" pitchFamily="50" charset="0"/>
              </a:rPr>
              <a:t>.</a:t>
            </a:r>
          </a:p>
          <a:p>
            <a:pPr marL="7170">
              <a:spcBef>
                <a:spcPts val="54"/>
              </a:spcBef>
              <a:tabLst>
                <a:tab pos="297931" algn="l"/>
              </a:tabLst>
            </a:pPr>
            <a:endParaRPr lang="es-ES" altLang="en-US" sz="1800" i="1" dirty="0">
              <a:latin typeface="TT Commons Light" panose="02000506030000020003" pitchFamily="50" charset="0"/>
            </a:endParaRPr>
          </a:p>
          <a:p>
            <a:pPr marL="7170">
              <a:spcBef>
                <a:spcPts val="54"/>
              </a:spcBef>
              <a:tabLst>
                <a:tab pos="297931" algn="l"/>
              </a:tabLst>
            </a:pPr>
            <a:r>
              <a:rPr lang="es-ES" altLang="en-US" sz="1800" b="1" i="1" dirty="0" err="1">
                <a:latin typeface="TT Commons Light" panose="02000506030000020003" pitchFamily="50" charset="0"/>
              </a:rPr>
              <a:t>Acid</a:t>
            </a:r>
            <a:r>
              <a:rPr lang="es-ES" altLang="en-US" sz="1800" b="1" i="1" dirty="0">
                <a:latin typeface="TT Commons Light" panose="02000506030000020003" pitchFamily="50" charset="0"/>
              </a:rPr>
              <a:t>. </a:t>
            </a:r>
            <a:r>
              <a:rPr lang="es-ES" altLang="en-US" sz="1800" b="1" i="1" dirty="0" err="1">
                <a:latin typeface="TT Commons Light" panose="02000506030000020003" pitchFamily="50" charset="0"/>
              </a:rPr>
              <a:t>Malic</a:t>
            </a:r>
            <a:r>
              <a:rPr lang="es-ES" altLang="en-US" sz="1800" b="1" i="1" dirty="0">
                <a:latin typeface="TT Commons Light" panose="02000506030000020003" pitchFamily="50" charset="0"/>
              </a:rPr>
              <a:t>: </a:t>
            </a:r>
            <a:r>
              <a:rPr lang="es-ES" altLang="en-US" sz="1800" i="1" dirty="0" err="1">
                <a:latin typeface="TT Commons Light" panose="02000506030000020003" pitchFamily="50" charset="0"/>
              </a:rPr>
              <a:t>Elimination</a:t>
            </a:r>
            <a:r>
              <a:rPr lang="es-ES" altLang="en-US" sz="1800" i="1" dirty="0">
                <a:latin typeface="TT Commons Light" panose="02000506030000020003" pitchFamily="50" charset="0"/>
              </a:rPr>
              <a:t> of </a:t>
            </a:r>
            <a:r>
              <a:rPr lang="es-ES" altLang="en-US" sz="1800" i="1" dirty="0" err="1">
                <a:latin typeface="TT Commons Light" panose="02000506030000020003" pitchFamily="50" charset="0"/>
              </a:rPr>
              <a:t>the</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most</a:t>
            </a:r>
            <a:r>
              <a:rPr lang="es-ES" altLang="en-US" sz="1800" i="1" dirty="0">
                <a:latin typeface="TT Commons Light" panose="02000506030000020003" pitchFamily="50" charset="0"/>
              </a:rPr>
              <a:t> superficial </a:t>
            </a:r>
            <a:r>
              <a:rPr lang="es-ES" altLang="en-US" sz="1800" i="1" dirty="0" err="1">
                <a:latin typeface="TT Commons Light" panose="02000506030000020003" pitchFamily="50" charset="0"/>
              </a:rPr>
              <a:t>layers</a:t>
            </a:r>
            <a:r>
              <a:rPr lang="es-ES" altLang="en-US" sz="1800" i="1" dirty="0">
                <a:latin typeface="TT Commons Light" panose="02000506030000020003" pitchFamily="50" charset="0"/>
              </a:rPr>
              <a:t> of </a:t>
            </a:r>
            <a:r>
              <a:rPr lang="es-ES" altLang="en-US" sz="1800" i="1" dirty="0" err="1">
                <a:latin typeface="TT Commons Light" panose="02000506030000020003" pitchFamily="50" charset="0"/>
              </a:rPr>
              <a:t>the</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stratum</a:t>
            </a:r>
            <a:r>
              <a:rPr lang="es-ES" altLang="en-US" sz="1800" i="1" dirty="0">
                <a:latin typeface="TT Commons Light" panose="02000506030000020003" pitchFamily="50" charset="0"/>
              </a:rPr>
              <a:t> </a:t>
            </a:r>
            <a:r>
              <a:rPr lang="es-ES" altLang="en-US" sz="1800" i="1" dirty="0" err="1">
                <a:latin typeface="TT Commons Light" panose="02000506030000020003" pitchFamily="50" charset="0"/>
              </a:rPr>
              <a:t>corneum</a:t>
            </a:r>
            <a:r>
              <a:rPr lang="es-ES" altLang="en-US" sz="1800" i="1" dirty="0">
                <a:latin typeface="TT Commons Light" panose="02000506030000020003" pitchFamily="50" charset="0"/>
              </a:rPr>
              <a:t>.</a:t>
            </a:r>
            <a:endParaRPr lang="es-ES_tradnl" altLang="en-US" sz="1600" dirty="0">
              <a:latin typeface="Lucida Sans Unicode" panose="020B0602030504020204" pitchFamily="34" charset="0"/>
            </a:endParaRPr>
          </a:p>
          <a:p>
            <a:pPr algn="just"/>
            <a:endParaRPr sz="1581" dirty="0">
              <a:latin typeface="TT Commons" panose="02000506040000020004" pitchFamily="50" charset="0"/>
              <a:cs typeface="Arial"/>
            </a:endParaRPr>
          </a:p>
        </p:txBody>
      </p:sp>
      <p:sp>
        <p:nvSpPr>
          <p:cNvPr id="40" name="Título 8"/>
          <p:cNvSpPr txBox="1">
            <a:spLocks/>
          </p:cNvSpPr>
          <p:nvPr/>
        </p:nvSpPr>
        <p:spPr>
          <a:xfrm>
            <a:off x="698500" y="445037"/>
            <a:ext cx="158056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err="1" smtClean="0">
                <a:latin typeface="Bebas Neue Regular" panose="00000500000000000000" pitchFamily="50" charset="0"/>
              </a:rPr>
              <a:t>ingredients</a:t>
            </a:r>
            <a:endParaRPr lang="es-ES" sz="2400" spc="300" dirty="0">
              <a:latin typeface="Bebas Neue Regular" panose="00000500000000000000" pitchFamily="50" charset="0"/>
            </a:endParaRPr>
          </a:p>
        </p:txBody>
      </p:sp>
      <p:sp>
        <p:nvSpPr>
          <p:cNvPr id="9" name="Rectángulo 8"/>
          <p:cNvSpPr/>
          <p:nvPr/>
        </p:nvSpPr>
        <p:spPr>
          <a:xfrm>
            <a:off x="584200" y="1104106"/>
            <a:ext cx="4447949" cy="400110"/>
          </a:xfrm>
          <a:prstGeom prst="rect">
            <a:avLst/>
          </a:prstGeom>
        </p:spPr>
        <p:txBody>
          <a:bodyPr wrap="none">
            <a:spAutoFit/>
          </a:bodyPr>
          <a:lstStyle/>
          <a:p>
            <a:r>
              <a:rPr lang="es-ES" altLang="ja-JP" sz="2000" dirty="0">
                <a:latin typeface="Gotham Rounded Book" pitchFamily="50" charset="0"/>
                <a:ea typeface="ＭＳ Ｐゴシック" panose="020B0600070205080204" pitchFamily="34" charset="-128"/>
              </a:rPr>
              <a:t>KERATINISATION NORMALISERS</a:t>
            </a:r>
            <a:endParaRPr lang="en-US" sz="2000" dirty="0">
              <a:latin typeface="Gotham Rounded Book" pitchFamily="50" charset="0"/>
            </a:endParaRPr>
          </a:p>
        </p:txBody>
      </p:sp>
    </p:spTree>
    <p:extLst>
      <p:ext uri="{BB962C8B-B14F-4D97-AF65-F5344CB8AC3E}">
        <p14:creationId xmlns:p14="http://schemas.microsoft.com/office/powerpoint/2010/main" val="417441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13</a:t>
            </a:fld>
            <a:endParaRPr spc="6" dirty="0"/>
          </a:p>
        </p:txBody>
      </p:sp>
      <p:sp>
        <p:nvSpPr>
          <p:cNvPr id="19" name="object 19"/>
          <p:cNvSpPr txBox="1"/>
          <p:nvPr/>
        </p:nvSpPr>
        <p:spPr>
          <a:xfrm>
            <a:off x="698501" y="1504216"/>
            <a:ext cx="8191500" cy="3330865"/>
          </a:xfrm>
          <a:prstGeom prst="rect">
            <a:avLst/>
          </a:prstGeom>
        </p:spPr>
        <p:txBody>
          <a:bodyPr vert="horz" wrap="square" lIns="0" tIns="6812" rIns="0" bIns="0" rtlCol="0">
            <a:spAutoFit/>
          </a:bodyPr>
          <a:lstStyle/>
          <a:p>
            <a:r>
              <a:rPr lang="en-US" sz="1800" b="1" dirty="0" err="1">
                <a:latin typeface="TT Commons Light" panose="02000506030000020003" pitchFamily="50" charset="0"/>
              </a:rPr>
              <a:t>Azelaic</a:t>
            </a:r>
            <a:r>
              <a:rPr lang="en-US" sz="1800" b="1" dirty="0">
                <a:latin typeface="TT Commons Light" panose="02000506030000020003" pitchFamily="50" charset="0"/>
              </a:rPr>
              <a:t> acid </a:t>
            </a:r>
          </a:p>
          <a:p>
            <a:r>
              <a:rPr lang="en-US" sz="1800" dirty="0" err="1">
                <a:latin typeface="TT Commons Light" panose="02000506030000020003" pitchFamily="50" charset="0"/>
              </a:rPr>
              <a:t>Keratolytic</a:t>
            </a:r>
            <a:r>
              <a:rPr lang="en-US" sz="1800" dirty="0">
                <a:latin typeface="TT Commons Light" panose="02000506030000020003" pitchFamily="50" charset="0"/>
              </a:rPr>
              <a:t> action: reduces the thickness of the horny layer and </a:t>
            </a:r>
            <a:r>
              <a:rPr lang="en-US" sz="1800" dirty="0" err="1">
                <a:latin typeface="TT Commons Light" panose="02000506030000020003" pitchFamily="50" charset="0"/>
              </a:rPr>
              <a:t>smoothes</a:t>
            </a:r>
            <a:r>
              <a:rPr lang="en-US" sz="1800" dirty="0">
                <a:latin typeface="TT Commons Light" panose="02000506030000020003" pitchFamily="50" charset="0"/>
              </a:rPr>
              <a:t> the skin. Helps eliminate dead cells and reduces blackheads and blemishes. </a:t>
            </a:r>
          </a:p>
          <a:p>
            <a:endParaRPr lang="en-US" sz="1800" dirty="0">
              <a:latin typeface="TT Commons Light" panose="02000506030000020003" pitchFamily="50" charset="0"/>
            </a:endParaRPr>
          </a:p>
          <a:p>
            <a:r>
              <a:rPr lang="en-US" sz="1800" dirty="0">
                <a:latin typeface="TT Commons Light" panose="02000506030000020003" pitchFamily="50" charset="0"/>
              </a:rPr>
              <a:t>Purifying action: It performs a deep cleansing while maintaining the skin's bacterial flora in good condition because Oily </a:t>
            </a:r>
            <a:r>
              <a:rPr lang="en-US" sz="1800" dirty="0" err="1">
                <a:latin typeface="TT Commons Light" panose="02000506030000020003" pitchFamily="50" charset="0"/>
              </a:rPr>
              <a:t>sk</a:t>
            </a:r>
            <a:r>
              <a:rPr lang="en-US" sz="1800" dirty="0">
                <a:latin typeface="TT Commons Light" panose="02000506030000020003" pitchFamily="50" charset="0"/>
              </a:rPr>
              <a:t> </a:t>
            </a:r>
            <a:r>
              <a:rPr lang="en-US" sz="1800" dirty="0" err="1">
                <a:latin typeface="TT Commons Light" panose="02000506030000020003" pitchFamily="50" charset="0"/>
              </a:rPr>
              <a:t>postbiotic</a:t>
            </a:r>
            <a:r>
              <a:rPr lang="en-US" sz="1800" dirty="0">
                <a:latin typeface="TT Commons Light" panose="02000506030000020003" pitchFamily="50" charset="0"/>
              </a:rPr>
              <a:t> serum combines the different acids with a cocktail of </a:t>
            </a:r>
            <a:r>
              <a:rPr lang="en-US" sz="1800" dirty="0" err="1">
                <a:latin typeface="TT Commons Light" panose="02000506030000020003" pitchFamily="50" charset="0"/>
              </a:rPr>
              <a:t>postbiotics</a:t>
            </a:r>
            <a:r>
              <a:rPr lang="en-US" sz="1800" dirty="0">
                <a:latin typeface="TT Commons Light" panose="02000506030000020003" pitchFamily="50" charset="0"/>
              </a:rPr>
              <a:t> and zinc to maintain the health of the skin's microbiota. </a:t>
            </a:r>
          </a:p>
          <a:p>
            <a:endParaRPr lang="en-US" sz="1800" dirty="0">
              <a:latin typeface="TT Commons Light" panose="02000506030000020003" pitchFamily="50" charset="0"/>
            </a:endParaRPr>
          </a:p>
          <a:p>
            <a:r>
              <a:rPr lang="en-US" sz="1800" dirty="0">
                <a:latin typeface="TT Commons Light" panose="02000506030000020003" pitchFamily="50" charset="0"/>
              </a:rPr>
              <a:t>Depigmenting action: The spot-fighting action of </a:t>
            </a:r>
            <a:r>
              <a:rPr lang="en-US" sz="1800" dirty="0" err="1">
                <a:latin typeface="TT Commons Light" panose="02000506030000020003" pitchFamily="50" charset="0"/>
              </a:rPr>
              <a:t>azelaic</a:t>
            </a:r>
            <a:r>
              <a:rPr lang="en-US" sz="1800" dirty="0">
                <a:latin typeface="TT Commons Light" panose="02000506030000020003" pitchFamily="50" charset="0"/>
              </a:rPr>
              <a:t> acid is due to its inhibitory action on the enzyme </a:t>
            </a:r>
            <a:r>
              <a:rPr lang="en-US" sz="1800" dirty="0" err="1">
                <a:latin typeface="TT Commons Light" panose="02000506030000020003" pitchFamily="50" charset="0"/>
              </a:rPr>
              <a:t>tyrosinase</a:t>
            </a:r>
            <a:r>
              <a:rPr lang="en-US" sz="1800" dirty="0">
                <a:latin typeface="TT Commons Light" panose="02000506030000020003" pitchFamily="50" charset="0"/>
              </a:rPr>
              <a:t>, which converts tyrosine into melanin and causes post-inflammatory hyperpigmentation in the skin. </a:t>
            </a:r>
            <a:r>
              <a:rPr lang="en-US" sz="1800" dirty="0" err="1">
                <a:latin typeface="TT Commons Light" panose="02000506030000020003" pitchFamily="50" charset="0"/>
              </a:rPr>
              <a:t>Azelaic</a:t>
            </a:r>
            <a:r>
              <a:rPr lang="en-US" sz="1800" dirty="0">
                <a:latin typeface="TT Commons Light" panose="02000506030000020003" pitchFamily="50" charset="0"/>
              </a:rPr>
              <a:t> acid is useful for treating marks caused by acne thanks to its depigmenting effect.</a:t>
            </a:r>
            <a:endParaRPr sz="1581" dirty="0">
              <a:latin typeface="TT Commons" panose="02000506040000020004" pitchFamily="50" charset="0"/>
              <a:cs typeface="Arial"/>
            </a:endParaRPr>
          </a:p>
        </p:txBody>
      </p:sp>
      <p:sp>
        <p:nvSpPr>
          <p:cNvPr id="40" name="Título 8"/>
          <p:cNvSpPr txBox="1">
            <a:spLocks/>
          </p:cNvSpPr>
          <p:nvPr/>
        </p:nvSpPr>
        <p:spPr>
          <a:xfrm>
            <a:off x="698500" y="445037"/>
            <a:ext cx="158056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err="1" smtClean="0">
                <a:latin typeface="Bebas Neue Regular" panose="00000500000000000000" pitchFamily="50" charset="0"/>
              </a:rPr>
              <a:t>ingredients</a:t>
            </a:r>
            <a:endParaRPr lang="es-ES" sz="2400" spc="300" dirty="0">
              <a:latin typeface="Bebas Neue Regular" panose="00000500000000000000" pitchFamily="50" charset="0"/>
            </a:endParaRPr>
          </a:p>
        </p:txBody>
      </p:sp>
      <p:sp>
        <p:nvSpPr>
          <p:cNvPr id="9" name="Rectángulo 8"/>
          <p:cNvSpPr/>
          <p:nvPr/>
        </p:nvSpPr>
        <p:spPr>
          <a:xfrm>
            <a:off x="584200" y="1104106"/>
            <a:ext cx="4447949" cy="400110"/>
          </a:xfrm>
          <a:prstGeom prst="rect">
            <a:avLst/>
          </a:prstGeom>
        </p:spPr>
        <p:txBody>
          <a:bodyPr wrap="none">
            <a:spAutoFit/>
          </a:bodyPr>
          <a:lstStyle/>
          <a:p>
            <a:r>
              <a:rPr lang="es-ES" altLang="ja-JP" sz="2000" dirty="0">
                <a:latin typeface="Gotham Rounded Book" pitchFamily="50" charset="0"/>
                <a:ea typeface="ＭＳ Ｐゴシック" panose="020B0600070205080204" pitchFamily="34" charset="-128"/>
              </a:rPr>
              <a:t>KERATINISATION NORMALISERS</a:t>
            </a:r>
            <a:endParaRPr lang="en-US" sz="2000" dirty="0">
              <a:latin typeface="Gotham Rounded Book" pitchFamily="50" charset="0"/>
            </a:endParaRPr>
          </a:p>
        </p:txBody>
      </p:sp>
    </p:spTree>
    <p:extLst>
      <p:ext uri="{BB962C8B-B14F-4D97-AF65-F5344CB8AC3E}">
        <p14:creationId xmlns:p14="http://schemas.microsoft.com/office/powerpoint/2010/main" val="140011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14</a:t>
            </a:fld>
            <a:endParaRPr spc="6" dirty="0"/>
          </a:p>
        </p:txBody>
      </p:sp>
      <p:sp>
        <p:nvSpPr>
          <p:cNvPr id="28" name="object 28"/>
          <p:cNvSpPr txBox="1"/>
          <p:nvPr/>
        </p:nvSpPr>
        <p:spPr>
          <a:xfrm>
            <a:off x="812800" y="1746470"/>
            <a:ext cx="8077200" cy="3053866"/>
          </a:xfrm>
          <a:prstGeom prst="rect">
            <a:avLst/>
          </a:prstGeom>
        </p:spPr>
        <p:txBody>
          <a:bodyPr vert="horz" wrap="square" lIns="0" tIns="6812" rIns="0" bIns="0" rtlCol="0">
            <a:spAutoFit/>
          </a:bodyPr>
          <a:lstStyle/>
          <a:p>
            <a:pPr marL="7170">
              <a:spcBef>
                <a:spcPts val="54"/>
              </a:spcBef>
              <a:tabLst>
                <a:tab pos="297931" algn="l"/>
              </a:tabLst>
            </a:pPr>
            <a:endParaRPr lang="es-ES" sz="1800" spc="-102" dirty="0">
              <a:solidFill>
                <a:srgbClr val="404040"/>
              </a:solidFill>
              <a:latin typeface="TT Commons Light" panose="02000506030000020003" pitchFamily="50" charset="0"/>
              <a:cs typeface="Arial"/>
            </a:endParaRPr>
          </a:p>
          <a:p>
            <a:r>
              <a:rPr lang="en-US" altLang="en-US" sz="1800" b="1" i="1" dirty="0">
                <a:latin typeface="TT Commons Light" panose="02000506030000020003" pitchFamily="50" charset="0"/>
              </a:rPr>
              <a:t>Chlorhexidine </a:t>
            </a:r>
            <a:r>
              <a:rPr lang="en-US" altLang="en-US" sz="1800" b="1" i="1" dirty="0" err="1">
                <a:latin typeface="TT Commons Light" panose="02000506030000020003" pitchFamily="50" charset="0"/>
              </a:rPr>
              <a:t>digluconate</a:t>
            </a:r>
            <a:r>
              <a:rPr lang="en-US" altLang="en-US" sz="1800" b="1" i="1" dirty="0">
                <a:latin typeface="TT Commons Light" panose="02000506030000020003" pitchFamily="50" charset="0"/>
              </a:rPr>
              <a:t>: antiseptic-disinfectant.</a:t>
            </a:r>
          </a:p>
          <a:p>
            <a:endParaRPr lang="en-US" altLang="en-US" sz="1800" b="1" i="1" dirty="0">
              <a:latin typeface="TT Commons Light" panose="02000506030000020003" pitchFamily="50" charset="0"/>
            </a:endParaRPr>
          </a:p>
          <a:p>
            <a:r>
              <a:rPr lang="en-US" altLang="en-US" sz="1800" b="1" i="1" dirty="0">
                <a:latin typeface="TT Commons Light" panose="02000506030000020003" pitchFamily="50" charset="0"/>
              </a:rPr>
              <a:t>They prevent the proliferation of microorganisms in body tissues. </a:t>
            </a:r>
          </a:p>
          <a:p>
            <a:endParaRPr lang="en-US" altLang="en-US" sz="1800" b="1" i="1" dirty="0">
              <a:latin typeface="TT Commons Light" panose="02000506030000020003" pitchFamily="50" charset="0"/>
            </a:endParaRPr>
          </a:p>
          <a:p>
            <a:r>
              <a:rPr lang="en-US" altLang="en-US" sz="1800" b="1" i="1" dirty="0">
                <a:latin typeface="TT Commons Light" panose="02000506030000020003" pitchFamily="50" charset="0"/>
              </a:rPr>
              <a:t>In the clinical setting, they are often used to wash the skin before a procedure or intervention and to treat inflammation of the gums. </a:t>
            </a:r>
          </a:p>
          <a:p>
            <a:endParaRPr lang="en-US" altLang="en-US" sz="1800" b="1" i="1" dirty="0">
              <a:latin typeface="TT Commons Light" panose="02000506030000020003" pitchFamily="50" charset="0"/>
            </a:endParaRPr>
          </a:p>
          <a:p>
            <a:r>
              <a:rPr lang="en-US" altLang="en-US" sz="1800" b="1" i="1" dirty="0">
                <a:latin typeface="TT Commons Light" panose="02000506030000020003" pitchFamily="50" charset="0"/>
              </a:rPr>
              <a:t>Its </a:t>
            </a:r>
            <a:r>
              <a:rPr lang="en-US" altLang="en-US" sz="1800" b="1" i="1" dirty="0" err="1">
                <a:latin typeface="TT Commons Light" panose="02000506030000020003" pitchFamily="50" charset="0"/>
              </a:rPr>
              <a:t>microbicidal</a:t>
            </a:r>
            <a:r>
              <a:rPr lang="en-US" altLang="en-US" sz="1800" b="1" i="1" dirty="0">
                <a:latin typeface="TT Commons Light" panose="02000506030000020003" pitchFamily="50" charset="0"/>
              </a:rPr>
              <a:t> action is somewhat slow, but continuous.</a:t>
            </a:r>
          </a:p>
          <a:p>
            <a:endParaRPr lang="en-US" altLang="en-US" sz="1800" b="1" i="1" dirty="0">
              <a:latin typeface="TT Commons Light" panose="02000506030000020003" pitchFamily="50" charset="0"/>
            </a:endParaRPr>
          </a:p>
          <a:p>
            <a:r>
              <a:rPr lang="en-US" altLang="en-US" sz="1800" b="1" i="1" dirty="0">
                <a:latin typeface="TT Commons Light" panose="02000506030000020003" pitchFamily="50" charset="0"/>
              </a:rPr>
              <a:t>Acts as a bacteriostatic and purifying agent.</a:t>
            </a:r>
            <a:endParaRPr sz="1581" dirty="0">
              <a:latin typeface="TT Commons" panose="02000506040000020004" pitchFamily="50" charset="0"/>
              <a:cs typeface="Arial"/>
            </a:endParaRPr>
          </a:p>
        </p:txBody>
      </p:sp>
      <p:sp>
        <p:nvSpPr>
          <p:cNvPr id="40" name="Título 8"/>
          <p:cNvSpPr txBox="1">
            <a:spLocks/>
          </p:cNvSpPr>
          <p:nvPr/>
        </p:nvSpPr>
        <p:spPr>
          <a:xfrm>
            <a:off x="698500" y="445037"/>
            <a:ext cx="158056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err="1" smtClean="0">
                <a:latin typeface="Bebas Neue Regular" panose="00000500000000000000" pitchFamily="50" charset="0"/>
              </a:rPr>
              <a:t>ingredients</a:t>
            </a:r>
            <a:endParaRPr lang="es-ES" sz="2400" spc="300" dirty="0">
              <a:latin typeface="Bebas Neue Regular" panose="00000500000000000000" pitchFamily="50" charset="0"/>
            </a:endParaRPr>
          </a:p>
        </p:txBody>
      </p:sp>
      <p:sp>
        <p:nvSpPr>
          <p:cNvPr id="9" name="Rectángulo 8"/>
          <p:cNvSpPr/>
          <p:nvPr/>
        </p:nvSpPr>
        <p:spPr>
          <a:xfrm>
            <a:off x="584200" y="1104106"/>
            <a:ext cx="4797532" cy="400110"/>
          </a:xfrm>
          <a:prstGeom prst="rect">
            <a:avLst/>
          </a:prstGeom>
        </p:spPr>
        <p:txBody>
          <a:bodyPr wrap="none">
            <a:spAutoFit/>
          </a:bodyPr>
          <a:lstStyle/>
          <a:p>
            <a:r>
              <a:rPr lang="es-ES" altLang="ja-JP" sz="2000" dirty="0">
                <a:latin typeface="Gotham Rounded Book" pitchFamily="50" charset="0"/>
                <a:ea typeface="ＭＳ Ｐゴシック" panose="020B0600070205080204" pitchFamily="34" charset="-128"/>
              </a:rPr>
              <a:t>BACTERIAL FLORA CONTROLLERS</a:t>
            </a:r>
            <a:endParaRPr lang="en-US" sz="2000" dirty="0">
              <a:latin typeface="Gotham Rounded Book" pitchFamily="50" charset="0"/>
            </a:endParaRPr>
          </a:p>
        </p:txBody>
      </p:sp>
    </p:spTree>
    <p:extLst>
      <p:ext uri="{BB962C8B-B14F-4D97-AF65-F5344CB8AC3E}">
        <p14:creationId xmlns:p14="http://schemas.microsoft.com/office/powerpoint/2010/main" val="341905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15</a:t>
            </a:fld>
            <a:endParaRPr spc="6" dirty="0"/>
          </a:p>
        </p:txBody>
      </p:sp>
      <p:sp>
        <p:nvSpPr>
          <p:cNvPr id="28" name="object 28"/>
          <p:cNvSpPr txBox="1"/>
          <p:nvPr/>
        </p:nvSpPr>
        <p:spPr>
          <a:xfrm>
            <a:off x="812800" y="1746470"/>
            <a:ext cx="8077200" cy="1945871"/>
          </a:xfrm>
          <a:prstGeom prst="rect">
            <a:avLst/>
          </a:prstGeom>
        </p:spPr>
        <p:txBody>
          <a:bodyPr vert="horz" wrap="square" lIns="0" tIns="6812" rIns="0" bIns="0" rtlCol="0">
            <a:spAutoFit/>
          </a:bodyPr>
          <a:lstStyle/>
          <a:p>
            <a:r>
              <a:rPr lang="en-US" sz="1800" b="1" dirty="0" err="1">
                <a:latin typeface="TT Commons Light" panose="02000506030000020003" pitchFamily="50" charset="0"/>
              </a:rPr>
              <a:t>Postbiotics</a:t>
            </a:r>
            <a:r>
              <a:rPr lang="en-US" sz="1800" b="1" dirty="0">
                <a:latin typeface="TT Commons Light" panose="02000506030000020003" pitchFamily="50" charset="0"/>
              </a:rPr>
              <a:t> </a:t>
            </a:r>
          </a:p>
          <a:p>
            <a:endParaRPr lang="en-US" sz="1800" b="1" dirty="0">
              <a:latin typeface="TT Commons Light" panose="02000506030000020003" pitchFamily="50" charset="0"/>
            </a:endParaRPr>
          </a:p>
          <a:p>
            <a:r>
              <a:rPr lang="en-US" sz="1800" dirty="0">
                <a:latin typeface="TT Commons Light" panose="02000506030000020003" pitchFamily="50" charset="0"/>
              </a:rPr>
              <a:t>A cocktail of probiotics specially selected to promote the well-being of the microbiota of oily and/or acne-prone skin. To boost the skin's natural ability to renew itself quickly and effectively, by accelerating and improving the skin's natural renewal and regeneration process. It also provides essential proteins and enzymes that improve cellular cohesion by increasing the barrier effect, protecting the skin and preventing transdermal water loss.</a:t>
            </a:r>
            <a:endParaRPr sz="1581" dirty="0">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
        <p:nvSpPr>
          <p:cNvPr id="9" name="Rectángulo 8"/>
          <p:cNvSpPr/>
          <p:nvPr/>
        </p:nvSpPr>
        <p:spPr>
          <a:xfrm>
            <a:off x="584200" y="1104106"/>
            <a:ext cx="4797532" cy="400110"/>
          </a:xfrm>
          <a:prstGeom prst="rect">
            <a:avLst/>
          </a:prstGeom>
        </p:spPr>
        <p:txBody>
          <a:bodyPr wrap="none">
            <a:spAutoFit/>
          </a:bodyPr>
          <a:lstStyle/>
          <a:p>
            <a:r>
              <a:rPr lang="es-ES" altLang="ja-JP" sz="2000" dirty="0">
                <a:latin typeface="Gotham Rounded Book" pitchFamily="50" charset="0"/>
                <a:ea typeface="ＭＳ Ｐゴシック" panose="020B0600070205080204" pitchFamily="34" charset="-128"/>
              </a:rPr>
              <a:t>BACTERIAL FLORA CONTROLLERS</a:t>
            </a:r>
            <a:endParaRPr lang="en-US" sz="2000" dirty="0">
              <a:latin typeface="Gotham Rounded Book" pitchFamily="50" charset="0"/>
            </a:endParaRPr>
          </a:p>
        </p:txBody>
      </p:sp>
    </p:spTree>
    <p:extLst>
      <p:ext uri="{BB962C8B-B14F-4D97-AF65-F5344CB8AC3E}">
        <p14:creationId xmlns:p14="http://schemas.microsoft.com/office/powerpoint/2010/main" val="108330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16</a:t>
            </a:fld>
            <a:endParaRPr spc="6" dirty="0"/>
          </a:p>
        </p:txBody>
      </p:sp>
      <p:sp>
        <p:nvSpPr>
          <p:cNvPr id="36" name="object 36"/>
          <p:cNvSpPr txBox="1"/>
          <p:nvPr/>
        </p:nvSpPr>
        <p:spPr>
          <a:xfrm>
            <a:off x="684823" y="1408906"/>
            <a:ext cx="8393651" cy="3843057"/>
          </a:xfrm>
          <a:prstGeom prst="rect">
            <a:avLst/>
          </a:prstGeom>
        </p:spPr>
        <p:txBody>
          <a:bodyPr vert="horz" wrap="square" lIns="0" tIns="6812" rIns="0" bIns="0" rtlCol="0">
            <a:spAutoFit/>
          </a:bodyPr>
          <a:lstStyle/>
          <a:p>
            <a:pPr marL="7170">
              <a:spcBef>
                <a:spcPts val="54"/>
              </a:spcBef>
              <a:tabLst>
                <a:tab pos="297931" algn="l"/>
                <a:tab pos="6103820" algn="l"/>
              </a:tabLst>
            </a:pPr>
            <a:endParaRPr lang="es-ES" sz="1581" spc="-79" dirty="0">
              <a:solidFill>
                <a:srgbClr val="404040"/>
              </a:solidFill>
              <a:latin typeface="TT Commons" panose="02000506040000020004" pitchFamily="50" charset="0"/>
              <a:cs typeface="Arial"/>
            </a:endParaRPr>
          </a:p>
          <a:p>
            <a:pPr marL="7170">
              <a:spcBef>
                <a:spcPts val="54"/>
              </a:spcBef>
              <a:tabLst>
                <a:tab pos="297931" algn="l"/>
                <a:tab pos="6103820" algn="l"/>
              </a:tabLst>
            </a:pPr>
            <a:endParaRPr lang="es-ES" sz="1800" spc="-79" dirty="0" smtClean="0">
              <a:latin typeface="TT Commons Light" panose="02000506030000020003" pitchFamily="50" charset="0"/>
              <a:cs typeface="Arial"/>
            </a:endParaRPr>
          </a:p>
          <a:p>
            <a:r>
              <a:rPr lang="en-US" altLang="en-US" sz="1800" b="1" dirty="0" err="1">
                <a:latin typeface="TT Commons Light" panose="02000506030000020003" pitchFamily="50" charset="0"/>
              </a:rPr>
              <a:t>Plantago</a:t>
            </a:r>
            <a:r>
              <a:rPr lang="en-US" altLang="en-US" sz="1800" b="1" dirty="0">
                <a:latin typeface="TT Commons Light" panose="02000506030000020003" pitchFamily="50" charset="0"/>
              </a:rPr>
              <a:t> </a:t>
            </a:r>
            <a:r>
              <a:rPr lang="en-US" altLang="en-US" sz="1800" b="1" dirty="0" err="1">
                <a:latin typeface="TT Commons Light" panose="02000506030000020003" pitchFamily="50" charset="0"/>
              </a:rPr>
              <a:t>lanceolata</a:t>
            </a:r>
            <a:r>
              <a:rPr lang="en-US" altLang="en-US" sz="1800" b="1" dirty="0">
                <a:latin typeface="TT Commons Light" panose="02000506030000020003" pitchFamily="50" charset="0"/>
              </a:rPr>
              <a:t>: </a:t>
            </a:r>
            <a:r>
              <a:rPr lang="en-US" altLang="en-US" sz="1800" dirty="0">
                <a:latin typeface="TT Commons Light" panose="02000506030000020003" pitchFamily="50" charset="0"/>
              </a:rPr>
              <a:t>Acts at three levels:</a:t>
            </a:r>
          </a:p>
          <a:p>
            <a:endParaRPr lang="en-US" altLang="en-US" sz="1800" dirty="0">
              <a:latin typeface="TT Commons Light" panose="02000506030000020003" pitchFamily="50" charset="0"/>
            </a:endParaRPr>
          </a:p>
          <a:p>
            <a:r>
              <a:rPr lang="en-US" altLang="en-US" sz="1800" dirty="0">
                <a:latin typeface="TT Commons Light" panose="02000506030000020003" pitchFamily="50" charset="0"/>
              </a:rPr>
              <a:t>-Inhibition of 5-lipooxygenase. Enzyme involved in skin inflammation processes.</a:t>
            </a:r>
          </a:p>
          <a:p>
            <a:r>
              <a:rPr lang="en-US" altLang="en-US" sz="1800" dirty="0">
                <a:latin typeface="TT Commons Light" panose="02000506030000020003" pitchFamily="50" charset="0"/>
              </a:rPr>
              <a:t>-Inhibition of protein kinase C.</a:t>
            </a:r>
          </a:p>
          <a:p>
            <a:r>
              <a:rPr lang="en-US" altLang="en-US" sz="1800" dirty="0">
                <a:latin typeface="TT Commons Light" panose="02000506030000020003" pitchFamily="50" charset="0"/>
              </a:rPr>
              <a:t>-Antioxidant. Captures free radicals.</a:t>
            </a:r>
          </a:p>
          <a:p>
            <a:endParaRPr lang="en-US" altLang="en-US" sz="1800" dirty="0">
              <a:latin typeface="TT Commons Light" panose="02000506030000020003" pitchFamily="50" charset="0"/>
            </a:endParaRPr>
          </a:p>
          <a:p>
            <a:r>
              <a:rPr lang="en-US" altLang="en-US" sz="1800" b="1" dirty="0">
                <a:latin typeface="TT Commons Light" panose="02000506030000020003" pitchFamily="50" charset="0"/>
              </a:rPr>
              <a:t>Alpha-</a:t>
            </a:r>
            <a:r>
              <a:rPr lang="en-US" altLang="en-US" sz="1800" b="1" dirty="0" err="1">
                <a:latin typeface="TT Commons Light" panose="02000506030000020003" pitchFamily="50" charset="0"/>
              </a:rPr>
              <a:t>bisabolol</a:t>
            </a:r>
            <a:r>
              <a:rPr lang="en-US" altLang="en-US" sz="1800" b="1" dirty="0">
                <a:latin typeface="TT Commons Light" panose="02000506030000020003" pitchFamily="50" charset="0"/>
              </a:rPr>
              <a:t>: </a:t>
            </a:r>
            <a:r>
              <a:rPr lang="en-US" altLang="en-US" sz="1800" dirty="0">
                <a:latin typeface="TT Commons Light" panose="02000506030000020003" pitchFamily="50" charset="0"/>
              </a:rPr>
              <a:t>It is an ingredient of natural origin that accelerates the regenerative process of the skin.  It is an essential oil that is completely safe to use. </a:t>
            </a:r>
          </a:p>
          <a:p>
            <a:endParaRPr lang="en-US" altLang="en-US" sz="1800" dirty="0">
              <a:latin typeface="TT Commons Light" panose="02000506030000020003" pitchFamily="50" charset="0"/>
            </a:endParaRPr>
          </a:p>
          <a:p>
            <a:r>
              <a:rPr lang="en-US" altLang="en-US" sz="1800" dirty="0">
                <a:latin typeface="TT Commons Light" panose="02000506030000020003" pitchFamily="50" charset="0"/>
              </a:rPr>
              <a:t>It is especially recommended for use in products for sensitive skin and post-sun products. It has anti-inflammatory, bactericidal and antifungal properties.</a:t>
            </a:r>
            <a:endParaRPr lang="es-ES" altLang="en-US" sz="1800" dirty="0">
              <a:latin typeface="TT Commons Light" panose="02000506030000020003" pitchFamily="50" charset="0"/>
            </a:endParaRPr>
          </a:p>
          <a:p>
            <a:pPr marL="7170">
              <a:spcBef>
                <a:spcPts val="54"/>
              </a:spcBef>
              <a:tabLst>
                <a:tab pos="297931" algn="l"/>
                <a:tab pos="6103820" algn="l"/>
              </a:tabLst>
            </a:pPr>
            <a:endParaRPr sz="1581" dirty="0">
              <a:latin typeface="TT Commons" panose="02000506040000020004" pitchFamily="50" charset="0"/>
              <a:cs typeface="Arial"/>
            </a:endParaRPr>
          </a:p>
        </p:txBody>
      </p:sp>
      <p:sp>
        <p:nvSpPr>
          <p:cNvPr id="40" name="Título 8"/>
          <p:cNvSpPr txBox="1">
            <a:spLocks/>
          </p:cNvSpPr>
          <p:nvPr/>
        </p:nvSpPr>
        <p:spPr>
          <a:xfrm>
            <a:off x="698500" y="445037"/>
            <a:ext cx="158056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err="1" smtClean="0">
                <a:latin typeface="Bebas Neue Regular" panose="00000500000000000000" pitchFamily="50" charset="0"/>
              </a:rPr>
              <a:t>ingredients</a:t>
            </a:r>
            <a:endParaRPr lang="es-ES" sz="2400" spc="300" dirty="0">
              <a:latin typeface="Bebas Neue Regular" panose="00000500000000000000" pitchFamily="50" charset="0"/>
            </a:endParaRPr>
          </a:p>
        </p:txBody>
      </p:sp>
      <p:sp>
        <p:nvSpPr>
          <p:cNvPr id="9" name="Rectángulo 8"/>
          <p:cNvSpPr/>
          <p:nvPr/>
        </p:nvSpPr>
        <p:spPr>
          <a:xfrm>
            <a:off x="584200" y="1104106"/>
            <a:ext cx="3814249" cy="400110"/>
          </a:xfrm>
          <a:prstGeom prst="rect">
            <a:avLst/>
          </a:prstGeom>
        </p:spPr>
        <p:txBody>
          <a:bodyPr wrap="none">
            <a:spAutoFit/>
          </a:bodyPr>
          <a:lstStyle/>
          <a:p>
            <a:r>
              <a:rPr lang="es-ES" altLang="ja-JP" sz="2000" dirty="0">
                <a:latin typeface="Gotham Rounded Book" pitchFamily="50" charset="0"/>
                <a:ea typeface="ＭＳ Ｐゴシック" panose="020B0600070205080204" pitchFamily="34" charset="-128"/>
              </a:rPr>
              <a:t>INFLAMMATION REDUCERS</a:t>
            </a:r>
            <a:endParaRPr lang="en-US" sz="2000" dirty="0">
              <a:latin typeface="Gotham Rounded Book" pitchFamily="50" charset="0"/>
            </a:endParaRPr>
          </a:p>
        </p:txBody>
      </p:sp>
    </p:spTree>
    <p:extLst>
      <p:ext uri="{BB962C8B-B14F-4D97-AF65-F5344CB8AC3E}">
        <p14:creationId xmlns:p14="http://schemas.microsoft.com/office/powerpoint/2010/main" val="431025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069" y="1228668"/>
            <a:ext cx="1809731" cy="561238"/>
          </a:xfrm>
          <a:prstGeom prst="rect">
            <a:avLst/>
          </a:prstGeom>
        </p:spPr>
        <p:txBody>
          <a:bodyPr vert="horz" wrap="square" lIns="0" tIns="7170" rIns="0" bIns="0" rtlCol="0">
            <a:spAutoFit/>
          </a:bodyPr>
          <a:lstStyle/>
          <a:p>
            <a:pPr marL="7170" marR="2868" algn="ctr">
              <a:spcBef>
                <a:spcPts val="56"/>
              </a:spcBef>
            </a:pPr>
            <a:r>
              <a:rPr sz="1200" dirty="0">
                <a:latin typeface="TT Commons" panose="02000506040000020004" pitchFamily="50" charset="0"/>
                <a:cs typeface="Carlito"/>
              </a:rPr>
              <a:t>Cleaning gel</a:t>
            </a:r>
            <a:r>
              <a:rPr sz="1200" spc="-14" dirty="0">
                <a:latin typeface="TT Commons" panose="02000506040000020004" pitchFamily="50" charset="0"/>
                <a:cs typeface="Carlito"/>
              </a:rPr>
              <a:t>,</a:t>
            </a:r>
            <a:r>
              <a:rPr sz="1200" spc="-45" dirty="0">
                <a:latin typeface="TT Commons" panose="02000506040000020004" pitchFamily="50" charset="0"/>
                <a:cs typeface="Carlito"/>
              </a:rPr>
              <a:t> </a:t>
            </a:r>
            <a:r>
              <a:rPr sz="1200" spc="-3" dirty="0">
                <a:latin typeface="TT Commons" panose="02000506040000020004" pitchFamily="50" charset="0"/>
                <a:cs typeface="Carlito"/>
              </a:rPr>
              <a:t>seborregulator</a:t>
            </a:r>
            <a:r>
              <a:rPr sz="1200" dirty="0">
                <a:latin typeface="TT Commons" panose="02000506040000020004" pitchFamily="50" charset="0"/>
                <a:cs typeface="Carlito"/>
              </a:rPr>
              <a:t> and</a:t>
            </a:r>
            <a:r>
              <a:rPr sz="1200" spc="-3" dirty="0">
                <a:latin typeface="TT Commons" panose="02000506040000020004" pitchFamily="50" charset="0"/>
                <a:cs typeface="Carlito"/>
              </a:rPr>
              <a:t> antiseptic</a:t>
            </a:r>
            <a:r>
              <a:rPr sz="1200" spc="-6" dirty="0">
                <a:latin typeface="TT Commons" panose="02000506040000020004" pitchFamily="50" charset="0"/>
                <a:cs typeface="Carlito"/>
              </a:rPr>
              <a:t> with</a:t>
            </a:r>
            <a:r>
              <a:rPr sz="1200" spc="-3" dirty="0">
                <a:latin typeface="TT Commons" panose="02000506040000020004" pitchFamily="50" charset="0"/>
                <a:cs typeface="Carlito"/>
              </a:rPr>
              <a:t> chlorhexidine</a:t>
            </a:r>
            <a:r>
              <a:rPr sz="1200" spc="-8" dirty="0">
                <a:latin typeface="TT Commons" panose="02000506040000020004" pitchFamily="50" charset="0"/>
                <a:cs typeface="Carlito"/>
              </a:rPr>
              <a:t> </a:t>
            </a:r>
            <a:r>
              <a:rPr sz="1200" spc="-3" dirty="0">
                <a:latin typeface="TT Commons" panose="02000506040000020004" pitchFamily="50" charset="0"/>
                <a:cs typeface="Carlito"/>
              </a:rPr>
              <a:t>digluconate</a:t>
            </a:r>
            <a:endParaRPr sz="1200" dirty="0">
              <a:latin typeface="TT Commons" panose="02000506040000020004" pitchFamily="50" charset="0"/>
              <a:cs typeface="Carlito"/>
            </a:endParaRPr>
          </a:p>
        </p:txBody>
      </p:sp>
      <p:grpSp>
        <p:nvGrpSpPr>
          <p:cNvPr id="3" name="object 3"/>
          <p:cNvGrpSpPr/>
          <p:nvPr/>
        </p:nvGrpSpPr>
        <p:grpSpPr>
          <a:xfrm>
            <a:off x="603963" y="4557592"/>
            <a:ext cx="1850749" cy="486138"/>
            <a:chOff x="315452" y="7514843"/>
            <a:chExt cx="4464050" cy="861694"/>
          </a:xfrm>
        </p:grpSpPr>
        <p:sp>
          <p:nvSpPr>
            <p:cNvPr id="4" name="object 4"/>
            <p:cNvSpPr/>
            <p:nvPr/>
          </p:nvSpPr>
          <p:spPr>
            <a:xfrm>
              <a:off x="315452" y="7560522"/>
              <a:ext cx="4463827" cy="673636"/>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1429511" y="7514843"/>
              <a:ext cx="2234184" cy="861072"/>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370331" y="7595615"/>
              <a:ext cx="4358640" cy="561340"/>
            </a:xfrm>
            <a:custGeom>
              <a:avLst/>
              <a:gdLst/>
              <a:ahLst/>
              <a:cxnLst/>
              <a:rect l="l" t="t" r="r" b="b"/>
              <a:pathLst>
                <a:path w="4358640" h="561340">
                  <a:moveTo>
                    <a:pt x="4265168" y="0"/>
                  </a:moveTo>
                  <a:lnTo>
                    <a:pt x="93472" y="0"/>
                  </a:lnTo>
                  <a:lnTo>
                    <a:pt x="57087" y="7354"/>
                  </a:lnTo>
                  <a:lnTo>
                    <a:pt x="27376" y="27400"/>
                  </a:lnTo>
                  <a:lnTo>
                    <a:pt x="7345" y="57114"/>
                  </a:lnTo>
                  <a:lnTo>
                    <a:pt x="0" y="93471"/>
                  </a:lnTo>
                  <a:lnTo>
                    <a:pt x="0" y="467359"/>
                  </a:lnTo>
                  <a:lnTo>
                    <a:pt x="7345" y="503744"/>
                  </a:lnTo>
                  <a:lnTo>
                    <a:pt x="27376" y="533455"/>
                  </a:lnTo>
                  <a:lnTo>
                    <a:pt x="57087" y="553486"/>
                  </a:lnTo>
                  <a:lnTo>
                    <a:pt x="93472" y="560831"/>
                  </a:lnTo>
                  <a:lnTo>
                    <a:pt x="4265168" y="560831"/>
                  </a:lnTo>
                  <a:lnTo>
                    <a:pt x="4301525" y="553486"/>
                  </a:lnTo>
                  <a:lnTo>
                    <a:pt x="4331239" y="533455"/>
                  </a:lnTo>
                  <a:lnTo>
                    <a:pt x="4351285" y="503744"/>
                  </a:lnTo>
                  <a:lnTo>
                    <a:pt x="4358640" y="467359"/>
                  </a:lnTo>
                  <a:lnTo>
                    <a:pt x="4358640" y="93471"/>
                  </a:lnTo>
                  <a:lnTo>
                    <a:pt x="4351285" y="57114"/>
                  </a:lnTo>
                  <a:lnTo>
                    <a:pt x="4331239" y="27400"/>
                  </a:lnTo>
                  <a:lnTo>
                    <a:pt x="4301525" y="7354"/>
                  </a:lnTo>
                  <a:lnTo>
                    <a:pt x="4265168" y="0"/>
                  </a:lnTo>
                  <a:close/>
                </a:path>
              </a:pathLst>
            </a:custGeom>
            <a:solidFill>
              <a:srgbClr val="00AF50"/>
            </a:solidFill>
          </p:spPr>
          <p:txBody>
            <a:bodyPr wrap="square" lIns="0" tIns="0" rIns="0" bIns="0" rtlCol="0"/>
            <a:lstStyle/>
            <a:p>
              <a:endParaRPr sz="597"/>
            </a:p>
          </p:txBody>
        </p:sp>
        <p:sp>
          <p:nvSpPr>
            <p:cNvPr id="7" name="object 7"/>
            <p:cNvSpPr/>
            <p:nvPr/>
          </p:nvSpPr>
          <p:spPr>
            <a:xfrm>
              <a:off x="370331" y="7595615"/>
              <a:ext cx="4358640" cy="561340"/>
            </a:xfrm>
            <a:custGeom>
              <a:avLst/>
              <a:gdLst/>
              <a:ahLst/>
              <a:cxnLst/>
              <a:rect l="l" t="t" r="r" b="b"/>
              <a:pathLst>
                <a:path w="4358640" h="561340">
                  <a:moveTo>
                    <a:pt x="0" y="93471"/>
                  </a:moveTo>
                  <a:lnTo>
                    <a:pt x="7345" y="57114"/>
                  </a:lnTo>
                  <a:lnTo>
                    <a:pt x="27376" y="27400"/>
                  </a:lnTo>
                  <a:lnTo>
                    <a:pt x="57087" y="7354"/>
                  </a:lnTo>
                  <a:lnTo>
                    <a:pt x="93472" y="0"/>
                  </a:lnTo>
                  <a:lnTo>
                    <a:pt x="4265168" y="0"/>
                  </a:lnTo>
                  <a:lnTo>
                    <a:pt x="4301525" y="7354"/>
                  </a:lnTo>
                  <a:lnTo>
                    <a:pt x="4331239" y="27400"/>
                  </a:lnTo>
                  <a:lnTo>
                    <a:pt x="4351285" y="57114"/>
                  </a:lnTo>
                  <a:lnTo>
                    <a:pt x="4358640" y="93471"/>
                  </a:lnTo>
                  <a:lnTo>
                    <a:pt x="4358640" y="467359"/>
                  </a:lnTo>
                  <a:lnTo>
                    <a:pt x="4351285" y="503744"/>
                  </a:lnTo>
                  <a:lnTo>
                    <a:pt x="4331239" y="533455"/>
                  </a:lnTo>
                  <a:lnTo>
                    <a:pt x="4301525" y="553486"/>
                  </a:lnTo>
                  <a:lnTo>
                    <a:pt x="4265168" y="560831"/>
                  </a:lnTo>
                  <a:lnTo>
                    <a:pt x="93472" y="560831"/>
                  </a:lnTo>
                  <a:lnTo>
                    <a:pt x="57087" y="553486"/>
                  </a:lnTo>
                  <a:lnTo>
                    <a:pt x="27376" y="533455"/>
                  </a:lnTo>
                  <a:lnTo>
                    <a:pt x="7345" y="503744"/>
                  </a:lnTo>
                  <a:lnTo>
                    <a:pt x="0" y="467359"/>
                  </a:lnTo>
                  <a:lnTo>
                    <a:pt x="0" y="93471"/>
                  </a:lnTo>
                  <a:close/>
                </a:path>
              </a:pathLst>
            </a:custGeom>
            <a:ln w="9144">
              <a:solidFill>
                <a:srgbClr val="00AF50"/>
              </a:solidFill>
            </a:ln>
          </p:spPr>
          <p:txBody>
            <a:bodyPr wrap="square" lIns="0" tIns="0" rIns="0" bIns="0" rtlCol="0"/>
            <a:lstStyle/>
            <a:p>
              <a:endParaRPr sz="597"/>
            </a:p>
          </p:txBody>
        </p:sp>
      </p:grpSp>
      <p:sp>
        <p:nvSpPr>
          <p:cNvPr id="8" name="object 8"/>
          <p:cNvSpPr txBox="1"/>
          <p:nvPr/>
        </p:nvSpPr>
        <p:spPr>
          <a:xfrm>
            <a:off x="953906" y="4621491"/>
            <a:ext cx="1131193"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Cleasing</a:t>
            </a:r>
            <a:r>
              <a:rPr sz="1581" spc="-42" dirty="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gel</a:t>
            </a:r>
            <a:endParaRPr sz="1581" dirty="0">
              <a:latin typeface="Bebas Neue Regular" panose="00000500000000000000" pitchFamily="50" charset="0"/>
              <a:cs typeface="Carlito"/>
            </a:endParaRPr>
          </a:p>
        </p:txBody>
      </p:sp>
      <p:sp>
        <p:nvSpPr>
          <p:cNvPr id="11" name="object 11"/>
          <p:cNvSpPr/>
          <p:nvPr/>
        </p:nvSpPr>
        <p:spPr>
          <a:xfrm>
            <a:off x="3490966" y="4557594"/>
            <a:ext cx="818487" cy="556920"/>
          </a:xfrm>
          <a:prstGeom prst="rect">
            <a:avLst/>
          </a:prstGeom>
          <a:blipFill>
            <a:blip r:embed="rId4" cstate="print"/>
            <a:stretch>
              <a:fillRect/>
            </a:stretch>
          </a:blipFill>
        </p:spPr>
        <p:txBody>
          <a:bodyPr wrap="square" lIns="0" tIns="0" rIns="0" bIns="0" rtlCol="0"/>
          <a:lstStyle/>
          <a:p>
            <a:endParaRPr sz="597"/>
          </a:p>
        </p:txBody>
      </p:sp>
      <p:grpSp>
        <p:nvGrpSpPr>
          <p:cNvPr id="45" name="Grupo 44"/>
          <p:cNvGrpSpPr/>
          <p:nvPr/>
        </p:nvGrpSpPr>
        <p:grpSpPr>
          <a:xfrm>
            <a:off x="2763612" y="4609835"/>
            <a:ext cx="1888478" cy="363061"/>
            <a:chOff x="2763612" y="4609835"/>
            <a:chExt cx="1888478" cy="363061"/>
          </a:xfrm>
        </p:grpSpPr>
        <p:sp>
          <p:nvSpPr>
            <p:cNvPr id="12" name="object 12"/>
            <p:cNvSpPr/>
            <p:nvPr/>
          </p:nvSpPr>
          <p:spPr>
            <a:xfrm>
              <a:off x="2763612" y="4609835"/>
              <a:ext cx="1888478" cy="363061"/>
            </a:xfrm>
            <a:custGeom>
              <a:avLst/>
              <a:gdLst/>
              <a:ahLst/>
              <a:cxnLst/>
              <a:rect l="l" t="t" r="r" b="b"/>
              <a:pathLst>
                <a:path w="4034154" h="561340">
                  <a:moveTo>
                    <a:pt x="3940556" y="0"/>
                  </a:moveTo>
                  <a:lnTo>
                    <a:pt x="93472" y="0"/>
                  </a:lnTo>
                  <a:lnTo>
                    <a:pt x="57114" y="7354"/>
                  </a:lnTo>
                  <a:lnTo>
                    <a:pt x="27400" y="27400"/>
                  </a:lnTo>
                  <a:lnTo>
                    <a:pt x="7354" y="57114"/>
                  </a:lnTo>
                  <a:lnTo>
                    <a:pt x="0" y="93471"/>
                  </a:lnTo>
                  <a:lnTo>
                    <a:pt x="0" y="467359"/>
                  </a:lnTo>
                  <a:lnTo>
                    <a:pt x="7354" y="503744"/>
                  </a:lnTo>
                  <a:lnTo>
                    <a:pt x="27400" y="533455"/>
                  </a:lnTo>
                  <a:lnTo>
                    <a:pt x="57114" y="553486"/>
                  </a:lnTo>
                  <a:lnTo>
                    <a:pt x="93472" y="560831"/>
                  </a:lnTo>
                  <a:lnTo>
                    <a:pt x="3940556" y="560831"/>
                  </a:lnTo>
                  <a:lnTo>
                    <a:pt x="3976913" y="553486"/>
                  </a:lnTo>
                  <a:lnTo>
                    <a:pt x="4006627" y="533455"/>
                  </a:lnTo>
                  <a:lnTo>
                    <a:pt x="4026673" y="503744"/>
                  </a:lnTo>
                  <a:lnTo>
                    <a:pt x="4034028" y="467359"/>
                  </a:lnTo>
                  <a:lnTo>
                    <a:pt x="4034028" y="93471"/>
                  </a:lnTo>
                  <a:lnTo>
                    <a:pt x="4026673" y="57114"/>
                  </a:lnTo>
                  <a:lnTo>
                    <a:pt x="4006627" y="27400"/>
                  </a:lnTo>
                  <a:lnTo>
                    <a:pt x="3976913" y="7354"/>
                  </a:lnTo>
                  <a:lnTo>
                    <a:pt x="3940556" y="0"/>
                  </a:lnTo>
                  <a:close/>
                </a:path>
              </a:pathLst>
            </a:custGeom>
            <a:solidFill>
              <a:srgbClr val="00AF50"/>
            </a:solidFill>
          </p:spPr>
          <p:txBody>
            <a:bodyPr wrap="square" lIns="0" tIns="0" rIns="0" bIns="0" rtlCol="0"/>
            <a:lstStyle/>
            <a:p>
              <a:endParaRPr sz="597">
                <a:latin typeface="Bebas Neue Regular" panose="00000500000000000000" pitchFamily="50" charset="0"/>
              </a:endParaRPr>
            </a:p>
          </p:txBody>
        </p:sp>
        <p:sp>
          <p:nvSpPr>
            <p:cNvPr id="14" name="object 14"/>
            <p:cNvSpPr txBox="1"/>
            <p:nvPr/>
          </p:nvSpPr>
          <p:spPr>
            <a:xfrm>
              <a:off x="3327399" y="4621490"/>
              <a:ext cx="1304923" cy="250150"/>
            </a:xfrm>
            <a:prstGeom prst="rect">
              <a:avLst/>
            </a:prstGeom>
          </p:spPr>
          <p:txBody>
            <a:bodyPr vert="horz" wrap="square" lIns="0" tIns="6812" rIns="0" bIns="0" rtlCol="0">
              <a:spAutoFit/>
            </a:bodyPr>
            <a:lstStyle/>
            <a:p>
              <a:pPr marL="7170">
                <a:spcBef>
                  <a:spcPts val="54"/>
                </a:spcBef>
              </a:pPr>
              <a:r>
                <a:rPr sz="1581" spc="-6" dirty="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grpSp>
      <p:grpSp>
        <p:nvGrpSpPr>
          <p:cNvPr id="15" name="object 15"/>
          <p:cNvGrpSpPr/>
          <p:nvPr/>
        </p:nvGrpSpPr>
        <p:grpSpPr>
          <a:xfrm>
            <a:off x="4904252" y="4557591"/>
            <a:ext cx="1713515" cy="486489"/>
            <a:chOff x="9322290" y="7514843"/>
            <a:chExt cx="4052570" cy="861694"/>
          </a:xfrm>
        </p:grpSpPr>
        <p:sp>
          <p:nvSpPr>
            <p:cNvPr id="16" name="object 16"/>
            <p:cNvSpPr/>
            <p:nvPr/>
          </p:nvSpPr>
          <p:spPr>
            <a:xfrm>
              <a:off x="9322290" y="7560522"/>
              <a:ext cx="4052350" cy="673636"/>
            </a:xfrm>
            <a:prstGeom prst="rect">
              <a:avLst/>
            </a:prstGeom>
            <a:blipFill>
              <a:blip r:embed="rId5" cstate="print"/>
              <a:stretch>
                <a:fillRect/>
              </a:stretch>
            </a:blipFill>
          </p:spPr>
          <p:txBody>
            <a:bodyPr wrap="square" lIns="0" tIns="0" rIns="0" bIns="0" rtlCol="0"/>
            <a:lstStyle/>
            <a:p>
              <a:endParaRPr sz="597"/>
            </a:p>
          </p:txBody>
        </p:sp>
        <p:sp>
          <p:nvSpPr>
            <p:cNvPr id="17" name="object 17"/>
            <p:cNvSpPr/>
            <p:nvPr/>
          </p:nvSpPr>
          <p:spPr>
            <a:xfrm>
              <a:off x="10018775" y="7514843"/>
              <a:ext cx="2657855" cy="861072"/>
            </a:xfrm>
            <a:prstGeom prst="rect">
              <a:avLst/>
            </a:prstGeom>
            <a:blipFill>
              <a:blip r:embed="rId6" cstate="print"/>
              <a:stretch>
                <a:fillRect/>
              </a:stretch>
            </a:blipFill>
          </p:spPr>
          <p:txBody>
            <a:bodyPr wrap="square" lIns="0" tIns="0" rIns="0" bIns="0" rtlCol="0"/>
            <a:lstStyle/>
            <a:p>
              <a:endParaRPr sz="597"/>
            </a:p>
          </p:txBody>
        </p:sp>
        <p:sp>
          <p:nvSpPr>
            <p:cNvPr id="18" name="object 18"/>
            <p:cNvSpPr/>
            <p:nvPr/>
          </p:nvSpPr>
          <p:spPr>
            <a:xfrm>
              <a:off x="9377171" y="7595615"/>
              <a:ext cx="3947160" cy="561340"/>
            </a:xfrm>
            <a:custGeom>
              <a:avLst/>
              <a:gdLst/>
              <a:ahLst/>
              <a:cxnLst/>
              <a:rect l="l" t="t" r="r" b="b"/>
              <a:pathLst>
                <a:path w="3947159" h="561340">
                  <a:moveTo>
                    <a:pt x="3853687" y="0"/>
                  </a:moveTo>
                  <a:lnTo>
                    <a:pt x="93472" y="0"/>
                  </a:lnTo>
                  <a:lnTo>
                    <a:pt x="57114" y="7354"/>
                  </a:lnTo>
                  <a:lnTo>
                    <a:pt x="27400" y="27400"/>
                  </a:lnTo>
                  <a:lnTo>
                    <a:pt x="7354" y="57114"/>
                  </a:lnTo>
                  <a:lnTo>
                    <a:pt x="0" y="93471"/>
                  </a:lnTo>
                  <a:lnTo>
                    <a:pt x="0" y="467359"/>
                  </a:lnTo>
                  <a:lnTo>
                    <a:pt x="7354" y="503744"/>
                  </a:lnTo>
                  <a:lnTo>
                    <a:pt x="27400" y="533455"/>
                  </a:lnTo>
                  <a:lnTo>
                    <a:pt x="57114" y="553486"/>
                  </a:lnTo>
                  <a:lnTo>
                    <a:pt x="93472" y="560831"/>
                  </a:lnTo>
                  <a:lnTo>
                    <a:pt x="3853687" y="560831"/>
                  </a:lnTo>
                  <a:lnTo>
                    <a:pt x="3890045" y="553486"/>
                  </a:lnTo>
                  <a:lnTo>
                    <a:pt x="3919759" y="533455"/>
                  </a:lnTo>
                  <a:lnTo>
                    <a:pt x="3939805" y="503744"/>
                  </a:lnTo>
                  <a:lnTo>
                    <a:pt x="3947160" y="467359"/>
                  </a:lnTo>
                  <a:lnTo>
                    <a:pt x="3947160" y="93471"/>
                  </a:lnTo>
                  <a:lnTo>
                    <a:pt x="3939805" y="57114"/>
                  </a:lnTo>
                  <a:lnTo>
                    <a:pt x="3919759" y="27400"/>
                  </a:lnTo>
                  <a:lnTo>
                    <a:pt x="3890045" y="7354"/>
                  </a:lnTo>
                  <a:lnTo>
                    <a:pt x="3853687" y="0"/>
                  </a:lnTo>
                  <a:close/>
                </a:path>
              </a:pathLst>
            </a:custGeom>
            <a:solidFill>
              <a:srgbClr val="00AF50"/>
            </a:solidFill>
          </p:spPr>
          <p:txBody>
            <a:bodyPr wrap="square" lIns="0" tIns="0" rIns="0" bIns="0" rtlCol="0"/>
            <a:lstStyle/>
            <a:p>
              <a:endParaRPr sz="597"/>
            </a:p>
          </p:txBody>
        </p:sp>
        <p:sp>
          <p:nvSpPr>
            <p:cNvPr id="19" name="object 19"/>
            <p:cNvSpPr/>
            <p:nvPr/>
          </p:nvSpPr>
          <p:spPr>
            <a:xfrm>
              <a:off x="9377171" y="7595615"/>
              <a:ext cx="3947160" cy="561340"/>
            </a:xfrm>
            <a:custGeom>
              <a:avLst/>
              <a:gdLst/>
              <a:ahLst/>
              <a:cxnLst/>
              <a:rect l="l" t="t" r="r" b="b"/>
              <a:pathLst>
                <a:path w="3947159" h="561340">
                  <a:moveTo>
                    <a:pt x="0" y="93471"/>
                  </a:moveTo>
                  <a:lnTo>
                    <a:pt x="7354" y="57114"/>
                  </a:lnTo>
                  <a:lnTo>
                    <a:pt x="27400" y="27400"/>
                  </a:lnTo>
                  <a:lnTo>
                    <a:pt x="57114" y="7354"/>
                  </a:lnTo>
                  <a:lnTo>
                    <a:pt x="93472" y="0"/>
                  </a:lnTo>
                  <a:lnTo>
                    <a:pt x="3853687" y="0"/>
                  </a:lnTo>
                  <a:lnTo>
                    <a:pt x="3890045" y="7354"/>
                  </a:lnTo>
                  <a:lnTo>
                    <a:pt x="3919759" y="27400"/>
                  </a:lnTo>
                  <a:lnTo>
                    <a:pt x="3939805" y="57114"/>
                  </a:lnTo>
                  <a:lnTo>
                    <a:pt x="3947160" y="93471"/>
                  </a:lnTo>
                  <a:lnTo>
                    <a:pt x="3947160" y="467359"/>
                  </a:lnTo>
                  <a:lnTo>
                    <a:pt x="3939805" y="503744"/>
                  </a:lnTo>
                  <a:lnTo>
                    <a:pt x="3919759" y="533455"/>
                  </a:lnTo>
                  <a:lnTo>
                    <a:pt x="3890045" y="553486"/>
                  </a:lnTo>
                  <a:lnTo>
                    <a:pt x="3853687" y="560831"/>
                  </a:lnTo>
                  <a:lnTo>
                    <a:pt x="93472" y="560831"/>
                  </a:lnTo>
                  <a:lnTo>
                    <a:pt x="57114" y="553486"/>
                  </a:lnTo>
                  <a:lnTo>
                    <a:pt x="27400" y="533455"/>
                  </a:lnTo>
                  <a:lnTo>
                    <a:pt x="7354" y="503744"/>
                  </a:lnTo>
                  <a:lnTo>
                    <a:pt x="0" y="467359"/>
                  </a:lnTo>
                  <a:lnTo>
                    <a:pt x="0" y="93471"/>
                  </a:lnTo>
                  <a:close/>
                </a:path>
              </a:pathLst>
            </a:custGeom>
            <a:ln w="9144">
              <a:solidFill>
                <a:srgbClr val="00AF50"/>
              </a:solidFill>
            </a:ln>
          </p:spPr>
          <p:txBody>
            <a:bodyPr wrap="square" lIns="0" tIns="0" rIns="0" bIns="0" rtlCol="0"/>
            <a:lstStyle/>
            <a:p>
              <a:endParaRPr sz="597"/>
            </a:p>
          </p:txBody>
        </p:sp>
      </p:grpSp>
      <p:sp>
        <p:nvSpPr>
          <p:cNvPr id="20" name="object 20"/>
          <p:cNvSpPr txBox="1"/>
          <p:nvPr/>
        </p:nvSpPr>
        <p:spPr>
          <a:xfrm>
            <a:off x="5048667" y="4642076"/>
            <a:ext cx="1555333" cy="250150"/>
          </a:xfrm>
          <a:prstGeom prst="rect">
            <a:avLst/>
          </a:prstGeom>
        </p:spPr>
        <p:txBody>
          <a:bodyPr vert="horz" wrap="square" lIns="0" tIns="6812" rIns="0" bIns="0" rtlCol="0">
            <a:spAutoFit/>
          </a:bodyPr>
          <a:lstStyle/>
          <a:p>
            <a:pPr marL="7170">
              <a:spcBef>
                <a:spcPts val="54"/>
              </a:spcBef>
            </a:pPr>
            <a:r>
              <a:rPr sz="1581" spc="-6" dirty="0">
                <a:solidFill>
                  <a:srgbClr val="FFFFFF"/>
                </a:solidFill>
                <a:latin typeface="Bebas Neue Regular" panose="00000500000000000000" pitchFamily="50" charset="0"/>
                <a:cs typeface="Carlito"/>
              </a:rPr>
              <a:t>Purifying</a:t>
            </a:r>
            <a:r>
              <a:rPr sz="1581" spc="-3" dirty="0">
                <a:solidFill>
                  <a:srgbClr val="FFFFFF"/>
                </a:solidFill>
                <a:latin typeface="Bebas Neue Regular" panose="00000500000000000000" pitchFamily="50" charset="0"/>
                <a:cs typeface="Carlito"/>
              </a:rPr>
              <a:t> mask</a:t>
            </a:r>
            <a:endParaRPr sz="1581" dirty="0">
              <a:latin typeface="Bebas Neue Regular" panose="00000500000000000000" pitchFamily="50" charset="0"/>
              <a:cs typeface="Carlito"/>
            </a:endParaRPr>
          </a:p>
        </p:txBody>
      </p:sp>
      <p:grpSp>
        <p:nvGrpSpPr>
          <p:cNvPr id="21" name="object 21"/>
          <p:cNvGrpSpPr/>
          <p:nvPr/>
        </p:nvGrpSpPr>
        <p:grpSpPr>
          <a:xfrm>
            <a:off x="7289800" y="4547266"/>
            <a:ext cx="1676614" cy="486489"/>
            <a:chOff x="13482825" y="7496555"/>
            <a:chExt cx="4086225" cy="861694"/>
          </a:xfrm>
        </p:grpSpPr>
        <p:sp>
          <p:nvSpPr>
            <p:cNvPr id="22" name="object 22"/>
            <p:cNvSpPr/>
            <p:nvPr/>
          </p:nvSpPr>
          <p:spPr>
            <a:xfrm>
              <a:off x="13482825" y="7540710"/>
              <a:ext cx="4085847" cy="673636"/>
            </a:xfrm>
            <a:prstGeom prst="rect">
              <a:avLst/>
            </a:prstGeom>
            <a:blipFill>
              <a:blip r:embed="rId7" cstate="print"/>
              <a:stretch>
                <a:fillRect/>
              </a:stretch>
            </a:blipFill>
          </p:spPr>
          <p:txBody>
            <a:bodyPr wrap="square" lIns="0" tIns="0" rIns="0" bIns="0" rtlCol="0"/>
            <a:lstStyle/>
            <a:p>
              <a:endParaRPr sz="597"/>
            </a:p>
          </p:txBody>
        </p:sp>
        <p:sp>
          <p:nvSpPr>
            <p:cNvPr id="23" name="object 23"/>
            <p:cNvSpPr/>
            <p:nvPr/>
          </p:nvSpPr>
          <p:spPr>
            <a:xfrm>
              <a:off x="14046708" y="7496555"/>
              <a:ext cx="2948940" cy="861072"/>
            </a:xfrm>
            <a:prstGeom prst="rect">
              <a:avLst/>
            </a:prstGeom>
            <a:blipFill>
              <a:blip r:embed="rId8" cstate="print"/>
              <a:stretch>
                <a:fillRect/>
              </a:stretch>
            </a:blipFill>
          </p:spPr>
          <p:txBody>
            <a:bodyPr wrap="square" lIns="0" tIns="0" rIns="0" bIns="0" rtlCol="0"/>
            <a:lstStyle/>
            <a:p>
              <a:endParaRPr sz="597"/>
            </a:p>
          </p:txBody>
        </p:sp>
        <p:sp>
          <p:nvSpPr>
            <p:cNvPr id="24" name="object 24"/>
            <p:cNvSpPr/>
            <p:nvPr/>
          </p:nvSpPr>
          <p:spPr>
            <a:xfrm>
              <a:off x="13537692" y="7575803"/>
              <a:ext cx="3971925" cy="561340"/>
            </a:xfrm>
            <a:custGeom>
              <a:avLst/>
              <a:gdLst/>
              <a:ahLst/>
              <a:cxnLst/>
              <a:rect l="l" t="t" r="r" b="b"/>
              <a:pathLst>
                <a:path w="3971925" h="561340">
                  <a:moveTo>
                    <a:pt x="3878071" y="0"/>
                  </a:moveTo>
                  <a:lnTo>
                    <a:pt x="93471" y="0"/>
                  </a:lnTo>
                  <a:lnTo>
                    <a:pt x="57114" y="7354"/>
                  </a:lnTo>
                  <a:lnTo>
                    <a:pt x="27400" y="27400"/>
                  </a:lnTo>
                  <a:lnTo>
                    <a:pt x="7354" y="57114"/>
                  </a:lnTo>
                  <a:lnTo>
                    <a:pt x="0" y="93472"/>
                  </a:lnTo>
                  <a:lnTo>
                    <a:pt x="0" y="467360"/>
                  </a:lnTo>
                  <a:lnTo>
                    <a:pt x="7354" y="503744"/>
                  </a:lnTo>
                  <a:lnTo>
                    <a:pt x="27400" y="533455"/>
                  </a:lnTo>
                  <a:lnTo>
                    <a:pt x="57114" y="553486"/>
                  </a:lnTo>
                  <a:lnTo>
                    <a:pt x="93471" y="560832"/>
                  </a:lnTo>
                  <a:lnTo>
                    <a:pt x="3878071" y="560832"/>
                  </a:lnTo>
                  <a:lnTo>
                    <a:pt x="3914429" y="553486"/>
                  </a:lnTo>
                  <a:lnTo>
                    <a:pt x="3944143" y="533455"/>
                  </a:lnTo>
                  <a:lnTo>
                    <a:pt x="3964189" y="503744"/>
                  </a:lnTo>
                  <a:lnTo>
                    <a:pt x="3971544" y="467360"/>
                  </a:lnTo>
                  <a:lnTo>
                    <a:pt x="3971544" y="93472"/>
                  </a:lnTo>
                  <a:lnTo>
                    <a:pt x="3964189" y="57114"/>
                  </a:lnTo>
                  <a:lnTo>
                    <a:pt x="3944143" y="27400"/>
                  </a:lnTo>
                  <a:lnTo>
                    <a:pt x="3914429" y="7354"/>
                  </a:lnTo>
                  <a:lnTo>
                    <a:pt x="3878071" y="0"/>
                  </a:lnTo>
                  <a:close/>
                </a:path>
              </a:pathLst>
            </a:custGeom>
            <a:solidFill>
              <a:srgbClr val="00AF50"/>
            </a:solidFill>
          </p:spPr>
          <p:txBody>
            <a:bodyPr wrap="square" lIns="0" tIns="0" rIns="0" bIns="0" rtlCol="0"/>
            <a:lstStyle/>
            <a:p>
              <a:endParaRPr sz="597"/>
            </a:p>
          </p:txBody>
        </p:sp>
        <p:sp>
          <p:nvSpPr>
            <p:cNvPr id="25" name="object 25"/>
            <p:cNvSpPr/>
            <p:nvPr/>
          </p:nvSpPr>
          <p:spPr>
            <a:xfrm>
              <a:off x="13537692" y="7575803"/>
              <a:ext cx="3971925" cy="561340"/>
            </a:xfrm>
            <a:custGeom>
              <a:avLst/>
              <a:gdLst/>
              <a:ahLst/>
              <a:cxnLst/>
              <a:rect l="l" t="t" r="r" b="b"/>
              <a:pathLst>
                <a:path w="3971925" h="561340">
                  <a:moveTo>
                    <a:pt x="0" y="93472"/>
                  </a:moveTo>
                  <a:lnTo>
                    <a:pt x="7354" y="57114"/>
                  </a:lnTo>
                  <a:lnTo>
                    <a:pt x="27400" y="27400"/>
                  </a:lnTo>
                  <a:lnTo>
                    <a:pt x="57114" y="7354"/>
                  </a:lnTo>
                  <a:lnTo>
                    <a:pt x="93471" y="0"/>
                  </a:lnTo>
                  <a:lnTo>
                    <a:pt x="3878071" y="0"/>
                  </a:lnTo>
                  <a:lnTo>
                    <a:pt x="3914429" y="7354"/>
                  </a:lnTo>
                  <a:lnTo>
                    <a:pt x="3944143" y="27400"/>
                  </a:lnTo>
                  <a:lnTo>
                    <a:pt x="3964189" y="57114"/>
                  </a:lnTo>
                  <a:lnTo>
                    <a:pt x="3971544" y="93472"/>
                  </a:lnTo>
                  <a:lnTo>
                    <a:pt x="3971544" y="467360"/>
                  </a:lnTo>
                  <a:lnTo>
                    <a:pt x="3964189" y="503744"/>
                  </a:lnTo>
                  <a:lnTo>
                    <a:pt x="3944143" y="533455"/>
                  </a:lnTo>
                  <a:lnTo>
                    <a:pt x="3914429" y="553486"/>
                  </a:lnTo>
                  <a:lnTo>
                    <a:pt x="3878071" y="560832"/>
                  </a:lnTo>
                  <a:lnTo>
                    <a:pt x="93471" y="560832"/>
                  </a:lnTo>
                  <a:lnTo>
                    <a:pt x="57114" y="553486"/>
                  </a:lnTo>
                  <a:lnTo>
                    <a:pt x="27400" y="533455"/>
                  </a:lnTo>
                  <a:lnTo>
                    <a:pt x="7354"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26" name="object 26"/>
          <p:cNvSpPr txBox="1"/>
          <p:nvPr/>
        </p:nvSpPr>
        <p:spPr>
          <a:xfrm>
            <a:off x="7366000" y="4642076"/>
            <a:ext cx="1777712"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Balancing</a:t>
            </a:r>
            <a:r>
              <a:rPr sz="1581" spc="-20" dirty="0">
                <a:solidFill>
                  <a:srgbClr val="FFFFFF"/>
                </a:solidFill>
                <a:latin typeface="Bebas Neue Regular" panose="00000500000000000000" pitchFamily="50" charset="0"/>
                <a:cs typeface="Carlito"/>
              </a:rPr>
              <a:t> </a:t>
            </a:r>
            <a:r>
              <a:rPr sz="1581" spc="-8" dirty="0" smtClean="0">
                <a:solidFill>
                  <a:srgbClr val="FFFFFF"/>
                </a:solidFill>
                <a:latin typeface="Bebas Neue Regular" panose="00000500000000000000" pitchFamily="50" charset="0"/>
                <a:cs typeface="Carlito"/>
              </a:rPr>
              <a:t>Cream</a:t>
            </a:r>
            <a:endParaRPr sz="1581" dirty="0">
              <a:latin typeface="Bebas Neue Regular" panose="00000500000000000000" pitchFamily="50" charset="0"/>
              <a:cs typeface="Carlito"/>
            </a:endParaRPr>
          </a:p>
        </p:txBody>
      </p:sp>
      <p:sp>
        <p:nvSpPr>
          <p:cNvPr id="32" name="object 32"/>
          <p:cNvSpPr txBox="1"/>
          <p:nvPr/>
        </p:nvSpPr>
        <p:spPr>
          <a:xfrm>
            <a:off x="1543467" y="3865693"/>
            <a:ext cx="945733" cy="621831"/>
          </a:xfrm>
          <a:prstGeom prst="rect">
            <a:avLst/>
          </a:prstGeom>
        </p:spPr>
        <p:txBody>
          <a:bodyPr vert="horz" wrap="square" lIns="0" tIns="76003" rIns="0" bIns="0" rtlCol="0">
            <a:spAutoFit/>
          </a:bodyPr>
          <a:lstStyle/>
          <a:p>
            <a:pPr marL="7170">
              <a:spcBef>
                <a:spcPts val="598"/>
              </a:spcBef>
            </a:pPr>
            <a:endParaRPr sz="903" dirty="0">
              <a:latin typeface="TT Commons" panose="02000506040000020004" pitchFamily="50" charset="0"/>
              <a:cs typeface="Verdana"/>
            </a:endParaRPr>
          </a:p>
          <a:p>
            <a:pPr marL="7170">
              <a:spcBef>
                <a:spcPts val="542"/>
              </a:spcBef>
            </a:pPr>
            <a:r>
              <a:rPr sz="903" spc="-3" dirty="0">
                <a:solidFill>
                  <a:srgbClr val="093E68"/>
                </a:solidFill>
                <a:latin typeface="TT Commons" panose="02000506040000020004" pitchFamily="50" charset="0"/>
                <a:cs typeface="TeXGyreAdventor"/>
              </a:rPr>
              <a:t>Volume: 500</a:t>
            </a:r>
            <a:r>
              <a:rPr sz="903" spc="-23"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ml</a:t>
            </a:r>
            <a:endParaRPr sz="903" dirty="0">
              <a:latin typeface="TT Commons" panose="02000506040000020004" pitchFamily="50" charset="0"/>
              <a:cs typeface="TeXGyreAdventor"/>
            </a:endParaRPr>
          </a:p>
          <a:p>
            <a:pPr marL="7170">
              <a:spcBef>
                <a:spcPts val="542"/>
              </a:spcBef>
            </a:pPr>
            <a:r>
              <a:rPr sz="903" spc="-3" dirty="0">
                <a:solidFill>
                  <a:srgbClr val="093E68"/>
                </a:solidFill>
                <a:latin typeface="TT Commons" panose="02000506040000020004" pitchFamily="50" charset="0"/>
                <a:cs typeface="TeXGyreAdventor"/>
              </a:rPr>
              <a:t>Code:</a:t>
            </a:r>
            <a:r>
              <a:rPr sz="903" spc="-20"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0640252</a:t>
            </a:r>
            <a:endParaRPr sz="903" dirty="0">
              <a:latin typeface="TT Commons" panose="02000506040000020004" pitchFamily="50" charset="0"/>
              <a:cs typeface="TeXGyreAdventor"/>
            </a:endParaRPr>
          </a:p>
        </p:txBody>
      </p:sp>
      <p:sp>
        <p:nvSpPr>
          <p:cNvPr id="33" name="object 33"/>
          <p:cNvSpPr txBox="1"/>
          <p:nvPr/>
        </p:nvSpPr>
        <p:spPr>
          <a:xfrm>
            <a:off x="3708400" y="3886558"/>
            <a:ext cx="945733" cy="621831"/>
          </a:xfrm>
          <a:prstGeom prst="rect">
            <a:avLst/>
          </a:prstGeom>
        </p:spPr>
        <p:txBody>
          <a:bodyPr vert="horz" wrap="square" lIns="0" tIns="76003" rIns="0" bIns="0" rtlCol="0">
            <a:spAutoFit/>
          </a:bodyPr>
          <a:lstStyle/>
          <a:p>
            <a:pPr marL="7170">
              <a:spcBef>
                <a:spcPts val="598"/>
              </a:spcBef>
            </a:pPr>
            <a:endParaRPr sz="903" dirty="0">
              <a:latin typeface="TT Commons" panose="02000506040000020004" pitchFamily="50" charset="0"/>
              <a:cs typeface="Verdana"/>
            </a:endParaRPr>
          </a:p>
          <a:p>
            <a:pPr marL="7170">
              <a:spcBef>
                <a:spcPts val="542"/>
              </a:spcBef>
            </a:pPr>
            <a:r>
              <a:rPr sz="903" spc="-3" dirty="0">
                <a:solidFill>
                  <a:srgbClr val="093E68"/>
                </a:solidFill>
                <a:latin typeface="TT Commons" panose="02000506040000020004" pitchFamily="50" charset="0"/>
                <a:cs typeface="TeXGyreAdventor"/>
              </a:rPr>
              <a:t>Volume: 500</a:t>
            </a:r>
            <a:r>
              <a:rPr sz="903" spc="-23"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ml</a:t>
            </a:r>
            <a:endParaRPr sz="903" dirty="0">
              <a:latin typeface="TT Commons" panose="02000506040000020004" pitchFamily="50" charset="0"/>
              <a:cs typeface="TeXGyreAdventor"/>
            </a:endParaRPr>
          </a:p>
          <a:p>
            <a:pPr marL="7170">
              <a:spcBef>
                <a:spcPts val="542"/>
              </a:spcBef>
            </a:pPr>
            <a:r>
              <a:rPr sz="903" spc="-3" dirty="0">
                <a:solidFill>
                  <a:srgbClr val="093E68"/>
                </a:solidFill>
                <a:latin typeface="TT Commons" panose="02000506040000020004" pitchFamily="50" charset="0"/>
                <a:cs typeface="TeXGyreAdventor"/>
              </a:rPr>
              <a:t>Code:</a:t>
            </a:r>
            <a:r>
              <a:rPr sz="903" spc="-20"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0640250</a:t>
            </a:r>
            <a:endParaRPr sz="903" dirty="0">
              <a:latin typeface="TT Commons" panose="02000506040000020004" pitchFamily="50" charset="0"/>
              <a:cs typeface="TeXGyreAdventor"/>
            </a:endParaRPr>
          </a:p>
        </p:txBody>
      </p:sp>
      <p:sp>
        <p:nvSpPr>
          <p:cNvPr id="34" name="object 34"/>
          <p:cNvSpPr txBox="1"/>
          <p:nvPr/>
        </p:nvSpPr>
        <p:spPr>
          <a:xfrm>
            <a:off x="5635538" y="3869780"/>
            <a:ext cx="945733" cy="621831"/>
          </a:xfrm>
          <a:prstGeom prst="rect">
            <a:avLst/>
          </a:prstGeom>
        </p:spPr>
        <p:txBody>
          <a:bodyPr vert="horz" wrap="square" lIns="0" tIns="76003" rIns="0" bIns="0" rtlCol="0">
            <a:spAutoFit/>
          </a:bodyPr>
          <a:lstStyle/>
          <a:p>
            <a:pPr marL="7170">
              <a:spcBef>
                <a:spcPts val="598"/>
              </a:spcBef>
            </a:pPr>
            <a:endParaRPr sz="903" dirty="0">
              <a:latin typeface="TT Commons" panose="02000506040000020004" pitchFamily="50" charset="0"/>
              <a:cs typeface="Verdana"/>
            </a:endParaRPr>
          </a:p>
          <a:p>
            <a:pPr marL="7170">
              <a:spcBef>
                <a:spcPts val="545"/>
              </a:spcBef>
            </a:pPr>
            <a:r>
              <a:rPr sz="903" spc="-3" dirty="0">
                <a:solidFill>
                  <a:srgbClr val="093E68"/>
                </a:solidFill>
                <a:latin typeface="TT Commons" panose="02000506040000020004" pitchFamily="50" charset="0"/>
                <a:cs typeface="TeXGyreAdventor"/>
              </a:rPr>
              <a:t>Volume: 200</a:t>
            </a:r>
            <a:r>
              <a:rPr sz="903" spc="-23"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ml</a:t>
            </a:r>
            <a:endParaRPr sz="903" dirty="0">
              <a:latin typeface="TT Commons" panose="02000506040000020004" pitchFamily="50" charset="0"/>
              <a:cs typeface="TeXGyreAdventor"/>
            </a:endParaRPr>
          </a:p>
          <a:p>
            <a:pPr marL="7170">
              <a:spcBef>
                <a:spcPts val="542"/>
              </a:spcBef>
            </a:pPr>
            <a:r>
              <a:rPr sz="903" spc="-3" dirty="0">
                <a:solidFill>
                  <a:srgbClr val="093E68"/>
                </a:solidFill>
                <a:latin typeface="TT Commons" panose="02000506040000020004" pitchFamily="50" charset="0"/>
                <a:cs typeface="TeXGyreAdventor"/>
              </a:rPr>
              <a:t>Code:</a:t>
            </a:r>
            <a:r>
              <a:rPr sz="903" spc="-20"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0640255</a:t>
            </a:r>
            <a:endParaRPr sz="903" dirty="0">
              <a:latin typeface="TT Commons" panose="02000506040000020004" pitchFamily="50" charset="0"/>
              <a:cs typeface="TeXGyreAdventor"/>
            </a:endParaRPr>
          </a:p>
        </p:txBody>
      </p:sp>
      <p:sp>
        <p:nvSpPr>
          <p:cNvPr id="35" name="object 35"/>
          <p:cNvSpPr txBox="1"/>
          <p:nvPr/>
        </p:nvSpPr>
        <p:spPr>
          <a:xfrm>
            <a:off x="8034360" y="3865693"/>
            <a:ext cx="945733" cy="621831"/>
          </a:xfrm>
          <a:prstGeom prst="rect">
            <a:avLst/>
          </a:prstGeom>
        </p:spPr>
        <p:txBody>
          <a:bodyPr vert="horz" wrap="square" lIns="0" tIns="76003" rIns="0" bIns="0" rtlCol="0">
            <a:spAutoFit/>
          </a:bodyPr>
          <a:lstStyle/>
          <a:p>
            <a:pPr marL="7170">
              <a:spcBef>
                <a:spcPts val="598"/>
              </a:spcBef>
            </a:pPr>
            <a:endParaRPr sz="903" dirty="0">
              <a:latin typeface="TT Commons" panose="02000506040000020004" pitchFamily="50" charset="0"/>
              <a:cs typeface="Verdana"/>
            </a:endParaRPr>
          </a:p>
          <a:p>
            <a:pPr marL="7170">
              <a:spcBef>
                <a:spcPts val="542"/>
              </a:spcBef>
            </a:pPr>
            <a:r>
              <a:rPr sz="903" spc="-3" dirty="0">
                <a:solidFill>
                  <a:srgbClr val="093E68"/>
                </a:solidFill>
                <a:latin typeface="TT Commons" panose="02000506040000020004" pitchFamily="50" charset="0"/>
                <a:cs typeface="TeXGyreAdventor"/>
              </a:rPr>
              <a:t>Volume: 500</a:t>
            </a:r>
            <a:r>
              <a:rPr sz="903" spc="-23"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ml</a:t>
            </a:r>
            <a:endParaRPr sz="903" dirty="0">
              <a:latin typeface="TT Commons" panose="02000506040000020004" pitchFamily="50" charset="0"/>
              <a:cs typeface="TeXGyreAdventor"/>
            </a:endParaRPr>
          </a:p>
          <a:p>
            <a:pPr marL="7170">
              <a:spcBef>
                <a:spcPts val="542"/>
              </a:spcBef>
            </a:pPr>
            <a:r>
              <a:rPr sz="903" spc="-3" dirty="0">
                <a:solidFill>
                  <a:srgbClr val="093E68"/>
                </a:solidFill>
                <a:latin typeface="TT Commons" panose="02000506040000020004" pitchFamily="50" charset="0"/>
                <a:cs typeface="TeXGyreAdventor"/>
              </a:rPr>
              <a:t>Code:</a:t>
            </a:r>
            <a:r>
              <a:rPr sz="903" spc="-20"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0640256</a:t>
            </a:r>
            <a:endParaRPr sz="903" dirty="0">
              <a:latin typeface="TT Commons" panose="02000506040000020004" pitchFamily="50" charset="0"/>
              <a:cs typeface="TeXGyreAdventor"/>
            </a:endParaRPr>
          </a:p>
        </p:txBody>
      </p:sp>
      <p:sp>
        <p:nvSpPr>
          <p:cNvPr id="36" name="object 36"/>
          <p:cNvSpPr txBox="1"/>
          <p:nvPr/>
        </p:nvSpPr>
        <p:spPr>
          <a:xfrm>
            <a:off x="2763612" y="1092309"/>
            <a:ext cx="1692490" cy="745904"/>
          </a:xfrm>
          <a:prstGeom prst="rect">
            <a:avLst/>
          </a:prstGeom>
        </p:spPr>
        <p:txBody>
          <a:bodyPr vert="horz" wrap="square" lIns="0" tIns="7170" rIns="0" bIns="0" rtlCol="0">
            <a:spAutoFit/>
          </a:bodyPr>
          <a:lstStyle/>
          <a:p>
            <a:pPr marL="6812" marR="2868" algn="ctr">
              <a:spcBef>
                <a:spcPts val="56"/>
              </a:spcBef>
            </a:pPr>
            <a:r>
              <a:rPr sz="1200" spc="-25" dirty="0">
                <a:latin typeface="TT Commons" panose="02000506040000020004" pitchFamily="50" charset="0"/>
                <a:cs typeface="Carlito"/>
              </a:rPr>
              <a:t>Facial</a:t>
            </a:r>
            <a:r>
              <a:rPr sz="1200" spc="-6" dirty="0">
                <a:latin typeface="TT Commons" panose="02000506040000020004" pitchFamily="50" charset="0"/>
                <a:cs typeface="Carlito"/>
              </a:rPr>
              <a:t> tonic</a:t>
            </a:r>
            <a:r>
              <a:rPr sz="1200" spc="-3" dirty="0">
                <a:latin typeface="TT Commons" panose="02000506040000020004" pitchFamily="50" charset="0"/>
                <a:cs typeface="Carlito"/>
              </a:rPr>
              <a:t> regulating the</a:t>
            </a:r>
            <a:r>
              <a:rPr sz="1200" spc="-8" dirty="0">
                <a:latin typeface="TT Commons" panose="02000506040000020004" pitchFamily="50" charset="0"/>
                <a:cs typeface="Carlito"/>
              </a:rPr>
              <a:t> bacterial</a:t>
            </a:r>
            <a:r>
              <a:rPr sz="1200" spc="-3" dirty="0">
                <a:latin typeface="TT Commons" panose="02000506040000020004" pitchFamily="50" charset="0"/>
                <a:cs typeface="Carlito"/>
              </a:rPr>
              <a:t> flora </a:t>
            </a:r>
            <a:r>
              <a:rPr sz="1200" dirty="0">
                <a:latin typeface="TT Commons" panose="02000506040000020004" pitchFamily="50" charset="0"/>
                <a:cs typeface="Carlito"/>
              </a:rPr>
              <a:t>and</a:t>
            </a:r>
            <a:r>
              <a:rPr sz="1200" spc="-23" dirty="0">
                <a:latin typeface="TT Commons" panose="02000506040000020004" pitchFamily="50" charset="0"/>
                <a:cs typeface="Carlito"/>
              </a:rPr>
              <a:t> </a:t>
            </a:r>
            <a:r>
              <a:rPr sz="1200" spc="-3" dirty="0">
                <a:latin typeface="TT Commons" panose="02000506040000020004" pitchFamily="50" charset="0"/>
                <a:cs typeface="Carlito"/>
              </a:rPr>
              <a:t> normalizing the</a:t>
            </a:r>
            <a:r>
              <a:rPr sz="1200" dirty="0">
                <a:latin typeface="TT Commons" panose="02000506040000020004" pitchFamily="50" charset="0"/>
                <a:cs typeface="Carlito"/>
              </a:rPr>
              <a:t> sebaceous secretion</a:t>
            </a:r>
            <a:r>
              <a:rPr sz="1200" spc="-23" dirty="0">
                <a:latin typeface="TT Commons" panose="02000506040000020004" pitchFamily="50" charset="0"/>
                <a:cs typeface="Carlito"/>
              </a:rPr>
              <a:t> </a:t>
            </a:r>
            <a:endParaRPr sz="1200" dirty="0">
              <a:latin typeface="TT Commons" panose="02000506040000020004" pitchFamily="50" charset="0"/>
              <a:cs typeface="Carlito"/>
            </a:endParaRPr>
          </a:p>
        </p:txBody>
      </p:sp>
      <p:sp>
        <p:nvSpPr>
          <p:cNvPr id="37" name="object 37"/>
          <p:cNvSpPr txBox="1"/>
          <p:nvPr/>
        </p:nvSpPr>
        <p:spPr>
          <a:xfrm>
            <a:off x="5071838" y="1228668"/>
            <a:ext cx="1347478" cy="561238"/>
          </a:xfrm>
          <a:prstGeom prst="rect">
            <a:avLst/>
          </a:prstGeom>
        </p:spPr>
        <p:txBody>
          <a:bodyPr vert="horz" wrap="square" lIns="0" tIns="7170" rIns="0" bIns="0" rtlCol="0">
            <a:spAutoFit/>
          </a:bodyPr>
          <a:lstStyle/>
          <a:p>
            <a:pPr marL="7170" marR="2868" algn="ctr">
              <a:spcBef>
                <a:spcPts val="56"/>
              </a:spcBef>
            </a:pPr>
            <a:r>
              <a:rPr sz="1200" spc="-3" dirty="0">
                <a:latin typeface="TT Commons" panose="02000506040000020004" pitchFamily="50" charset="0"/>
                <a:cs typeface="Carlito"/>
              </a:rPr>
              <a:t>Purifying facial</a:t>
            </a:r>
            <a:r>
              <a:rPr sz="1200" spc="-6" dirty="0">
                <a:latin typeface="TT Commons" panose="02000506040000020004" pitchFamily="50" charset="0"/>
                <a:cs typeface="Carlito"/>
              </a:rPr>
              <a:t> mask</a:t>
            </a:r>
            <a:r>
              <a:rPr sz="1200" spc="-31" dirty="0">
                <a:latin typeface="TT Commons" panose="02000506040000020004" pitchFamily="50" charset="0"/>
                <a:cs typeface="Carlito"/>
              </a:rPr>
              <a:t> </a:t>
            </a:r>
            <a:r>
              <a:rPr sz="1200" spc="-6" dirty="0">
                <a:latin typeface="TT Commons" panose="02000506040000020004" pitchFamily="50" charset="0"/>
                <a:cs typeface="Carlito"/>
              </a:rPr>
              <a:t>for deep</a:t>
            </a:r>
            <a:r>
              <a:rPr sz="1200" dirty="0">
                <a:latin typeface="TT Commons" panose="02000506040000020004" pitchFamily="50" charset="0"/>
                <a:cs typeface="Carlito"/>
              </a:rPr>
              <a:t> cleaning</a:t>
            </a:r>
          </a:p>
        </p:txBody>
      </p:sp>
      <p:sp>
        <p:nvSpPr>
          <p:cNvPr id="38" name="object 38"/>
          <p:cNvSpPr txBox="1"/>
          <p:nvPr/>
        </p:nvSpPr>
        <p:spPr>
          <a:xfrm>
            <a:off x="7305116" y="1136335"/>
            <a:ext cx="1567039" cy="745904"/>
          </a:xfrm>
          <a:prstGeom prst="rect">
            <a:avLst/>
          </a:prstGeom>
        </p:spPr>
        <p:txBody>
          <a:bodyPr vert="horz" wrap="square" lIns="0" tIns="7170" rIns="0" bIns="0" rtlCol="0">
            <a:spAutoFit/>
          </a:bodyPr>
          <a:lstStyle/>
          <a:p>
            <a:pPr marL="7170" marR="2868" algn="ctr">
              <a:spcBef>
                <a:spcPts val="56"/>
              </a:spcBef>
            </a:pPr>
            <a:r>
              <a:rPr sz="1200" spc="-3" dirty="0">
                <a:latin typeface="TT Commons" panose="02000506040000020004" pitchFamily="50" charset="0"/>
                <a:cs typeface="Carlito"/>
              </a:rPr>
              <a:t>Balancing and</a:t>
            </a:r>
            <a:r>
              <a:rPr sz="1200" spc="-6" dirty="0">
                <a:latin typeface="TT Commons" panose="02000506040000020004" pitchFamily="50" charset="0"/>
                <a:cs typeface="Carlito"/>
              </a:rPr>
              <a:t> purifying fluid</a:t>
            </a:r>
            <a:r>
              <a:rPr sz="1200" dirty="0">
                <a:latin typeface="TT Commons" panose="02000506040000020004" pitchFamily="50" charset="0"/>
                <a:cs typeface="Carlito"/>
              </a:rPr>
              <a:t> of</a:t>
            </a:r>
            <a:r>
              <a:rPr sz="1200" spc="-34" dirty="0">
                <a:latin typeface="TT Commons" panose="02000506040000020004" pitchFamily="50" charset="0"/>
                <a:cs typeface="Carlito"/>
              </a:rPr>
              <a:t> </a:t>
            </a:r>
            <a:r>
              <a:rPr sz="1200" spc="-6" dirty="0">
                <a:latin typeface="TT Commons" panose="02000506040000020004" pitchFamily="50" charset="0"/>
                <a:cs typeface="Carlito"/>
              </a:rPr>
              <a:t>oily</a:t>
            </a:r>
            <a:r>
              <a:rPr sz="1200" spc="-3" dirty="0">
                <a:latin typeface="TT Commons" panose="02000506040000020004" pitchFamily="50" charset="0"/>
                <a:cs typeface="Carlito"/>
              </a:rPr>
              <a:t> and/or</a:t>
            </a:r>
            <a:r>
              <a:rPr sz="1200" dirty="0">
                <a:latin typeface="TT Commons" panose="02000506040000020004" pitchFamily="50" charset="0"/>
                <a:cs typeface="Carlito"/>
              </a:rPr>
              <a:t> acne-</a:t>
            </a:r>
            <a:r>
              <a:rPr sz="1200" spc="-6" dirty="0">
                <a:latin typeface="TT Commons" panose="02000506040000020004" pitchFamily="50" charset="0"/>
                <a:cs typeface="Carlito"/>
              </a:rPr>
              <a:t>prone</a:t>
            </a:r>
            <a:r>
              <a:rPr sz="1200" spc="-8" dirty="0">
                <a:latin typeface="TT Commons" panose="02000506040000020004" pitchFamily="50" charset="0"/>
                <a:cs typeface="Carlito"/>
              </a:rPr>
              <a:t> skin </a:t>
            </a:r>
            <a:endParaRPr sz="1200" dirty="0">
              <a:latin typeface="TT Commons" panose="02000506040000020004" pitchFamily="50" charset="0"/>
              <a:cs typeface="Carlito"/>
            </a:endParaRPr>
          </a:p>
        </p:txBody>
      </p:sp>
      <p:sp>
        <p:nvSpPr>
          <p:cNvPr id="44" name="Título 8"/>
          <p:cNvSpPr txBox="1">
            <a:spLocks/>
          </p:cNvSpPr>
          <p:nvPr/>
        </p:nvSpPr>
        <p:spPr>
          <a:xfrm>
            <a:off x="698500" y="445037"/>
            <a:ext cx="3430426"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Professional products</a:t>
            </a:r>
            <a:endParaRPr lang="es-ES" sz="2400" spc="300" dirty="0">
              <a:latin typeface="Bebas Neue Regular" panose="00000500000000000000" pitchFamily="50" charset="0"/>
            </a:endParaRPr>
          </a:p>
        </p:txBody>
      </p:sp>
      <p:grpSp>
        <p:nvGrpSpPr>
          <p:cNvPr id="39" name="object 27"/>
          <p:cNvGrpSpPr/>
          <p:nvPr/>
        </p:nvGrpSpPr>
        <p:grpSpPr>
          <a:xfrm>
            <a:off x="4775200" y="2388500"/>
            <a:ext cx="3313651" cy="2385126"/>
            <a:chOff x="9093707" y="3672839"/>
            <a:chExt cx="5869305" cy="4224655"/>
          </a:xfrm>
        </p:grpSpPr>
        <p:sp>
          <p:nvSpPr>
            <p:cNvPr id="40" name="object 28"/>
            <p:cNvSpPr/>
            <p:nvPr/>
          </p:nvSpPr>
          <p:spPr>
            <a:xfrm>
              <a:off x="9093707" y="3672839"/>
              <a:ext cx="1639824" cy="4203192"/>
            </a:xfrm>
            <a:prstGeom prst="rect">
              <a:avLst/>
            </a:prstGeom>
            <a:blipFill>
              <a:blip r:embed="rId9" cstate="print"/>
              <a:stretch>
                <a:fillRect/>
              </a:stretch>
            </a:blipFill>
          </p:spPr>
          <p:txBody>
            <a:bodyPr wrap="square" lIns="0" tIns="0" rIns="0" bIns="0" rtlCol="0"/>
            <a:lstStyle/>
            <a:p>
              <a:endParaRPr sz="597">
                <a:latin typeface="Bebas Neue Regular" panose="00000500000000000000" pitchFamily="50" charset="0"/>
              </a:endParaRPr>
            </a:p>
          </p:txBody>
        </p:sp>
        <p:sp>
          <p:nvSpPr>
            <p:cNvPr id="41" name="object 29"/>
            <p:cNvSpPr/>
            <p:nvPr/>
          </p:nvSpPr>
          <p:spPr>
            <a:xfrm>
              <a:off x="13324331" y="3672839"/>
              <a:ext cx="1638300" cy="4224528"/>
            </a:xfrm>
            <a:prstGeom prst="rect">
              <a:avLst/>
            </a:prstGeom>
            <a:blipFill>
              <a:blip r:embed="rId10" cstate="print"/>
              <a:stretch>
                <a:fillRect/>
              </a:stretch>
            </a:blipFill>
          </p:spPr>
          <p:txBody>
            <a:bodyPr wrap="square" lIns="0" tIns="0" rIns="0" bIns="0" rtlCol="0"/>
            <a:lstStyle/>
            <a:p>
              <a:endParaRPr sz="597">
                <a:latin typeface="Bebas Neue Regular" panose="00000500000000000000" pitchFamily="50" charset="0"/>
              </a:endParaRPr>
            </a:p>
          </p:txBody>
        </p:sp>
      </p:grpSp>
      <p:pic>
        <p:nvPicPr>
          <p:cNvPr id="49" name="Imagen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05162" y="1676034"/>
            <a:ext cx="804604" cy="2896161"/>
          </a:xfrm>
          <a:prstGeom prst="rect">
            <a:avLst/>
          </a:prstGeom>
        </p:spPr>
      </p:pic>
      <p:pic>
        <p:nvPicPr>
          <p:cNvPr id="50" name="Imagen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2010" y="1663208"/>
            <a:ext cx="804604" cy="289616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6943" y="1621731"/>
            <a:ext cx="6592921" cy="2458191"/>
          </a:xfrm>
          <a:prstGeom prst="rect">
            <a:avLst/>
          </a:prstGeom>
        </p:spPr>
        <p:txBody>
          <a:bodyPr vert="horz" wrap="square" lIns="0" tIns="6812" rIns="0" bIns="0" rtlCol="0">
            <a:spAutoFit/>
          </a:bodyPr>
          <a:lstStyle/>
          <a:p>
            <a:pPr marL="265306" indent="-258493">
              <a:spcBef>
                <a:spcPts val="54"/>
              </a:spcBef>
              <a:buChar char="•"/>
              <a:tabLst>
                <a:tab pos="265306" algn="l"/>
                <a:tab pos="265663" algn="l"/>
              </a:tabLst>
            </a:pPr>
            <a:r>
              <a:rPr lang="en-US" sz="1581" dirty="0" smtClean="0">
                <a:latin typeface="TT Commons" panose="02000506040000020004" pitchFamily="50" charset="0"/>
                <a:cs typeface="Arial"/>
              </a:rPr>
              <a:t>Regulating </a:t>
            </a:r>
            <a:r>
              <a:rPr lang="en-US" sz="1581" dirty="0">
                <a:latin typeface="TT Commons" panose="02000506040000020004" pitchFamily="50" charset="0"/>
                <a:cs typeface="Arial"/>
              </a:rPr>
              <a:t>facial </a:t>
            </a:r>
            <a:r>
              <a:rPr sz="1581" dirty="0" smtClean="0">
                <a:latin typeface="TT Commons" panose="02000506040000020004" pitchFamily="50" charset="0"/>
                <a:cs typeface="Arial"/>
              </a:rPr>
              <a:t>Gel 500 </a:t>
            </a:r>
            <a:r>
              <a:rPr sz="1581" dirty="0">
                <a:latin typeface="TT Commons" panose="02000506040000020004" pitchFamily="50" charset="0"/>
                <a:cs typeface="Arial"/>
              </a:rPr>
              <a:t>ml</a:t>
            </a:r>
          </a:p>
          <a:p>
            <a:pPr>
              <a:spcBef>
                <a:spcPts val="14"/>
              </a:spcBef>
              <a:buFont typeface="Arial"/>
              <a:buChar char="•"/>
            </a:pPr>
            <a:endParaRPr sz="1496" dirty="0">
              <a:latin typeface="TT Commons" panose="02000506040000020004" pitchFamily="50" charset="0"/>
              <a:cs typeface="Arial"/>
            </a:endParaRPr>
          </a:p>
          <a:p>
            <a:pPr marL="265306" marR="2868" indent="-258493">
              <a:lnSpc>
                <a:spcPts val="1705"/>
              </a:lnSpc>
              <a:buChar char="•"/>
              <a:tabLst>
                <a:tab pos="265306" algn="l"/>
                <a:tab pos="265663" algn="l"/>
              </a:tabLst>
            </a:pPr>
            <a:r>
              <a:rPr sz="1581" dirty="0">
                <a:latin typeface="TT Commons" panose="02000506040000020004" pitchFamily="50" charset="0"/>
                <a:cs typeface="Arial"/>
              </a:rPr>
              <a:t>Ingredients: salicylic acid, Zinc Pca, chlorhexidine digluconate, mentilo lactate,  alantoin and lemon and mint essential oils</a:t>
            </a:r>
          </a:p>
          <a:p>
            <a:pPr>
              <a:spcBef>
                <a:spcPts val="25"/>
              </a:spcBef>
              <a:buFont typeface="Arial"/>
              <a:buChar char="•"/>
            </a:pPr>
            <a:endParaRPr sz="1468" dirty="0">
              <a:latin typeface="TT Commons" panose="02000506040000020004" pitchFamily="50" charset="0"/>
              <a:cs typeface="Arial"/>
            </a:endParaRPr>
          </a:p>
          <a:p>
            <a:pPr marL="265306" marR="245945" indent="-258493">
              <a:lnSpc>
                <a:spcPts val="1705"/>
              </a:lnSpc>
              <a:buChar char="•"/>
              <a:tabLst>
                <a:tab pos="265306" algn="l"/>
                <a:tab pos="265663" algn="l"/>
              </a:tabLst>
            </a:pPr>
            <a:r>
              <a:rPr lang="en-US" sz="1581" dirty="0" smtClean="0">
                <a:latin typeface="TT Commons" panose="02000506040000020004" pitchFamily="50" charset="0"/>
                <a:cs typeface="Arial"/>
              </a:rPr>
              <a:t>Regulating </a:t>
            </a:r>
            <a:r>
              <a:rPr lang="en-US" sz="1581" dirty="0">
                <a:latin typeface="TT Commons" panose="02000506040000020004" pitchFamily="50" charset="0"/>
                <a:cs typeface="Arial"/>
              </a:rPr>
              <a:t>cleaning </a:t>
            </a:r>
            <a:r>
              <a:rPr sz="1581" dirty="0" smtClean="0">
                <a:latin typeface="TT Commons" panose="02000506040000020004" pitchFamily="50" charset="0"/>
                <a:cs typeface="Arial"/>
              </a:rPr>
              <a:t>Gel, </a:t>
            </a:r>
            <a:r>
              <a:rPr sz="1581" dirty="0">
                <a:latin typeface="TT Commons" panose="02000506040000020004" pitchFamily="50" charset="0"/>
                <a:cs typeface="Arial"/>
              </a:rPr>
              <a:t>for hygiene and daily care of oily and/or acne-prone skin. It is the fundamental step to sanitize, purify and remove skin shine on face, neck, thorax and back.</a:t>
            </a:r>
          </a:p>
          <a:p>
            <a:pPr>
              <a:spcBef>
                <a:spcPts val="25"/>
              </a:spcBef>
              <a:buFont typeface="Arial"/>
              <a:buChar char="•"/>
            </a:pPr>
            <a:endParaRPr sz="1468" dirty="0">
              <a:latin typeface="TT Commons" panose="02000506040000020004" pitchFamily="50" charset="0"/>
              <a:cs typeface="Arial"/>
            </a:endParaRPr>
          </a:p>
          <a:p>
            <a:pPr marL="265306" marR="135879" indent="-258493">
              <a:lnSpc>
                <a:spcPts val="1705"/>
              </a:lnSpc>
              <a:spcBef>
                <a:spcPts val="3"/>
              </a:spcBef>
              <a:buChar char="•"/>
              <a:tabLst>
                <a:tab pos="265306" algn="l"/>
                <a:tab pos="265663" algn="l"/>
              </a:tabLst>
            </a:pPr>
            <a:r>
              <a:rPr sz="1581" dirty="0">
                <a:latin typeface="TT Commons" panose="02000506040000020004" pitchFamily="50" charset="0"/>
                <a:cs typeface="Arial"/>
              </a:rPr>
              <a:t>How to use: apply doing a cleaning drawing circles with fingertips moistened in warm water and remove with water.</a:t>
            </a:r>
          </a:p>
        </p:txBody>
      </p:sp>
      <p:sp>
        <p:nvSpPr>
          <p:cNvPr id="3" name="object 3"/>
          <p:cNvSpPr txBox="1"/>
          <p:nvPr/>
        </p:nvSpPr>
        <p:spPr>
          <a:xfrm>
            <a:off x="2336943" y="4223796"/>
            <a:ext cx="6324457" cy="470407"/>
          </a:xfrm>
          <a:prstGeom prst="rect">
            <a:avLst/>
          </a:prstGeom>
        </p:spPr>
        <p:txBody>
          <a:bodyPr vert="horz" wrap="square" lIns="0" tIns="34058" rIns="0" bIns="0" rtlCol="0">
            <a:spAutoFit/>
          </a:bodyPr>
          <a:lstStyle/>
          <a:p>
            <a:pPr marL="265306" marR="2868" indent="-258493">
              <a:lnSpc>
                <a:spcPts val="1711"/>
              </a:lnSpc>
              <a:spcBef>
                <a:spcPts val="268"/>
              </a:spcBef>
              <a:buChar char="•"/>
              <a:tabLst>
                <a:tab pos="265306" algn="l"/>
                <a:tab pos="265663" algn="l"/>
              </a:tabLst>
            </a:pPr>
            <a:r>
              <a:rPr sz="1581" dirty="0">
                <a:latin typeface="TT Commons" panose="02000506040000020004" pitchFamily="50" charset="0"/>
                <a:cs typeface="Arial"/>
              </a:rPr>
              <a:t>Combine with other products: For double Japanese makeup remover in oily skin combined with total make up remover and with lotion tonic</a:t>
            </a:r>
          </a:p>
        </p:txBody>
      </p:sp>
      <p:sp>
        <p:nvSpPr>
          <p:cNvPr id="14" name="object 14"/>
          <p:cNvSpPr txBox="1">
            <a:spLocks noGrp="1"/>
          </p:cNvSpPr>
          <p:nvPr>
            <p:ph type="sldNum" sz="quarter" idx="7"/>
          </p:nvPr>
        </p:nvSpPr>
        <p:spPr>
          <a:xfrm>
            <a:off x="5238398" y="3355303"/>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18</a:t>
            </a:fld>
            <a:endParaRPr spc="6" dirty="0"/>
          </a:p>
        </p:txBody>
      </p:sp>
      <p:grpSp>
        <p:nvGrpSpPr>
          <p:cNvPr id="6" name="object 6"/>
          <p:cNvGrpSpPr/>
          <p:nvPr/>
        </p:nvGrpSpPr>
        <p:grpSpPr>
          <a:xfrm>
            <a:off x="584199" y="4504497"/>
            <a:ext cx="1371601" cy="486489"/>
            <a:chOff x="300224" y="7490459"/>
            <a:chExt cx="3665220" cy="861694"/>
          </a:xfrm>
        </p:grpSpPr>
        <p:sp>
          <p:nvSpPr>
            <p:cNvPr id="7" name="object 7"/>
            <p:cNvSpPr/>
            <p:nvPr/>
          </p:nvSpPr>
          <p:spPr>
            <a:xfrm>
              <a:off x="300224" y="7536139"/>
              <a:ext cx="3665223" cy="673636"/>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1010412" y="7490459"/>
              <a:ext cx="2234184"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355092" y="7571231"/>
              <a:ext cx="3550920" cy="561340"/>
            </a:xfrm>
            <a:custGeom>
              <a:avLst/>
              <a:gdLst/>
              <a:ahLst/>
              <a:cxnLst/>
              <a:rect l="l" t="t" r="r" b="b"/>
              <a:pathLst>
                <a:path w="3550920" h="561340">
                  <a:moveTo>
                    <a:pt x="3457448"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457448" y="560832"/>
                  </a:lnTo>
                  <a:lnTo>
                    <a:pt x="3493805" y="553486"/>
                  </a:lnTo>
                  <a:lnTo>
                    <a:pt x="3523519" y="533455"/>
                  </a:lnTo>
                  <a:lnTo>
                    <a:pt x="3543565" y="503744"/>
                  </a:lnTo>
                  <a:lnTo>
                    <a:pt x="3550920" y="467360"/>
                  </a:lnTo>
                  <a:lnTo>
                    <a:pt x="3550920" y="93472"/>
                  </a:lnTo>
                  <a:lnTo>
                    <a:pt x="3543565" y="57114"/>
                  </a:lnTo>
                  <a:lnTo>
                    <a:pt x="3523519" y="27400"/>
                  </a:lnTo>
                  <a:lnTo>
                    <a:pt x="3493805" y="7354"/>
                  </a:lnTo>
                  <a:lnTo>
                    <a:pt x="3457448" y="0"/>
                  </a:lnTo>
                  <a:close/>
                </a:path>
              </a:pathLst>
            </a:custGeom>
            <a:solidFill>
              <a:srgbClr val="00AF50"/>
            </a:solidFill>
          </p:spPr>
          <p:txBody>
            <a:bodyPr wrap="square" lIns="0" tIns="0" rIns="0" bIns="0" rtlCol="0"/>
            <a:lstStyle/>
            <a:p>
              <a:endParaRPr sz="597"/>
            </a:p>
          </p:txBody>
        </p:sp>
        <p:sp>
          <p:nvSpPr>
            <p:cNvPr id="10" name="object 10"/>
            <p:cNvSpPr/>
            <p:nvPr/>
          </p:nvSpPr>
          <p:spPr>
            <a:xfrm>
              <a:off x="355092" y="7571231"/>
              <a:ext cx="3550920" cy="561340"/>
            </a:xfrm>
            <a:custGeom>
              <a:avLst/>
              <a:gdLst/>
              <a:ahLst/>
              <a:cxnLst/>
              <a:rect l="l" t="t" r="r" b="b"/>
              <a:pathLst>
                <a:path w="3550920" h="561340">
                  <a:moveTo>
                    <a:pt x="0" y="93472"/>
                  </a:moveTo>
                  <a:lnTo>
                    <a:pt x="7345" y="57114"/>
                  </a:lnTo>
                  <a:lnTo>
                    <a:pt x="27376" y="27400"/>
                  </a:lnTo>
                  <a:lnTo>
                    <a:pt x="57087" y="7354"/>
                  </a:lnTo>
                  <a:lnTo>
                    <a:pt x="93472" y="0"/>
                  </a:lnTo>
                  <a:lnTo>
                    <a:pt x="3457448" y="0"/>
                  </a:lnTo>
                  <a:lnTo>
                    <a:pt x="3493805" y="7354"/>
                  </a:lnTo>
                  <a:lnTo>
                    <a:pt x="3523519" y="27400"/>
                  </a:lnTo>
                  <a:lnTo>
                    <a:pt x="3543565" y="57114"/>
                  </a:lnTo>
                  <a:lnTo>
                    <a:pt x="3550920" y="93472"/>
                  </a:lnTo>
                  <a:lnTo>
                    <a:pt x="3550920" y="467360"/>
                  </a:lnTo>
                  <a:lnTo>
                    <a:pt x="3543565" y="503744"/>
                  </a:lnTo>
                  <a:lnTo>
                    <a:pt x="3523519" y="533455"/>
                  </a:lnTo>
                  <a:lnTo>
                    <a:pt x="3493805" y="553486"/>
                  </a:lnTo>
                  <a:lnTo>
                    <a:pt x="3457448"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717653" y="4607897"/>
            <a:ext cx="971186"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Cleasing</a:t>
            </a:r>
            <a:r>
              <a:rPr sz="1581" spc="-42" dirty="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gel</a:t>
            </a:r>
            <a:endParaRPr sz="1581" dirty="0">
              <a:latin typeface="Bebas Neue Regular" panose="00000500000000000000" pitchFamily="50" charset="0"/>
              <a:cs typeface="Carlito"/>
            </a:endParaRPr>
          </a:p>
        </p:txBody>
      </p:sp>
      <p:sp>
        <p:nvSpPr>
          <p:cNvPr id="16"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561" y="962284"/>
            <a:ext cx="972420" cy="35002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19</a:t>
            </a:fld>
            <a:endParaRPr spc="6" dirty="0"/>
          </a:p>
        </p:txBody>
      </p:sp>
      <p:sp>
        <p:nvSpPr>
          <p:cNvPr id="5" name="object 5"/>
          <p:cNvSpPr/>
          <p:nvPr/>
        </p:nvSpPr>
        <p:spPr>
          <a:xfrm>
            <a:off x="660400" y="4635096"/>
            <a:ext cx="1295364" cy="380317"/>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060417" y="4609306"/>
            <a:ext cx="495850" cy="486138"/>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679154" y="4654908"/>
            <a:ext cx="1259591" cy="316917"/>
          </a:xfrm>
          <a:custGeom>
            <a:avLst/>
            <a:gdLst/>
            <a:ahLst/>
            <a:cxnLst/>
            <a:rect l="l" t="t" r="r" b="b"/>
            <a:pathLst>
              <a:path w="3685540" h="561340">
                <a:moveTo>
                  <a:pt x="3591560"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591560" y="560832"/>
                </a:lnTo>
                <a:lnTo>
                  <a:pt x="3627917" y="553486"/>
                </a:lnTo>
                <a:lnTo>
                  <a:pt x="3657631" y="533455"/>
                </a:lnTo>
                <a:lnTo>
                  <a:pt x="3677677" y="503744"/>
                </a:lnTo>
                <a:lnTo>
                  <a:pt x="3685032" y="467360"/>
                </a:lnTo>
                <a:lnTo>
                  <a:pt x="3685032" y="93472"/>
                </a:lnTo>
                <a:lnTo>
                  <a:pt x="3677677" y="57114"/>
                </a:lnTo>
                <a:lnTo>
                  <a:pt x="3657631" y="27400"/>
                </a:lnTo>
                <a:lnTo>
                  <a:pt x="3627917" y="7354"/>
                </a:lnTo>
                <a:lnTo>
                  <a:pt x="3591560" y="0"/>
                </a:lnTo>
                <a:close/>
              </a:path>
            </a:pathLst>
          </a:custGeom>
          <a:solidFill>
            <a:srgbClr val="00AF50"/>
          </a:solidFill>
        </p:spPr>
        <p:txBody>
          <a:bodyPr wrap="square" lIns="0" tIns="0" rIns="0" bIns="0" rtlCol="0"/>
          <a:lstStyle/>
          <a:p>
            <a:endParaRPr sz="597"/>
          </a:p>
        </p:txBody>
      </p:sp>
      <p:sp>
        <p:nvSpPr>
          <p:cNvPr id="8" name="object 8"/>
          <p:cNvSpPr/>
          <p:nvPr/>
        </p:nvSpPr>
        <p:spPr>
          <a:xfrm>
            <a:off x="679154" y="4654908"/>
            <a:ext cx="1259591" cy="316917"/>
          </a:xfrm>
          <a:custGeom>
            <a:avLst/>
            <a:gdLst/>
            <a:ahLst/>
            <a:cxnLst/>
            <a:rect l="l" t="t" r="r" b="b"/>
            <a:pathLst>
              <a:path w="3685540" h="561340">
                <a:moveTo>
                  <a:pt x="0" y="93472"/>
                </a:moveTo>
                <a:lnTo>
                  <a:pt x="7345" y="57114"/>
                </a:lnTo>
                <a:lnTo>
                  <a:pt x="27376" y="27400"/>
                </a:lnTo>
                <a:lnTo>
                  <a:pt x="57087" y="7354"/>
                </a:lnTo>
                <a:lnTo>
                  <a:pt x="93472" y="0"/>
                </a:lnTo>
                <a:lnTo>
                  <a:pt x="3591560" y="0"/>
                </a:lnTo>
                <a:lnTo>
                  <a:pt x="3627917" y="7354"/>
                </a:lnTo>
                <a:lnTo>
                  <a:pt x="3657631" y="27400"/>
                </a:lnTo>
                <a:lnTo>
                  <a:pt x="3677677" y="57114"/>
                </a:lnTo>
                <a:lnTo>
                  <a:pt x="3685032" y="93472"/>
                </a:lnTo>
                <a:lnTo>
                  <a:pt x="3685032" y="467360"/>
                </a:lnTo>
                <a:lnTo>
                  <a:pt x="3677677" y="503744"/>
                </a:lnTo>
                <a:lnTo>
                  <a:pt x="3657631" y="533455"/>
                </a:lnTo>
                <a:lnTo>
                  <a:pt x="3627917" y="553486"/>
                </a:lnTo>
                <a:lnTo>
                  <a:pt x="3591560"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sp>
        <p:nvSpPr>
          <p:cNvPr id="9" name="object 9"/>
          <p:cNvSpPr txBox="1"/>
          <p:nvPr/>
        </p:nvSpPr>
        <p:spPr>
          <a:xfrm>
            <a:off x="988181" y="1404907"/>
            <a:ext cx="7825619" cy="3556120"/>
          </a:xfrm>
          <a:prstGeom prst="rect">
            <a:avLst/>
          </a:prstGeom>
        </p:spPr>
        <p:txBody>
          <a:bodyPr vert="horz" wrap="square" lIns="0" tIns="6812" rIns="0" bIns="0" rtlCol="0">
            <a:spAutoFit/>
          </a:bodyPr>
          <a:lstStyle/>
          <a:p>
            <a:pPr marL="1614062" indent="-258493">
              <a:spcBef>
                <a:spcPts val="54"/>
              </a:spcBef>
              <a:buChar char="•"/>
              <a:tabLst>
                <a:tab pos="1614062" algn="l"/>
                <a:tab pos="1614420" algn="l"/>
              </a:tabLst>
            </a:pPr>
            <a:r>
              <a:rPr lang="es-ES" sz="1581" dirty="0" err="1" smtClean="0">
                <a:latin typeface="TT Commons" panose="02000506040000020004" pitchFamily="50" charset="0"/>
                <a:cs typeface="Arial"/>
              </a:rPr>
              <a:t>Regulating</a:t>
            </a:r>
            <a:r>
              <a:rPr lang="es-ES" sz="1581" dirty="0" smtClean="0">
                <a:latin typeface="TT Commons" panose="02000506040000020004" pitchFamily="50" charset="0"/>
                <a:cs typeface="Arial"/>
              </a:rPr>
              <a:t> facial </a:t>
            </a:r>
            <a:r>
              <a:rPr lang="es-ES" sz="1581" dirty="0" err="1" smtClean="0">
                <a:latin typeface="TT Commons" panose="02000506040000020004" pitchFamily="50" charset="0"/>
                <a:cs typeface="Arial"/>
              </a:rPr>
              <a:t>tonic</a:t>
            </a:r>
            <a:r>
              <a:rPr lang="es-ES" sz="1581" dirty="0" smtClean="0">
                <a:latin typeface="TT Commons" panose="02000506040000020004" pitchFamily="50" charset="0"/>
                <a:cs typeface="Arial"/>
              </a:rPr>
              <a:t> </a:t>
            </a:r>
            <a:r>
              <a:rPr sz="1581" dirty="0" smtClean="0">
                <a:latin typeface="TT Commons" panose="02000506040000020004" pitchFamily="50" charset="0"/>
                <a:cs typeface="Arial"/>
              </a:rPr>
              <a:t>500 </a:t>
            </a:r>
            <a:r>
              <a:rPr sz="1581" dirty="0">
                <a:latin typeface="TT Commons" panose="02000506040000020004" pitchFamily="50" charset="0"/>
                <a:cs typeface="Arial"/>
              </a:rPr>
              <a:t>ml</a:t>
            </a:r>
          </a:p>
          <a:p>
            <a:pPr>
              <a:spcBef>
                <a:spcPts val="14"/>
              </a:spcBef>
              <a:buFont typeface="Arial"/>
              <a:buChar char="•"/>
            </a:pPr>
            <a:endParaRPr sz="1496" dirty="0">
              <a:latin typeface="TT Commons" panose="02000506040000020004" pitchFamily="50" charset="0"/>
              <a:cs typeface="Arial"/>
            </a:endParaRPr>
          </a:p>
          <a:p>
            <a:pPr marL="1614062" marR="2868" indent="-258493">
              <a:lnSpc>
                <a:spcPts val="1705"/>
              </a:lnSpc>
              <a:buChar char="•"/>
              <a:tabLst>
                <a:tab pos="1614062" algn="l"/>
                <a:tab pos="1614420" algn="l"/>
              </a:tabLst>
            </a:pPr>
            <a:r>
              <a:rPr sz="1581" dirty="0">
                <a:latin typeface="TT Commons" panose="02000506040000020004" pitchFamily="50" charset="0"/>
                <a:cs typeface="Arial"/>
              </a:rPr>
              <a:t>Ingredients: chlorhexidine digluconate, salicylic acid, zinc pca, mentil lactate,  alantoine.</a:t>
            </a:r>
          </a:p>
          <a:p>
            <a:pPr>
              <a:spcBef>
                <a:spcPts val="25"/>
              </a:spcBef>
              <a:buFont typeface="Arial"/>
              <a:buChar char="•"/>
            </a:pPr>
            <a:endParaRPr sz="1468" dirty="0">
              <a:latin typeface="TT Commons" panose="02000506040000020004" pitchFamily="50" charset="0"/>
              <a:cs typeface="Arial"/>
            </a:endParaRPr>
          </a:p>
          <a:p>
            <a:pPr marL="1614062" marR="106839" indent="-258493">
              <a:lnSpc>
                <a:spcPts val="1705"/>
              </a:lnSpc>
              <a:buChar char="•"/>
              <a:tabLst>
                <a:tab pos="1614062" algn="l"/>
                <a:tab pos="1614420" algn="l"/>
              </a:tabLst>
            </a:pPr>
            <a:r>
              <a:rPr sz="1581" dirty="0">
                <a:latin typeface="TT Commons" panose="02000506040000020004" pitchFamily="50" charset="0"/>
                <a:cs typeface="Arial"/>
              </a:rPr>
              <a:t>Special tonic and purifying lotion, thanks to its composition, with ingredients that regulate the bacterial flora and normalize the sebaceous secretion of oily and/or acne-prone skin. It returns to the skin a pleasant sensation fresh, soft and without shine, preparing it to apply the professional treatment of Oily SK.</a:t>
            </a:r>
          </a:p>
          <a:p>
            <a:pPr>
              <a:spcBef>
                <a:spcPts val="28"/>
              </a:spcBef>
              <a:buFont typeface="Arial"/>
              <a:buChar char="•"/>
            </a:pPr>
            <a:endParaRPr sz="1468" dirty="0">
              <a:latin typeface="TT Commons" panose="02000506040000020004" pitchFamily="50" charset="0"/>
              <a:cs typeface="Arial"/>
            </a:endParaRPr>
          </a:p>
          <a:p>
            <a:pPr marL="1614062" marR="413375" indent="-258493">
              <a:lnSpc>
                <a:spcPts val="1705"/>
              </a:lnSpc>
              <a:buChar char="•"/>
              <a:tabLst>
                <a:tab pos="1614062" algn="l"/>
                <a:tab pos="1614420" algn="l"/>
              </a:tabLst>
            </a:pPr>
            <a:r>
              <a:rPr sz="1581" dirty="0">
                <a:latin typeface="TT Commons" panose="02000506040000020004" pitchFamily="50" charset="0"/>
                <a:cs typeface="Arial"/>
              </a:rPr>
              <a:t>How to use: toning impregnating two cotton discs, completing their absorption with slight touches, avoiding contact with mucous membranes.</a:t>
            </a:r>
          </a:p>
          <a:p>
            <a:pPr>
              <a:spcBef>
                <a:spcPts val="20"/>
              </a:spcBef>
              <a:buFont typeface="Arial"/>
              <a:buChar char="•"/>
            </a:pPr>
            <a:endParaRPr sz="1468" dirty="0">
              <a:latin typeface="TT Commons" panose="02000506040000020004" pitchFamily="50" charset="0"/>
              <a:cs typeface="Arial"/>
            </a:endParaRPr>
          </a:p>
          <a:p>
            <a:pPr marL="1614062" marR="428433" indent="-258493">
              <a:lnSpc>
                <a:spcPts val="1711"/>
              </a:lnSpc>
              <a:buChar char="•"/>
              <a:tabLst>
                <a:tab pos="1614062" algn="l"/>
                <a:tab pos="1614420" algn="l"/>
              </a:tabLst>
            </a:pPr>
            <a:r>
              <a:rPr sz="1581" dirty="0">
                <a:latin typeface="TT Commons" panose="02000506040000020004" pitchFamily="50" charset="0"/>
                <a:cs typeface="Arial"/>
              </a:rPr>
              <a:t>Combine with other products: to complete the makeup removal routine with the Japanese cleasing gel and/or double makeup </a:t>
            </a:r>
            <a:r>
              <a:rPr sz="1581" dirty="0" err="1" smtClean="0">
                <a:latin typeface="TT Commons" panose="02000506040000020004" pitchFamily="50" charset="0"/>
                <a:cs typeface="Arial"/>
              </a:rPr>
              <a:t>removal.</a:t>
            </a:r>
            <a:r>
              <a:rPr sz="1581" spc="-6" dirty="0" err="1" smtClean="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sp>
        <p:nvSpPr>
          <p:cNvPr id="14"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sp>
        <p:nvSpPr>
          <p:cNvPr id="11" name="object 11"/>
          <p:cNvSpPr txBox="1"/>
          <p:nvPr/>
        </p:nvSpPr>
        <p:spPr>
          <a:xfrm>
            <a:off x="1031498" y="4696245"/>
            <a:ext cx="971186" cy="250150"/>
          </a:xfrm>
          <a:prstGeom prst="rect">
            <a:avLst/>
          </a:prstGeom>
        </p:spPr>
        <p:txBody>
          <a:bodyPr vert="horz" wrap="square" lIns="0" tIns="6812" rIns="0" bIns="0" rtlCol="0">
            <a:spAutoFit/>
          </a:bodyPr>
          <a:lstStyle/>
          <a:p>
            <a:pPr marL="7170">
              <a:spcBef>
                <a:spcPts val="54"/>
              </a:spcBef>
            </a:pPr>
            <a:r>
              <a:rPr lang="es-ES" sz="1581" spc="-3" dirty="0" err="1" smtClean="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090" y="838238"/>
            <a:ext cx="1049984" cy="377940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805917" y="1246650"/>
            <a:ext cx="3257366" cy="2285986"/>
          </a:xfrm>
          <a:prstGeom prst="rect">
            <a:avLst/>
          </a:prstGeom>
        </p:spPr>
        <p:txBody>
          <a:bodyPr vert="horz" wrap="square" lIns="0" tIns="131929" rIns="0" bIns="0" rtlCol="0">
            <a:spAutoFit/>
          </a:bodyPr>
          <a:lstStyle/>
          <a:p>
            <a:pPr marL="200772" indent="-193960">
              <a:spcBef>
                <a:spcPts val="1039"/>
              </a:spcBef>
              <a:buAutoNum type="arabicPeriod"/>
              <a:tabLst>
                <a:tab pos="201130" algn="l"/>
              </a:tabLst>
            </a:pPr>
            <a:r>
              <a:rPr sz="1637" spc="-3" dirty="0">
                <a:latin typeface="Bebas Neue Regular" panose="00000500000000000000" pitchFamily="50" charset="0"/>
                <a:cs typeface="Carlito"/>
              </a:rPr>
              <a:t>Oily</a:t>
            </a:r>
            <a:r>
              <a:rPr sz="1637" spc="-8" dirty="0">
                <a:latin typeface="Bebas Neue Regular" panose="00000500000000000000" pitchFamily="50" charset="0"/>
                <a:cs typeface="Carlito"/>
              </a:rPr>
              <a:t> skin with acne tendency</a:t>
            </a:r>
            <a:r>
              <a:rPr sz="1637" spc="-6" dirty="0">
                <a:latin typeface="Bebas Neue Regular" panose="00000500000000000000" pitchFamily="50" charset="0"/>
                <a:cs typeface="Carlito"/>
              </a:rPr>
              <a:t>.</a:t>
            </a:r>
            <a:r>
              <a:rPr sz="1637" spc="-14" dirty="0">
                <a:latin typeface="Bebas Neue Regular" panose="00000500000000000000" pitchFamily="50" charset="0"/>
                <a:cs typeface="Carlito"/>
              </a:rPr>
              <a:t> </a:t>
            </a:r>
            <a:endParaRPr sz="1637" dirty="0">
              <a:latin typeface="Bebas Neue Regular" panose="00000500000000000000" pitchFamily="50" charset="0"/>
              <a:cs typeface="Carlito"/>
            </a:endParaRPr>
          </a:p>
          <a:p>
            <a:pPr marL="200772" indent="-193960">
              <a:spcBef>
                <a:spcPts val="982"/>
              </a:spcBef>
              <a:buAutoNum type="arabicPeriod"/>
              <a:tabLst>
                <a:tab pos="201130" algn="l"/>
              </a:tabLst>
            </a:pPr>
            <a:r>
              <a:rPr sz="1637" spc="-3" dirty="0">
                <a:latin typeface="Bebas Neue Regular" panose="00000500000000000000" pitchFamily="50" charset="0"/>
                <a:cs typeface="Carlito"/>
              </a:rPr>
              <a:t>Oily SK Line</a:t>
            </a:r>
            <a:r>
              <a:rPr sz="1637" spc="-17" dirty="0">
                <a:latin typeface="Bebas Neue Regular" panose="00000500000000000000" pitchFamily="50" charset="0"/>
                <a:cs typeface="Carlito"/>
              </a:rPr>
              <a:t> </a:t>
            </a:r>
            <a:r>
              <a:rPr sz="1637" spc="-3" dirty="0">
                <a:latin typeface="Bebas Neue Regular" panose="00000500000000000000" pitchFamily="50" charset="0"/>
                <a:cs typeface="Carlito"/>
              </a:rPr>
              <a:t>.</a:t>
            </a:r>
            <a:endParaRPr sz="1637" dirty="0">
              <a:latin typeface="Bebas Neue Regular" panose="00000500000000000000" pitchFamily="50" charset="0"/>
              <a:cs typeface="Carlito"/>
            </a:endParaRPr>
          </a:p>
          <a:p>
            <a:pPr marL="200772" indent="-193960">
              <a:spcBef>
                <a:spcPts val="982"/>
              </a:spcBef>
              <a:buAutoNum type="arabicPeriod"/>
              <a:tabLst>
                <a:tab pos="201130" algn="l"/>
              </a:tabLst>
            </a:pPr>
            <a:r>
              <a:rPr sz="1637" spc="-8" dirty="0">
                <a:latin typeface="Bebas Neue Regular" panose="00000500000000000000" pitchFamily="50" charset="0"/>
                <a:cs typeface="Carlito"/>
              </a:rPr>
              <a:t>Professional products</a:t>
            </a:r>
            <a:r>
              <a:rPr sz="1637" spc="-11" dirty="0">
                <a:latin typeface="Bebas Neue Regular" panose="00000500000000000000" pitchFamily="50" charset="0"/>
                <a:cs typeface="Carlito"/>
              </a:rPr>
              <a:t> </a:t>
            </a:r>
            <a:r>
              <a:rPr sz="1637" spc="-6" dirty="0">
                <a:latin typeface="Bebas Neue Regular" panose="00000500000000000000" pitchFamily="50" charset="0"/>
                <a:cs typeface="Carlito"/>
              </a:rPr>
              <a:t>.</a:t>
            </a:r>
            <a:endParaRPr sz="1637" dirty="0">
              <a:latin typeface="Bebas Neue Regular" panose="00000500000000000000" pitchFamily="50" charset="0"/>
              <a:cs typeface="Carlito"/>
            </a:endParaRPr>
          </a:p>
          <a:p>
            <a:pPr marL="200772" indent="-193960">
              <a:spcBef>
                <a:spcPts val="982"/>
              </a:spcBef>
              <a:buAutoNum type="arabicPeriod"/>
              <a:tabLst>
                <a:tab pos="201130" algn="l"/>
              </a:tabLst>
            </a:pPr>
            <a:r>
              <a:rPr sz="1637" spc="-8" dirty="0">
                <a:latin typeface="Bebas Neue Regular" panose="00000500000000000000" pitchFamily="50" charset="0"/>
                <a:cs typeface="Carlito"/>
              </a:rPr>
              <a:t>Treatment protocol</a:t>
            </a:r>
            <a:r>
              <a:rPr sz="1637" spc="-3" dirty="0">
                <a:latin typeface="Bebas Neue Regular" panose="00000500000000000000" pitchFamily="50" charset="0"/>
                <a:cs typeface="Carlito"/>
              </a:rPr>
              <a:t>.</a:t>
            </a:r>
            <a:r>
              <a:rPr sz="1637" spc="-37" dirty="0">
                <a:latin typeface="Bebas Neue Regular" panose="00000500000000000000" pitchFamily="50" charset="0"/>
                <a:cs typeface="Carlito"/>
              </a:rPr>
              <a:t> </a:t>
            </a:r>
            <a:endParaRPr sz="1637" dirty="0">
              <a:latin typeface="Bebas Neue Regular" panose="00000500000000000000" pitchFamily="50" charset="0"/>
              <a:cs typeface="Carlito"/>
            </a:endParaRPr>
          </a:p>
          <a:p>
            <a:pPr marL="200772" indent="-193960">
              <a:spcBef>
                <a:spcPts val="982"/>
              </a:spcBef>
              <a:buAutoNum type="arabicPeriod"/>
              <a:tabLst>
                <a:tab pos="201130" algn="l"/>
              </a:tabLst>
            </a:pPr>
            <a:r>
              <a:rPr sz="1637" spc="-8" dirty="0">
                <a:latin typeface="Bebas Neue Regular" panose="00000500000000000000" pitchFamily="50" charset="0"/>
                <a:cs typeface="Carlito"/>
              </a:rPr>
              <a:t>Products</a:t>
            </a:r>
            <a:r>
              <a:rPr sz="1637" spc="-11" dirty="0">
                <a:latin typeface="Bebas Neue Regular" panose="00000500000000000000" pitchFamily="50" charset="0"/>
                <a:cs typeface="Carlito"/>
              </a:rPr>
              <a:t> for home treatmen</a:t>
            </a:r>
            <a:r>
              <a:rPr sz="1637" dirty="0">
                <a:latin typeface="Bebas Neue Regular" panose="00000500000000000000" pitchFamily="50" charset="0"/>
                <a:cs typeface="Carlito"/>
              </a:rPr>
              <a:t>t</a:t>
            </a:r>
            <a:r>
              <a:rPr sz="1637" spc="-8" dirty="0">
                <a:latin typeface="Bebas Neue Regular" panose="00000500000000000000" pitchFamily="50" charset="0"/>
                <a:cs typeface="Carlito"/>
              </a:rPr>
              <a:t> </a:t>
            </a:r>
            <a:r>
              <a:rPr sz="1637" spc="-3" dirty="0">
                <a:latin typeface="Bebas Neue Regular" panose="00000500000000000000" pitchFamily="50" charset="0"/>
                <a:cs typeface="Carlito"/>
              </a:rPr>
              <a:t>.</a:t>
            </a:r>
            <a:endParaRPr sz="1637" dirty="0">
              <a:latin typeface="Bebas Neue Regular" panose="00000500000000000000" pitchFamily="50" charset="0"/>
              <a:cs typeface="Carlito"/>
            </a:endParaRPr>
          </a:p>
          <a:p>
            <a:pPr marL="200772" indent="-193960">
              <a:spcBef>
                <a:spcPts val="982"/>
              </a:spcBef>
              <a:buAutoNum type="arabicPeriod"/>
              <a:tabLst>
                <a:tab pos="201130" algn="l"/>
              </a:tabLst>
            </a:pPr>
            <a:r>
              <a:rPr sz="1637" dirty="0">
                <a:latin typeface="Bebas Neue Regular" panose="00000500000000000000" pitchFamily="50" charset="0"/>
                <a:cs typeface="Carlito"/>
              </a:rPr>
              <a:t>Treatment</a:t>
            </a:r>
            <a:r>
              <a:rPr sz="1637" spc="-3" dirty="0">
                <a:latin typeface="Bebas Neue Regular" panose="00000500000000000000" pitchFamily="50" charset="0"/>
                <a:cs typeface="Carlito"/>
              </a:rPr>
              <a:t> routine</a:t>
            </a:r>
            <a:endParaRPr sz="1637" dirty="0">
              <a:latin typeface="Bebas Neue Regular" panose="00000500000000000000" pitchFamily="50" charset="0"/>
              <a:cs typeface="Carlito"/>
            </a:endParaRPr>
          </a:p>
        </p:txBody>
      </p:sp>
      <p:sp>
        <p:nvSpPr>
          <p:cNvPr id="9" name="Título 8"/>
          <p:cNvSpPr txBox="1">
            <a:spLocks/>
          </p:cNvSpPr>
          <p:nvPr/>
        </p:nvSpPr>
        <p:spPr>
          <a:xfrm>
            <a:off x="698500" y="445037"/>
            <a:ext cx="803105"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smtClean="0">
                <a:latin typeface="Bebas Neue Regular" panose="00000500000000000000" pitchFamily="50" charset="0"/>
              </a:rPr>
              <a:t>index</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6943" y="1621731"/>
            <a:ext cx="6476857" cy="2894207"/>
          </a:xfrm>
          <a:prstGeom prst="rect">
            <a:avLst/>
          </a:prstGeom>
        </p:spPr>
        <p:txBody>
          <a:bodyPr vert="horz" wrap="square" lIns="0" tIns="6812" rIns="0" bIns="0" rtlCol="0">
            <a:spAutoFit/>
          </a:bodyPr>
          <a:lstStyle/>
          <a:p>
            <a:pPr marL="265306" indent="-258493">
              <a:spcBef>
                <a:spcPts val="54"/>
              </a:spcBef>
              <a:buChar char="•"/>
              <a:tabLst>
                <a:tab pos="265306" algn="l"/>
                <a:tab pos="265663" algn="l"/>
              </a:tabLst>
            </a:pPr>
            <a:r>
              <a:rPr sz="1581" dirty="0">
                <a:latin typeface="TT Commons" panose="02000506040000020004" pitchFamily="50" charset="0"/>
                <a:cs typeface="Arial"/>
              </a:rPr>
              <a:t>Facial cleansing mask 200 ml</a:t>
            </a:r>
          </a:p>
          <a:p>
            <a:pPr>
              <a:spcBef>
                <a:spcPts val="14"/>
              </a:spcBef>
              <a:buFont typeface="Arial"/>
              <a:buChar char="•"/>
            </a:pPr>
            <a:endParaRPr sz="1496" dirty="0">
              <a:latin typeface="TT Commons" panose="02000506040000020004" pitchFamily="50" charset="0"/>
              <a:cs typeface="Arial"/>
            </a:endParaRPr>
          </a:p>
          <a:p>
            <a:pPr marL="265306" marR="14699" indent="-258493" algn="just">
              <a:lnSpc>
                <a:spcPts val="1705"/>
              </a:lnSpc>
              <a:buChar char="•"/>
              <a:tabLst>
                <a:tab pos="265663" algn="l"/>
              </a:tabLst>
            </a:pPr>
            <a:r>
              <a:rPr sz="1581" dirty="0">
                <a:latin typeface="TT Commons" panose="02000506040000020004" pitchFamily="50" charset="0"/>
                <a:cs typeface="Arial"/>
              </a:rPr>
              <a:t>Ingredients: Light kaolin, zinc oxide, fluid biosulfur, alantoin, bisabolol, mentilo lactate</a:t>
            </a:r>
          </a:p>
          <a:p>
            <a:pPr>
              <a:spcBef>
                <a:spcPts val="25"/>
              </a:spcBef>
              <a:buFont typeface="Arial"/>
              <a:buChar char="•"/>
            </a:pPr>
            <a:endParaRPr sz="1468" dirty="0">
              <a:latin typeface="TT Commons" panose="02000506040000020004" pitchFamily="50" charset="0"/>
              <a:cs typeface="Arial"/>
            </a:endParaRPr>
          </a:p>
          <a:p>
            <a:pPr marL="265306" marR="66326" indent="-258493" algn="just">
              <a:lnSpc>
                <a:spcPts val="1705"/>
              </a:lnSpc>
              <a:buChar char="•"/>
              <a:tabLst>
                <a:tab pos="265663" algn="l"/>
              </a:tabLst>
            </a:pPr>
            <a:r>
              <a:rPr sz="1581" dirty="0">
                <a:latin typeface="TT Commons" panose="02000506040000020004" pitchFamily="50" charset="0"/>
                <a:cs typeface="Arial"/>
              </a:rPr>
              <a:t>Purifying mask for the thorough cleaning of oily and acne-prone skin.</a:t>
            </a:r>
          </a:p>
          <a:p>
            <a:pPr>
              <a:spcBef>
                <a:spcPts val="25"/>
              </a:spcBef>
              <a:buFont typeface="Arial"/>
              <a:buChar char="•"/>
            </a:pPr>
            <a:endParaRPr sz="1468" dirty="0">
              <a:latin typeface="TT Commons" panose="02000506040000020004" pitchFamily="50" charset="0"/>
              <a:cs typeface="Arial"/>
            </a:endParaRPr>
          </a:p>
          <a:p>
            <a:pPr marL="265306" marR="2868" indent="-258493" algn="just">
              <a:lnSpc>
                <a:spcPts val="1705"/>
              </a:lnSpc>
              <a:buChar char="•"/>
              <a:tabLst>
                <a:tab pos="265663" algn="l"/>
              </a:tabLst>
            </a:pPr>
            <a:r>
              <a:rPr sz="1581" dirty="0">
                <a:latin typeface="TT Commons" panose="02000506040000020004" pitchFamily="50" charset="0"/>
                <a:cs typeface="Arial"/>
              </a:rPr>
              <a:t>How to use: apply, after cleaning with Cleasing gel, a quantity with fingers or brush and extend evenly. Leave on for 20 minutes, and remove with plenty</a:t>
            </a:r>
            <a:r>
              <a:rPr sz="1581" dirty="0" err="1">
                <a:latin typeface="TT Commons" panose="02000506040000020004" pitchFamily="50" charset="0"/>
                <a:cs typeface="Arial"/>
              </a:rPr>
              <a:t> of water</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6813" marR="2868" algn="just">
              <a:lnSpc>
                <a:spcPts val="1705"/>
              </a:lnSpc>
              <a:tabLst>
                <a:tab pos="265663" algn="l"/>
              </a:tabLst>
            </a:pPr>
            <a:endParaRPr lang="es-ES" sz="1581" dirty="0" smtClean="0">
              <a:latin typeface="TT Commons" panose="02000506040000020004" pitchFamily="50" charset="0"/>
              <a:cs typeface="Arial"/>
            </a:endParaRPr>
          </a:p>
          <a:p>
            <a:pPr marL="265306" marR="2868" indent="-258493" algn="just">
              <a:lnSpc>
                <a:spcPts val="1705"/>
              </a:lnSpc>
              <a:buFontTx/>
              <a:buChar char="•"/>
              <a:tabLst>
                <a:tab pos="265663" algn="l"/>
              </a:tabLst>
            </a:pPr>
            <a:r>
              <a:rPr lang="es-ES" sz="1581" dirty="0" smtClean="0">
                <a:latin typeface="TT Commons" panose="02000506040000020004" pitchFamily="50" charset="0"/>
                <a:cs typeface="Arial"/>
              </a:rPr>
              <a:t>Combine with other products: to complete </a:t>
            </a:r>
            <a:r>
              <a:rPr lang="es-ES" sz="1581" dirty="0" err="1" smtClean="0">
                <a:latin typeface="TT Commons" panose="02000506040000020004" pitchFamily="50" charset="0"/>
                <a:cs typeface="Arial"/>
              </a:rPr>
              <a:t>the</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oily</a:t>
            </a:r>
            <a:r>
              <a:rPr lang="es-ES" sz="1581" dirty="0" smtClean="0">
                <a:latin typeface="TT Commons" panose="02000506040000020004" pitchFamily="50" charset="0"/>
                <a:cs typeface="Arial"/>
              </a:rPr>
              <a:t> skin cleaning protocol.</a:t>
            </a:r>
          </a:p>
          <a:p>
            <a:pPr marL="6813" marR="2868" algn="just">
              <a:lnSpc>
                <a:spcPts val="1705"/>
              </a:lnSpc>
              <a:tabLst>
                <a:tab pos="265663" algn="l"/>
              </a:tabLst>
            </a:pPr>
            <a:endParaRPr sz="1581" dirty="0">
              <a:latin typeface="TT Commons" panose="02000506040000020004" pitchFamily="50" charset="0"/>
              <a:cs typeface="Arial"/>
            </a:endParaRP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20</a:t>
            </a:fld>
            <a:endParaRPr spc="6" dirty="0"/>
          </a:p>
        </p:txBody>
      </p:sp>
      <p:grpSp>
        <p:nvGrpSpPr>
          <p:cNvPr id="6" name="object 6"/>
          <p:cNvGrpSpPr/>
          <p:nvPr/>
        </p:nvGrpSpPr>
        <p:grpSpPr>
          <a:xfrm>
            <a:off x="431799" y="4490702"/>
            <a:ext cx="1676401" cy="486489"/>
            <a:chOff x="57897" y="7426451"/>
            <a:chExt cx="3770629" cy="861694"/>
          </a:xfrm>
        </p:grpSpPr>
        <p:sp>
          <p:nvSpPr>
            <p:cNvPr id="7" name="object 7"/>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614171" y="7426451"/>
              <a:ext cx="2657855"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10" name="object 10"/>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736600" y="4571588"/>
            <a:ext cx="1209592" cy="250150"/>
          </a:xfrm>
          <a:prstGeom prst="rect">
            <a:avLst/>
          </a:prstGeom>
        </p:spPr>
        <p:txBody>
          <a:bodyPr vert="horz" wrap="square" lIns="0" tIns="6812" rIns="0" bIns="0" rtlCol="0">
            <a:spAutoFit/>
          </a:bodyPr>
          <a:lstStyle/>
          <a:p>
            <a:pPr marL="7170">
              <a:spcBef>
                <a:spcPts val="54"/>
              </a:spcBef>
            </a:pPr>
            <a:r>
              <a:rPr sz="1581" spc="-6" dirty="0">
                <a:solidFill>
                  <a:srgbClr val="FFFFFF"/>
                </a:solidFill>
                <a:latin typeface="Bebas Neue Regular" panose="00000500000000000000" pitchFamily="50" charset="0"/>
                <a:cs typeface="Carlito"/>
              </a:rPr>
              <a:t>Purifying</a:t>
            </a:r>
            <a:r>
              <a:rPr sz="1581" spc="-3" dirty="0">
                <a:solidFill>
                  <a:srgbClr val="FFFFFF"/>
                </a:solidFill>
                <a:latin typeface="Bebas Neue Regular" panose="00000500000000000000" pitchFamily="50" charset="0"/>
                <a:cs typeface="Carlito"/>
              </a:rPr>
              <a:t> mask</a:t>
            </a:r>
            <a:endParaRPr sz="1581" dirty="0">
              <a:latin typeface="Bebas Neue Regular" panose="00000500000000000000" pitchFamily="50" charset="0"/>
              <a:cs typeface="Carlito"/>
            </a:endParaRPr>
          </a:p>
        </p:txBody>
      </p:sp>
      <p:sp>
        <p:nvSpPr>
          <p:cNvPr id="16"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sp>
        <p:nvSpPr>
          <p:cNvPr id="12" name="object 12"/>
          <p:cNvSpPr/>
          <p:nvPr/>
        </p:nvSpPr>
        <p:spPr>
          <a:xfrm>
            <a:off x="635932" y="1232110"/>
            <a:ext cx="1319868" cy="3383989"/>
          </a:xfrm>
          <a:prstGeom prst="rect">
            <a:avLst/>
          </a:prstGeom>
          <a:blipFill>
            <a:blip r:embed="rId4" cstate="print"/>
            <a:stretch>
              <a:fillRect/>
            </a:stretch>
          </a:blipFill>
        </p:spPr>
        <p:txBody>
          <a:bodyPr wrap="square" lIns="0" tIns="0" rIns="0" bIns="0" rtlCol="0"/>
          <a:lstStyle/>
          <a:p>
            <a:endParaRPr sz="597"/>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6943" y="1404908"/>
            <a:ext cx="6476857" cy="3322338"/>
          </a:xfrm>
          <a:prstGeom prst="rect">
            <a:avLst/>
          </a:prstGeom>
        </p:spPr>
        <p:txBody>
          <a:bodyPr vert="horz" wrap="square" lIns="0" tIns="6812" rIns="0" bIns="0" rtlCol="0">
            <a:spAutoFit/>
          </a:bodyPr>
          <a:lstStyle/>
          <a:p>
            <a:pPr marL="265306" indent="-258493">
              <a:spcBef>
                <a:spcPts val="54"/>
              </a:spcBef>
              <a:buChar char="•"/>
              <a:tabLst>
                <a:tab pos="265306" algn="l"/>
                <a:tab pos="265663" algn="l"/>
              </a:tabLst>
            </a:pPr>
            <a:r>
              <a:rPr sz="1581" dirty="0">
                <a:latin typeface="TT Commons" panose="02000506040000020004" pitchFamily="50" charset="0"/>
                <a:cs typeface="Arial"/>
              </a:rPr>
              <a:t>Facial balancing fluid 200 ml</a:t>
            </a:r>
          </a:p>
          <a:p>
            <a:pPr>
              <a:spcBef>
                <a:spcPts val="14"/>
              </a:spcBef>
              <a:buFont typeface="Arial"/>
              <a:buChar char="•"/>
            </a:pPr>
            <a:endParaRPr sz="1496" dirty="0">
              <a:latin typeface="TT Commons" panose="02000506040000020004" pitchFamily="50" charset="0"/>
              <a:cs typeface="Arial"/>
            </a:endParaRPr>
          </a:p>
          <a:p>
            <a:pPr marL="265306" marR="616656" indent="-258493">
              <a:lnSpc>
                <a:spcPts val="1705"/>
              </a:lnSpc>
              <a:buChar char="•"/>
              <a:tabLst>
                <a:tab pos="265306" algn="l"/>
                <a:tab pos="265663" algn="l"/>
              </a:tabLst>
            </a:pPr>
            <a:r>
              <a:rPr sz="1581" dirty="0">
                <a:latin typeface="TT Commons" panose="02000506040000020004" pitchFamily="50" charset="0"/>
                <a:cs typeface="Arial"/>
              </a:rPr>
              <a:t>Ingredients: </a:t>
            </a:r>
            <a:r>
              <a:rPr lang="es-ES" sz="1581" dirty="0" err="1" smtClean="0">
                <a:latin typeface="TT Commons" panose="02000506040000020004" pitchFamily="50" charset="0"/>
                <a:cs typeface="Arial"/>
              </a:rPr>
              <a:t>Enanthia</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Chloranta</a:t>
            </a:r>
            <a:r>
              <a:rPr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Plantago</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lanceolata</a:t>
            </a:r>
            <a:r>
              <a:rPr sz="1581" dirty="0" smtClean="0">
                <a:latin typeface="TT Commons" panose="02000506040000020004" pitchFamily="50" charset="0"/>
                <a:cs typeface="Arial"/>
              </a:rPr>
              <a:t>, </a:t>
            </a:r>
            <a:r>
              <a:rPr sz="1581" dirty="0">
                <a:latin typeface="TT Commons" panose="02000506040000020004" pitchFamily="50" charset="0"/>
                <a:cs typeface="Arial"/>
              </a:rPr>
              <a:t>Malic Acid, Zinc Pca, Aleo Extract gel,  Hydroviton-24, </a:t>
            </a:r>
            <a:r>
              <a:rPr sz="1581" dirty="0" err="1" smtClean="0">
                <a:latin typeface="TT Commons" panose="02000506040000020004" pitchFamily="50" charset="0"/>
                <a:cs typeface="Arial"/>
              </a:rPr>
              <a:t>Panthenol</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265306" marR="616656" indent="-258493">
              <a:lnSpc>
                <a:spcPts val="1705"/>
              </a:lnSpc>
              <a:buChar char="•"/>
              <a:tabLst>
                <a:tab pos="265306" algn="l"/>
                <a:tab pos="265663" algn="l"/>
              </a:tabLst>
            </a:pPr>
            <a:endParaRPr sz="1468" dirty="0">
              <a:latin typeface="TT Commons" panose="02000506040000020004" pitchFamily="50" charset="0"/>
              <a:cs typeface="Arial"/>
            </a:endParaRPr>
          </a:p>
          <a:p>
            <a:pPr marL="265306" marR="2868" indent="-258493">
              <a:lnSpc>
                <a:spcPts val="1705"/>
              </a:lnSpc>
              <a:buChar char="•"/>
              <a:tabLst>
                <a:tab pos="265306" algn="l"/>
                <a:tab pos="265663" algn="l"/>
              </a:tabLst>
            </a:pPr>
            <a:r>
              <a:rPr sz="1581" dirty="0">
                <a:latin typeface="TT Commons" panose="02000506040000020004" pitchFamily="50" charset="0"/>
                <a:cs typeface="Arial"/>
              </a:rPr>
              <a:t>Its select combination of active ingredients helps to balance and purify oily and/or acne-prone skin. Maintains optimal hydration and normalizes sebaceous secretion and pH. It returns to the skin its vitality and its matte appearance providing a sensation of freshness.</a:t>
            </a:r>
          </a:p>
          <a:p>
            <a:pPr>
              <a:spcBef>
                <a:spcPts val="28"/>
              </a:spcBef>
              <a:buFont typeface="Arial"/>
              <a:buChar char="•"/>
            </a:pPr>
            <a:endParaRPr sz="1468" dirty="0">
              <a:latin typeface="TT Commons" panose="02000506040000020004" pitchFamily="50" charset="0"/>
              <a:cs typeface="Arial"/>
            </a:endParaRPr>
          </a:p>
          <a:p>
            <a:pPr marL="265306" marR="429508" indent="-258493">
              <a:lnSpc>
                <a:spcPts val="1705"/>
              </a:lnSpc>
              <a:buChar char="•"/>
              <a:tabLst>
                <a:tab pos="265306" algn="l"/>
                <a:tab pos="265663" algn="l"/>
              </a:tabLst>
            </a:pPr>
            <a:r>
              <a:rPr sz="1581" dirty="0">
                <a:latin typeface="TT Commons" panose="02000506040000020004" pitchFamily="50" charset="0"/>
                <a:cs typeface="Arial"/>
              </a:rPr>
              <a:t>How to use: apply with a light massage the cream on face, neck and décolleté until completely</a:t>
            </a:r>
            <a:r>
              <a:rPr sz="1581" dirty="0" err="1">
                <a:latin typeface="TT Commons" panose="02000506040000020004" pitchFamily="50" charset="0"/>
                <a:cs typeface="Arial"/>
              </a:rPr>
              <a:t> absorbed</a:t>
            </a:r>
            <a:r>
              <a:rPr sz="1581" dirty="0" smtClean="0">
                <a:latin typeface="TT Commons" panose="02000506040000020004" pitchFamily="50" charset="0"/>
                <a:cs typeface="Arial"/>
              </a:rPr>
              <a:t>.</a:t>
            </a:r>
            <a:endParaRPr lang="es-ES" sz="1581" dirty="0">
              <a:latin typeface="TT Commons" panose="02000506040000020004" pitchFamily="50" charset="0"/>
              <a:cs typeface="Arial"/>
            </a:endParaRPr>
          </a:p>
          <a:p>
            <a:pPr marL="265306" marR="429508" indent="-258493">
              <a:lnSpc>
                <a:spcPts val="1705"/>
              </a:lnSpc>
              <a:buChar char="•"/>
              <a:tabLst>
                <a:tab pos="265306" algn="l"/>
                <a:tab pos="265663" algn="l"/>
              </a:tabLst>
            </a:pPr>
            <a:endParaRPr lang="es-ES" sz="1581" dirty="0" smtClean="0">
              <a:latin typeface="TT Commons" panose="02000506040000020004" pitchFamily="50" charset="0"/>
              <a:cs typeface="Arial"/>
            </a:endParaRPr>
          </a:p>
          <a:p>
            <a:pPr marL="265306" marR="429508" indent="-258493">
              <a:lnSpc>
                <a:spcPts val="1705"/>
              </a:lnSpc>
              <a:buFontTx/>
              <a:buChar char="•"/>
              <a:tabLst>
                <a:tab pos="265306" algn="l"/>
                <a:tab pos="265663" algn="l"/>
              </a:tabLst>
            </a:pPr>
            <a:r>
              <a:rPr lang="es-ES" sz="1581" dirty="0" smtClean="0">
                <a:latin typeface="TT Commons" panose="02000506040000020004" pitchFamily="50" charset="0"/>
                <a:cs typeface="Arial"/>
              </a:rPr>
              <a:t>Combine with other products: to complete the fat skin cleaning protocol.</a:t>
            </a:r>
          </a:p>
          <a:p>
            <a:pPr marL="6813" marR="429508">
              <a:lnSpc>
                <a:spcPts val="1705"/>
              </a:lnSpc>
              <a:tabLst>
                <a:tab pos="265306" algn="l"/>
                <a:tab pos="265663" algn="l"/>
              </a:tabLst>
            </a:pPr>
            <a:endParaRPr sz="1581" dirty="0">
              <a:latin typeface="TT Commons" panose="02000506040000020004" pitchFamily="50" charset="0"/>
              <a:cs typeface="Arial"/>
            </a:endParaRPr>
          </a:p>
        </p:txBody>
      </p:sp>
      <p:grpSp>
        <p:nvGrpSpPr>
          <p:cNvPr id="6" name="object 6"/>
          <p:cNvGrpSpPr/>
          <p:nvPr/>
        </p:nvGrpSpPr>
        <p:grpSpPr>
          <a:xfrm>
            <a:off x="683739" y="4507688"/>
            <a:ext cx="1477744" cy="486489"/>
            <a:chOff x="57897" y="7426451"/>
            <a:chExt cx="3770629" cy="861694"/>
          </a:xfrm>
        </p:grpSpPr>
        <p:sp>
          <p:nvSpPr>
            <p:cNvPr id="7" name="object 7"/>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487679" y="7426451"/>
              <a:ext cx="2910839"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10" name="object 10"/>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831765" y="4571588"/>
            <a:ext cx="1352635"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Balancing</a:t>
            </a:r>
            <a:r>
              <a:rPr sz="1581" spc="-25" dirty="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cream</a:t>
            </a:r>
            <a:endParaRPr sz="1581" dirty="0">
              <a:latin typeface="Bebas Neue Regular" panose="00000500000000000000" pitchFamily="50" charset="0"/>
              <a:cs typeface="Carlito"/>
            </a:endParaRPr>
          </a:p>
        </p:txBody>
      </p:sp>
      <p:sp>
        <p:nvSpPr>
          <p:cNvPr id="17"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sp>
        <p:nvSpPr>
          <p:cNvPr id="12" name="object 12"/>
          <p:cNvSpPr/>
          <p:nvPr/>
        </p:nvSpPr>
        <p:spPr>
          <a:xfrm>
            <a:off x="683739" y="1236411"/>
            <a:ext cx="1348261" cy="3475193"/>
          </a:xfrm>
          <a:prstGeom prst="rect">
            <a:avLst/>
          </a:prstGeom>
          <a:blipFill>
            <a:blip r:embed="rId4" cstate="print"/>
            <a:stretch>
              <a:fillRect/>
            </a:stretch>
          </a:blipFill>
        </p:spPr>
        <p:txBody>
          <a:bodyPr wrap="square" lIns="0" tIns="0" rIns="0" bIns="0" rtlCol="0"/>
          <a:lstStyle/>
          <a:p>
            <a:endParaRPr sz="597"/>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txBox="1">
            <a:spLocks/>
          </p:cNvSpPr>
          <p:nvPr/>
        </p:nvSpPr>
        <p:spPr>
          <a:xfrm>
            <a:off x="698500" y="445037"/>
            <a:ext cx="5280997"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Professional treatment protocol</a:t>
            </a:r>
            <a:endParaRPr lang="es-ES" sz="2400" spc="300" dirty="0">
              <a:latin typeface="Bebas Neue Regular" panose="00000500000000000000" pitchFamily="50" charset="0"/>
            </a:endParaRPr>
          </a:p>
        </p:txBody>
      </p:sp>
      <p:graphicFrame>
        <p:nvGraphicFramePr>
          <p:cNvPr id="10" name="object 2"/>
          <p:cNvGraphicFramePr>
            <a:graphicFrameLocks noGrp="1"/>
          </p:cNvGraphicFramePr>
          <p:nvPr>
            <p:extLst>
              <p:ext uri="{D42A27DB-BD31-4B8C-83A1-F6EECF244321}">
                <p14:modId xmlns:p14="http://schemas.microsoft.com/office/powerpoint/2010/main" val="415867794"/>
              </p:ext>
            </p:extLst>
          </p:nvPr>
        </p:nvGraphicFramePr>
        <p:xfrm>
          <a:off x="584199" y="1485105"/>
          <a:ext cx="8229601" cy="2990405"/>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157607">
                  <a:extLst>
                    <a:ext uri="{9D8B030D-6E8A-4147-A177-3AD203B41FA5}">
                      <a16:colId xmlns:a16="http://schemas.microsoft.com/office/drawing/2014/main" val="20001"/>
                    </a:ext>
                  </a:extLst>
                </a:gridCol>
                <a:gridCol w="2090026">
                  <a:extLst>
                    <a:ext uri="{9D8B030D-6E8A-4147-A177-3AD203B41FA5}">
                      <a16:colId xmlns:a16="http://schemas.microsoft.com/office/drawing/2014/main" val="20002"/>
                    </a:ext>
                  </a:extLst>
                </a:gridCol>
                <a:gridCol w="1924568">
                  <a:extLst>
                    <a:ext uri="{9D8B030D-6E8A-4147-A177-3AD203B41FA5}">
                      <a16:colId xmlns:a16="http://schemas.microsoft.com/office/drawing/2014/main" val="20003"/>
                    </a:ext>
                  </a:extLst>
                </a:gridCol>
              </a:tblGrid>
              <a:tr h="278389">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tc>
                  <a:txBody>
                    <a:bodyPr/>
                    <a:lstStyle/>
                    <a:p>
                      <a:pPr marR="183515" algn="ctr">
                        <a:lnSpc>
                          <a:spcPct val="100000"/>
                        </a:lnSpc>
                        <a:spcBef>
                          <a:spcPts val="615"/>
                        </a:spcBef>
                      </a:pPr>
                      <a:r>
                        <a:rPr sz="1300" spc="-35" dirty="0">
                          <a:latin typeface="TT Commons" panose="02000506040000020004" pitchFamily="50" charset="0"/>
                          <a:cs typeface="Carlito"/>
                        </a:rPr>
                        <a:t>PASSING</a:t>
                      </a:r>
                      <a:endParaRPr sz="1300">
                        <a:latin typeface="TT Commons" panose="02000506040000020004" pitchFamily="50" charset="0"/>
                        <a:cs typeface="Carlito"/>
                      </a:endParaRPr>
                    </a:p>
                  </a:txBody>
                  <a:tcPr marL="0" marR="0" marT="44096"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434975" algn="ctr">
                        <a:lnSpc>
                          <a:spcPct val="100000"/>
                        </a:lnSpc>
                        <a:spcBef>
                          <a:spcPts val="615"/>
                        </a:spcBef>
                      </a:pPr>
                      <a:r>
                        <a:rPr sz="1300" spc="-10" dirty="0">
                          <a:latin typeface="TT Commons" panose="02000506040000020004" pitchFamily="50" charset="0"/>
                          <a:cs typeface="Carlito"/>
                        </a:rPr>
                        <a:t>PRODUCT</a:t>
                      </a:r>
                      <a:endParaRPr sz="1300">
                        <a:latin typeface="TT Commons" panose="02000506040000020004" pitchFamily="50" charset="0"/>
                        <a:cs typeface="Carlito"/>
                      </a:endParaRPr>
                    </a:p>
                  </a:txBody>
                  <a:tcPr marL="0" marR="0" marT="44096" marB="0">
                    <a:lnT w="12700">
                      <a:solidFill>
                        <a:srgbClr val="000000"/>
                      </a:solidFill>
                      <a:prstDash val="solid"/>
                    </a:lnT>
                    <a:lnB w="12700">
                      <a:solidFill>
                        <a:srgbClr val="000000"/>
                      </a:solidFill>
                      <a:prstDash val="solid"/>
                    </a:lnB>
                  </a:tcPr>
                </a:tc>
                <a:tc>
                  <a:txBody>
                    <a:bodyPr/>
                    <a:lstStyle/>
                    <a:p>
                      <a:pPr marL="1220470">
                        <a:lnSpc>
                          <a:spcPct val="100000"/>
                        </a:lnSpc>
                        <a:spcBef>
                          <a:spcPts val="615"/>
                        </a:spcBef>
                      </a:pPr>
                      <a:r>
                        <a:rPr sz="1300" dirty="0">
                          <a:latin typeface="TT Commons" panose="02000506040000020004" pitchFamily="50" charset="0"/>
                          <a:cs typeface="Carlito"/>
                        </a:rPr>
                        <a:t>TIME</a:t>
                      </a:r>
                      <a:endParaRPr sz="1300">
                        <a:latin typeface="TT Commons" panose="02000506040000020004" pitchFamily="50" charset="0"/>
                        <a:cs typeface="Carlito"/>
                      </a:endParaRPr>
                    </a:p>
                  </a:txBody>
                  <a:tcPr marL="0" marR="0" marT="44096"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82573">
                <a:tc rowSpan="3">
                  <a:txBody>
                    <a:bodyPr/>
                    <a:lstStyle/>
                    <a:p>
                      <a:pPr algn="l">
                        <a:lnSpc>
                          <a:spcPct val="100000"/>
                        </a:lnSpc>
                        <a:spcBef>
                          <a:spcPts val="0"/>
                        </a:spcBef>
                      </a:pPr>
                      <a:endParaRPr sz="1400" dirty="0">
                        <a:latin typeface="TT Commons" panose="02000506040000020004" pitchFamily="50" charset="0"/>
                        <a:cs typeface="Times New Roman"/>
                      </a:endParaRPr>
                    </a:p>
                    <a:p>
                      <a:pPr marL="984885" algn="l">
                        <a:lnSpc>
                          <a:spcPct val="100000"/>
                        </a:lnSpc>
                        <a:spcBef>
                          <a:spcPts val="0"/>
                        </a:spcBef>
                      </a:pPr>
                      <a:r>
                        <a:rPr sz="1300" dirty="0" smtClean="0">
                          <a:latin typeface="TT Commons" panose="02000506040000020004" pitchFamily="50" charset="0"/>
                          <a:cs typeface="Carlito"/>
                        </a:rPr>
                        <a:t>MAKE-UP</a:t>
                      </a:r>
                      <a:r>
                        <a:rPr lang="es-ES" sz="1300" baseline="0" dirty="0" smtClean="0">
                          <a:latin typeface="TT Commons" panose="02000506040000020004" pitchFamily="50" charset="0"/>
                          <a:cs typeface="Carlito"/>
                        </a:rPr>
                        <a:t> </a:t>
                      </a:r>
                      <a:r>
                        <a:rPr sz="1300" dirty="0" smtClean="0">
                          <a:latin typeface="TT Commons" panose="02000506040000020004" pitchFamily="50" charset="0"/>
                          <a:cs typeface="Carlito"/>
                        </a:rPr>
                        <a:t>REMOVER</a:t>
                      </a:r>
                      <a:endParaRPr sz="1300" dirty="0">
                        <a:latin typeface="TT Commons" panose="02000506040000020004" pitchFamily="50" charset="0"/>
                        <a:cs typeface="Carlito"/>
                      </a:endParaRPr>
                    </a:p>
                  </a:txBody>
                  <a:tcPr marL="0" marR="0" marT="2151"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marR="184785" algn="ctr">
                        <a:lnSpc>
                          <a:spcPts val="2745"/>
                        </a:lnSpc>
                        <a:spcBef>
                          <a:spcPts val="615"/>
                        </a:spcBef>
                      </a:pPr>
                      <a:r>
                        <a:rPr sz="1300" dirty="0">
                          <a:latin typeface="TT Commons" panose="02000506040000020004" pitchFamily="50" charset="0"/>
                          <a:cs typeface="Carlito"/>
                        </a:rPr>
                        <a:t>Eye</a:t>
                      </a:r>
                      <a:r>
                        <a:rPr sz="1300" spc="-15" dirty="0">
                          <a:latin typeface="TT Commons" panose="02000506040000020004" pitchFamily="50" charset="0"/>
                          <a:cs typeface="Carlito"/>
                        </a:rPr>
                        <a:t> </a:t>
                      </a:r>
                      <a:r>
                        <a:rPr sz="1300" dirty="0">
                          <a:latin typeface="TT Commons" panose="02000506040000020004" pitchFamily="50" charset="0"/>
                          <a:cs typeface="Carlito"/>
                        </a:rPr>
                        <a:t>makeup removal</a:t>
                      </a:r>
                      <a:endParaRPr sz="1300">
                        <a:latin typeface="TT Commons" panose="02000506040000020004" pitchFamily="50" charset="0"/>
                        <a:cs typeface="Carlito"/>
                      </a:endParaRPr>
                    </a:p>
                  </a:txBody>
                  <a:tcPr marL="0" marR="0" marT="44096" marB="0">
                    <a:lnT w="12700">
                      <a:solidFill>
                        <a:srgbClr val="000000"/>
                      </a:solidFill>
                      <a:prstDash val="solid"/>
                    </a:lnT>
                  </a:tcPr>
                </a:tc>
                <a:tc>
                  <a:txBody>
                    <a:bodyPr/>
                    <a:lstStyle/>
                    <a:p>
                      <a:pPr marR="436880" algn="ctr">
                        <a:lnSpc>
                          <a:spcPts val="2745"/>
                        </a:lnSpc>
                        <a:spcBef>
                          <a:spcPts val="615"/>
                        </a:spcBef>
                      </a:pPr>
                      <a:r>
                        <a:rPr sz="1300" spc="-45" dirty="0">
                          <a:latin typeface="TT Commons" panose="02000506040000020004" pitchFamily="50" charset="0"/>
                          <a:cs typeface="Carlito"/>
                        </a:rPr>
                        <a:t>Total </a:t>
                      </a:r>
                      <a:r>
                        <a:rPr sz="1300" spc="-15" dirty="0">
                          <a:latin typeface="TT Commons" panose="02000506040000020004" pitchFamily="50" charset="0"/>
                          <a:cs typeface="Carlito"/>
                        </a:rPr>
                        <a:t>Make </a:t>
                      </a:r>
                      <a:r>
                        <a:rPr sz="1300" dirty="0">
                          <a:latin typeface="TT Commons" panose="02000506040000020004" pitchFamily="50" charset="0"/>
                          <a:cs typeface="Carlito"/>
                        </a:rPr>
                        <a:t>up</a:t>
                      </a:r>
                      <a:r>
                        <a:rPr sz="1300" spc="45" dirty="0">
                          <a:latin typeface="TT Commons" panose="02000506040000020004" pitchFamily="50" charset="0"/>
                          <a:cs typeface="Carlito"/>
                        </a:rPr>
                        <a:t> </a:t>
                      </a:r>
                      <a:r>
                        <a:rPr sz="1300" spc="-5" dirty="0">
                          <a:latin typeface="TT Commons" panose="02000506040000020004" pitchFamily="50" charset="0"/>
                          <a:cs typeface="Carlito"/>
                        </a:rPr>
                        <a:t>remover</a:t>
                      </a:r>
                      <a:endParaRPr sz="1300">
                        <a:latin typeface="TT Commons" panose="02000506040000020004" pitchFamily="50" charset="0"/>
                        <a:cs typeface="Carlito"/>
                      </a:endParaRPr>
                    </a:p>
                  </a:txBody>
                  <a:tcPr marL="0" marR="0" marT="44096" marB="0">
                    <a:lnT w="12700">
                      <a:solidFill>
                        <a:srgbClr val="000000"/>
                      </a:solidFill>
                      <a:prstDash val="solid"/>
                    </a:lnT>
                  </a:tcPr>
                </a:tc>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263652">
                <a:tc vMerge="1">
                  <a:txBody>
                    <a:bodyPr/>
                    <a:lstStyle/>
                    <a:p>
                      <a:endParaRPr/>
                    </a:p>
                  </a:txBody>
                  <a:tcPr marL="0" marR="0" marT="3810"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a:lnSpc>
                          <a:spcPct val="100000"/>
                        </a:lnSpc>
                      </a:pPr>
                      <a:endParaRPr sz="1000">
                        <a:latin typeface="TT Commons" panose="02000506040000020004" pitchFamily="50" charset="0"/>
                        <a:cs typeface="Times New Roman"/>
                      </a:endParaRPr>
                    </a:p>
                  </a:txBody>
                  <a:tcPr marL="0" marR="0" marT="0" marB="0"/>
                </a:tc>
                <a:tc>
                  <a:txBody>
                    <a:bodyPr/>
                    <a:lstStyle/>
                    <a:p>
                      <a:pPr>
                        <a:lnSpc>
                          <a:spcPct val="100000"/>
                        </a:lnSpc>
                      </a:pPr>
                      <a:endParaRPr sz="1000">
                        <a:latin typeface="TT Commons" panose="02000506040000020004" pitchFamily="50" charset="0"/>
                        <a:cs typeface="Times New Roman"/>
                      </a:endParaRPr>
                    </a:p>
                  </a:txBody>
                  <a:tcPr marL="0" marR="0" marT="0" marB="0"/>
                </a:tc>
                <a:tc>
                  <a:txBody>
                    <a:bodyPr/>
                    <a:lstStyle/>
                    <a:p>
                      <a:pPr marR="245745" algn="ctr">
                        <a:lnSpc>
                          <a:spcPts val="2075"/>
                        </a:lnSpc>
                      </a:pPr>
                      <a:r>
                        <a:rPr sz="1300" spc="5" dirty="0">
                          <a:latin typeface="TT Commons" panose="02000506040000020004" pitchFamily="50" charset="0"/>
                          <a:cs typeface="Carlito"/>
                        </a:rPr>
                        <a:t>5</a:t>
                      </a:r>
                      <a:r>
                        <a:rPr sz="1300" dirty="0">
                          <a:latin typeface="TT Commons" panose="02000506040000020004" pitchFamily="50" charset="0"/>
                          <a:cs typeface="Carlito"/>
                        </a:rPr>
                        <a:t> min</a:t>
                      </a:r>
                    </a:p>
                  </a:txBody>
                  <a:tcPr marL="0" marR="0" marT="0" marB="0">
                    <a:lnR w="12700">
                      <a:solidFill>
                        <a:srgbClr val="000000"/>
                      </a:solidFill>
                      <a:prstDash val="solid"/>
                    </a:lnR>
                  </a:tcPr>
                </a:tc>
                <a:extLst>
                  <a:ext uri="{0D108BD9-81ED-4DB2-BD59-A6C34878D82A}">
                    <a16:rowId xmlns:a16="http://schemas.microsoft.com/office/drawing/2014/main" val="10002"/>
                  </a:ext>
                </a:extLst>
              </a:tr>
              <a:tr h="276207">
                <a:tc vMerge="1">
                  <a:txBody>
                    <a:bodyPr/>
                    <a:lstStyle/>
                    <a:p>
                      <a:endParaRPr/>
                    </a:p>
                  </a:txBody>
                  <a:tcPr marL="0" marR="0" marT="3810"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marR="184785" algn="ctr">
                        <a:lnSpc>
                          <a:spcPts val="2150"/>
                        </a:lnSpc>
                      </a:pPr>
                      <a:r>
                        <a:rPr sz="1300" dirty="0">
                          <a:latin typeface="TT Commons" panose="02000506040000020004" pitchFamily="50" charset="0"/>
                          <a:cs typeface="Carlito"/>
                        </a:rPr>
                        <a:t>Make-up removal of</a:t>
                      </a:r>
                      <a:r>
                        <a:rPr sz="1300" spc="-25" dirty="0">
                          <a:latin typeface="TT Commons" panose="02000506040000020004" pitchFamily="50" charset="0"/>
                          <a:cs typeface="Carlito"/>
                        </a:rPr>
                        <a:t> </a:t>
                      </a:r>
                      <a:r>
                        <a:rPr sz="1300" dirty="0">
                          <a:latin typeface="TT Commons" panose="02000506040000020004" pitchFamily="50" charset="0"/>
                          <a:cs typeface="Carlito"/>
                        </a:rPr>
                        <a:t>lips</a:t>
                      </a:r>
                      <a:endParaRPr sz="1300">
                        <a:latin typeface="TT Commons" panose="02000506040000020004" pitchFamily="50" charset="0"/>
                        <a:cs typeface="Carlito"/>
                      </a:endParaRPr>
                    </a:p>
                  </a:txBody>
                  <a:tcPr marL="0" marR="0" marT="0" marB="0">
                    <a:lnB w="12700">
                      <a:solidFill>
                        <a:srgbClr val="000000"/>
                      </a:solidFill>
                      <a:prstDash val="solid"/>
                    </a:lnB>
                  </a:tcPr>
                </a:tc>
                <a:tc>
                  <a:txBody>
                    <a:bodyPr/>
                    <a:lstStyle/>
                    <a:p>
                      <a:pPr marR="436245" algn="ctr">
                        <a:lnSpc>
                          <a:spcPts val="2150"/>
                        </a:lnSpc>
                      </a:pPr>
                      <a:r>
                        <a:rPr sz="1300" spc="-15" dirty="0">
                          <a:latin typeface="TT Commons" panose="02000506040000020004" pitchFamily="50" charset="0"/>
                          <a:cs typeface="Carlito"/>
                        </a:rPr>
                        <a:t>Make </a:t>
                      </a:r>
                      <a:r>
                        <a:rPr sz="1300" dirty="0">
                          <a:latin typeface="TT Commons" panose="02000506040000020004" pitchFamily="50" charset="0"/>
                          <a:cs typeface="Carlito"/>
                        </a:rPr>
                        <a:t>up </a:t>
                      </a:r>
                      <a:r>
                        <a:rPr sz="1300" spc="-10" dirty="0">
                          <a:latin typeface="TT Commons" panose="02000506040000020004" pitchFamily="50" charset="0"/>
                          <a:cs typeface="Carlito"/>
                        </a:rPr>
                        <a:t>remover</a:t>
                      </a:r>
                      <a:r>
                        <a:rPr sz="1300" spc="20" dirty="0">
                          <a:latin typeface="TT Commons" panose="02000506040000020004" pitchFamily="50" charset="0"/>
                          <a:cs typeface="Carlito"/>
                        </a:rPr>
                        <a:t> </a:t>
                      </a:r>
                      <a:r>
                        <a:rPr sz="1300" spc="-5" dirty="0">
                          <a:latin typeface="TT Commons" panose="02000506040000020004" pitchFamily="50" charset="0"/>
                          <a:cs typeface="Carlito"/>
                        </a:rPr>
                        <a:t>gel</a:t>
                      </a:r>
                      <a:endParaRPr sz="1300">
                        <a:latin typeface="TT Commons" panose="02000506040000020004" pitchFamily="50" charset="0"/>
                        <a:cs typeface="Carlito"/>
                      </a:endParaRPr>
                    </a:p>
                  </a:txBody>
                  <a:tcPr marL="0" marR="0" marT="0" marB="0">
                    <a:lnB w="12700">
                      <a:solidFill>
                        <a:srgbClr val="000000"/>
                      </a:solidFill>
                      <a:prstDash val="solid"/>
                    </a:lnB>
                  </a:tcPr>
                </a:tc>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r h="517978">
                <a:tc rowSpan="3">
                  <a:txBody>
                    <a:bodyPr/>
                    <a:lstStyle/>
                    <a:p>
                      <a:pPr>
                        <a:lnSpc>
                          <a:spcPct val="100000"/>
                        </a:lnSpc>
                      </a:pPr>
                      <a:endParaRPr sz="1300" dirty="0">
                        <a:latin typeface="TT Commons" panose="02000506040000020004" pitchFamily="50" charset="0"/>
                        <a:cs typeface="Times New Roman"/>
                      </a:endParaRPr>
                    </a:p>
                    <a:p>
                      <a:pPr>
                        <a:lnSpc>
                          <a:spcPct val="100000"/>
                        </a:lnSpc>
                      </a:pPr>
                      <a:endParaRPr sz="1300" dirty="0">
                        <a:latin typeface="TT Commons" panose="02000506040000020004" pitchFamily="50" charset="0"/>
                        <a:cs typeface="Times New Roman"/>
                      </a:endParaRPr>
                    </a:p>
                    <a:p>
                      <a:pPr marL="1036955">
                        <a:lnSpc>
                          <a:spcPct val="100000"/>
                        </a:lnSpc>
                        <a:spcBef>
                          <a:spcPts val="1410"/>
                        </a:spcBef>
                      </a:pPr>
                      <a:r>
                        <a:rPr sz="1300" spc="-5" dirty="0">
                          <a:latin typeface="TT Commons" panose="02000506040000020004" pitchFamily="50" charset="0"/>
                          <a:cs typeface="Carlito"/>
                        </a:rPr>
                        <a:t>Prepare</a:t>
                      </a:r>
                      <a:r>
                        <a:rPr sz="1300" spc="5" dirty="0">
                          <a:latin typeface="TT Commons" panose="02000506040000020004" pitchFamily="50" charset="0"/>
                          <a:cs typeface="Carlito"/>
                        </a:rPr>
                        <a:t> the</a:t>
                      </a:r>
                      <a:r>
                        <a:rPr sz="1300" spc="-5" dirty="0">
                          <a:latin typeface="TT Commons" panose="02000506040000020004" pitchFamily="50" charset="0"/>
                          <a:cs typeface="Carlito"/>
                        </a:rPr>
                        <a:t> </a:t>
                      </a:r>
                      <a:r>
                        <a:rPr sz="1300" spc="5" dirty="0">
                          <a:latin typeface="TT Commons" panose="02000506040000020004" pitchFamily="50" charset="0"/>
                          <a:cs typeface="Carlito"/>
                        </a:rPr>
                        <a:t>skin</a:t>
                      </a:r>
                      <a:endParaRPr sz="1300" dirty="0">
                        <a:latin typeface="TT Commons" panose="02000506040000020004" pitchFamily="50" charset="0"/>
                        <a:cs typeface="Carlito"/>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63D23C"/>
                    </a:solidFill>
                  </a:tcPr>
                </a:tc>
                <a:tc>
                  <a:txBody>
                    <a:bodyPr/>
                    <a:lstStyle/>
                    <a:p>
                      <a:pPr>
                        <a:lnSpc>
                          <a:spcPct val="100000"/>
                        </a:lnSpc>
                        <a:spcBef>
                          <a:spcPts val="50"/>
                        </a:spcBef>
                      </a:pPr>
                      <a:endParaRPr sz="1100">
                        <a:latin typeface="TT Commons" panose="02000506040000020004" pitchFamily="50" charset="0"/>
                        <a:cs typeface="Times New Roman"/>
                      </a:endParaRPr>
                    </a:p>
                    <a:p>
                      <a:pPr marR="183515" algn="ctr">
                        <a:lnSpc>
                          <a:spcPct val="100000"/>
                        </a:lnSpc>
                      </a:pPr>
                      <a:r>
                        <a:rPr sz="1300" spc="-5" dirty="0">
                          <a:latin typeface="TT Commons" panose="02000506040000020004" pitchFamily="50" charset="0"/>
                          <a:cs typeface="Carlito"/>
                        </a:rPr>
                        <a:t>Face,</a:t>
                      </a:r>
                      <a:r>
                        <a:rPr sz="1300" spc="-15" dirty="0">
                          <a:latin typeface="TT Commons" panose="02000506040000020004" pitchFamily="50" charset="0"/>
                          <a:cs typeface="Carlito"/>
                        </a:rPr>
                        <a:t> neck and</a:t>
                      </a:r>
                      <a:r>
                        <a:rPr sz="1300" spc="5" dirty="0">
                          <a:latin typeface="TT Commons" panose="02000506040000020004" pitchFamily="50" charset="0"/>
                          <a:cs typeface="Carlito"/>
                        </a:rPr>
                        <a:t> neckline</a:t>
                      </a:r>
                      <a:r>
                        <a:rPr sz="1300" spc="-20" dirty="0">
                          <a:latin typeface="TT Commons" panose="02000506040000020004" pitchFamily="50" charset="0"/>
                          <a:cs typeface="Carlito"/>
                        </a:rPr>
                        <a:t> </a:t>
                      </a:r>
                      <a:r>
                        <a:rPr sz="1300" spc="-5" dirty="0">
                          <a:latin typeface="TT Commons" panose="02000506040000020004" pitchFamily="50" charset="0"/>
                          <a:cs typeface="Carlito"/>
                        </a:rPr>
                        <a:t>cleaning</a:t>
                      </a:r>
                      <a:endParaRPr sz="1300">
                        <a:latin typeface="TT Commons" panose="02000506040000020004" pitchFamily="50" charset="0"/>
                        <a:cs typeface="Carlito"/>
                      </a:endParaRPr>
                    </a:p>
                  </a:txBody>
                  <a:tcPr marL="0" marR="0" marT="3585" marB="0">
                    <a:lnT w="12700">
                      <a:solidFill>
                        <a:srgbClr val="000000"/>
                      </a:solidFill>
                      <a:prstDash val="solid"/>
                    </a:lnT>
                  </a:tcPr>
                </a:tc>
                <a:tc>
                  <a:txBody>
                    <a:bodyPr/>
                    <a:lstStyle/>
                    <a:p>
                      <a:pPr>
                        <a:lnSpc>
                          <a:spcPct val="100000"/>
                        </a:lnSpc>
                        <a:spcBef>
                          <a:spcPts val="50"/>
                        </a:spcBef>
                      </a:pPr>
                      <a:endParaRPr sz="1100">
                        <a:latin typeface="TT Commons" panose="02000506040000020004" pitchFamily="50" charset="0"/>
                        <a:cs typeface="Times New Roman"/>
                      </a:endParaRPr>
                    </a:p>
                    <a:p>
                      <a:pPr marR="438150" algn="ctr">
                        <a:lnSpc>
                          <a:spcPct val="100000"/>
                        </a:lnSpc>
                      </a:pPr>
                      <a:r>
                        <a:rPr sz="1300" dirty="0">
                          <a:latin typeface="TT Commons" panose="02000506040000020004" pitchFamily="50" charset="0"/>
                          <a:cs typeface="Carlito"/>
                        </a:rPr>
                        <a:t>Cleasing </a:t>
                      </a:r>
                      <a:r>
                        <a:rPr sz="1300" spc="-5" dirty="0">
                          <a:latin typeface="TT Commons" panose="02000506040000020004" pitchFamily="50" charset="0"/>
                          <a:cs typeface="Carlito"/>
                        </a:rPr>
                        <a:t>gel </a:t>
                      </a:r>
                      <a:r>
                        <a:rPr sz="1300" spc="5" dirty="0">
                          <a:latin typeface="TT Commons" panose="02000506040000020004" pitchFamily="50" charset="0"/>
                          <a:cs typeface="Carlito"/>
                        </a:rPr>
                        <a:t>+</a:t>
                      </a:r>
                      <a:r>
                        <a:rPr sz="1300" dirty="0">
                          <a:latin typeface="TT Commons" panose="02000506040000020004" pitchFamily="50" charset="0"/>
                          <a:cs typeface="Carlito"/>
                        </a:rPr>
                        <a:t> lotion</a:t>
                      </a:r>
                      <a:endParaRPr sz="1300">
                        <a:latin typeface="TT Commons" panose="02000506040000020004" pitchFamily="50" charset="0"/>
                        <a:cs typeface="Carlito"/>
                      </a:endParaRPr>
                    </a:p>
                  </a:txBody>
                  <a:tcPr marL="0" marR="0" marT="3585" marB="0">
                    <a:lnT w="12700">
                      <a:solidFill>
                        <a:srgbClr val="000000"/>
                      </a:solidFill>
                      <a:prstDash val="solid"/>
                    </a:lnT>
                  </a:tcPr>
                </a:tc>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r h="38954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63D23C"/>
                    </a:solidFill>
                  </a:tcPr>
                </a:tc>
                <a:tc>
                  <a:txBody>
                    <a:bodyPr/>
                    <a:lstStyle/>
                    <a:p>
                      <a:pPr>
                        <a:lnSpc>
                          <a:spcPct val="100000"/>
                        </a:lnSpc>
                        <a:spcBef>
                          <a:spcPts val="20"/>
                        </a:spcBef>
                      </a:pPr>
                      <a:endParaRPr sz="1000">
                        <a:latin typeface="TT Commons" panose="02000506040000020004" pitchFamily="50" charset="0"/>
                        <a:cs typeface="Times New Roman"/>
                      </a:endParaRPr>
                    </a:p>
                    <a:p>
                      <a:pPr marR="186055" algn="ctr">
                        <a:lnSpc>
                          <a:spcPct val="100000"/>
                        </a:lnSpc>
                      </a:pPr>
                      <a:r>
                        <a:rPr sz="1300" spc="-5" dirty="0">
                          <a:latin typeface="TT Commons" panose="02000506040000020004" pitchFamily="50" charset="0"/>
                          <a:cs typeface="Carlito"/>
                        </a:rPr>
                        <a:t>Exfoliation</a:t>
                      </a:r>
                      <a:endParaRPr sz="1300">
                        <a:latin typeface="TT Commons" panose="02000506040000020004" pitchFamily="50" charset="0"/>
                        <a:cs typeface="Carlito"/>
                      </a:endParaRPr>
                    </a:p>
                  </a:txBody>
                  <a:tcPr marL="0" marR="0" marT="1434" marB="0"/>
                </a:tc>
                <a:tc>
                  <a:txBody>
                    <a:bodyPr/>
                    <a:lstStyle/>
                    <a:p>
                      <a:pPr>
                        <a:lnSpc>
                          <a:spcPct val="100000"/>
                        </a:lnSpc>
                        <a:spcBef>
                          <a:spcPts val="20"/>
                        </a:spcBef>
                      </a:pPr>
                      <a:endParaRPr sz="1000">
                        <a:latin typeface="TT Commons" panose="02000506040000020004" pitchFamily="50" charset="0"/>
                        <a:cs typeface="Times New Roman"/>
                      </a:endParaRPr>
                    </a:p>
                    <a:p>
                      <a:pPr marR="434975" algn="ctr">
                        <a:lnSpc>
                          <a:spcPct val="100000"/>
                        </a:lnSpc>
                      </a:pPr>
                      <a:r>
                        <a:rPr sz="1300" spc="-5" dirty="0">
                          <a:latin typeface="TT Commons" panose="02000506040000020004" pitchFamily="50" charset="0"/>
                          <a:cs typeface="Carlito"/>
                        </a:rPr>
                        <a:t>Renewal</a:t>
                      </a:r>
                      <a:r>
                        <a:rPr sz="1300" spc="-25" dirty="0">
                          <a:latin typeface="TT Commons" panose="02000506040000020004" pitchFamily="50" charset="0"/>
                          <a:cs typeface="Carlito"/>
                        </a:rPr>
                        <a:t> </a:t>
                      </a:r>
                      <a:r>
                        <a:rPr sz="1300" spc="-5" dirty="0">
                          <a:latin typeface="TT Commons" panose="02000506040000020004" pitchFamily="50" charset="0"/>
                          <a:cs typeface="Carlito"/>
                        </a:rPr>
                        <a:t>Therapy</a:t>
                      </a:r>
                      <a:endParaRPr sz="1300">
                        <a:latin typeface="TT Commons" panose="02000506040000020004" pitchFamily="50" charset="0"/>
                        <a:cs typeface="Carlito"/>
                      </a:endParaRPr>
                    </a:p>
                  </a:txBody>
                  <a:tcPr marL="0" marR="0" marT="1434" marB="0"/>
                </a:tc>
                <a:tc>
                  <a:txBody>
                    <a:bodyPr/>
                    <a:lstStyle/>
                    <a:p>
                      <a:pPr marL="1167130" algn="l">
                        <a:lnSpc>
                          <a:spcPct val="100000"/>
                        </a:lnSpc>
                        <a:spcBef>
                          <a:spcPts val="414"/>
                        </a:spcBef>
                      </a:pPr>
                      <a:r>
                        <a:rPr sz="1300" spc="5" dirty="0">
                          <a:latin typeface="TT Commons" panose="02000506040000020004" pitchFamily="50" charset="0"/>
                          <a:cs typeface="Carlito"/>
                        </a:rPr>
                        <a:t>8-10 </a:t>
                      </a:r>
                      <a:r>
                        <a:rPr sz="1300" dirty="0">
                          <a:latin typeface="TT Commons" panose="02000506040000020004" pitchFamily="50" charset="0"/>
                          <a:cs typeface="Carlito"/>
                        </a:rPr>
                        <a:t>min</a:t>
                      </a:r>
                    </a:p>
                  </a:txBody>
                  <a:tcPr marL="0" marR="0" marT="29755" marB="0">
                    <a:lnR w="12700">
                      <a:solidFill>
                        <a:srgbClr val="000000"/>
                      </a:solidFill>
                      <a:prstDash val="solid"/>
                    </a:lnR>
                  </a:tcPr>
                </a:tc>
                <a:extLst>
                  <a:ext uri="{0D108BD9-81ED-4DB2-BD59-A6C34878D82A}">
                    <a16:rowId xmlns:a16="http://schemas.microsoft.com/office/drawing/2014/main" val="10005"/>
                  </a:ext>
                </a:extLst>
              </a:tr>
              <a:tr h="26513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63D23C"/>
                    </a:solidFill>
                  </a:tcPr>
                </a:tc>
                <a:tc>
                  <a:txBody>
                    <a:bodyPr/>
                    <a:lstStyle/>
                    <a:p>
                      <a:pPr marR="182880" algn="ctr">
                        <a:lnSpc>
                          <a:spcPct val="100000"/>
                        </a:lnSpc>
                        <a:spcBef>
                          <a:spcPts val="414"/>
                        </a:spcBef>
                      </a:pPr>
                      <a:r>
                        <a:rPr sz="1300" spc="-20" dirty="0">
                          <a:latin typeface="TT Commons" panose="02000506040000020004" pitchFamily="50" charset="0"/>
                          <a:cs typeface="Carlito"/>
                        </a:rPr>
                        <a:t>Toning</a:t>
                      </a:r>
                      <a:endParaRPr sz="1300">
                        <a:latin typeface="TT Commons" panose="02000506040000020004" pitchFamily="50" charset="0"/>
                        <a:cs typeface="Carlito"/>
                      </a:endParaRPr>
                    </a:p>
                  </a:txBody>
                  <a:tcPr marL="0" marR="0" marT="29755" marB="0">
                    <a:lnB w="12700">
                      <a:solidFill>
                        <a:srgbClr val="000000"/>
                      </a:solidFill>
                      <a:prstDash val="solid"/>
                    </a:lnB>
                  </a:tcPr>
                </a:tc>
                <a:tc>
                  <a:txBody>
                    <a:bodyPr/>
                    <a:lstStyle/>
                    <a:p>
                      <a:pPr marR="436880" algn="ctr">
                        <a:lnSpc>
                          <a:spcPct val="100000"/>
                        </a:lnSpc>
                        <a:spcBef>
                          <a:spcPts val="414"/>
                        </a:spcBef>
                      </a:pPr>
                      <a:r>
                        <a:rPr sz="1300" dirty="0">
                          <a:latin typeface="TT Commons" panose="02000506040000020004" pitchFamily="50" charset="0"/>
                          <a:cs typeface="Carlito"/>
                        </a:rPr>
                        <a:t>Lotion</a:t>
                      </a:r>
                      <a:endParaRPr sz="1300">
                        <a:latin typeface="TT Commons" panose="02000506040000020004" pitchFamily="50" charset="0"/>
                        <a:cs typeface="Carlito"/>
                      </a:endParaRPr>
                    </a:p>
                  </a:txBody>
                  <a:tcPr marL="0" marR="0" marT="29755" marB="0">
                    <a:lnB w="12700">
                      <a:solidFill>
                        <a:srgbClr val="000000"/>
                      </a:solidFill>
                      <a:prstDash val="solid"/>
                    </a:lnB>
                  </a:tcPr>
                </a:tc>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6"/>
                  </a:ext>
                </a:extLst>
              </a:tr>
              <a:tr h="291739">
                <a:tc>
                  <a:txBody>
                    <a:bodyPr/>
                    <a:lstStyle/>
                    <a:p>
                      <a:pPr algn="ctr">
                        <a:lnSpc>
                          <a:spcPct val="100000"/>
                        </a:lnSpc>
                        <a:spcBef>
                          <a:spcPts val="620"/>
                        </a:spcBef>
                      </a:pPr>
                      <a:r>
                        <a:rPr sz="1300" dirty="0">
                          <a:latin typeface="TT Commons" panose="02000506040000020004" pitchFamily="50" charset="0"/>
                          <a:cs typeface="Carlito"/>
                        </a:rPr>
                        <a:t>Purifies</a:t>
                      </a:r>
                      <a:r>
                        <a:rPr sz="1300" spc="5" dirty="0">
                          <a:latin typeface="TT Commons" panose="02000506040000020004" pitchFamily="50" charset="0"/>
                          <a:cs typeface="Carlito"/>
                        </a:rPr>
                        <a:t> in</a:t>
                      </a:r>
                      <a:r>
                        <a:rPr sz="1300" spc="-10" dirty="0">
                          <a:latin typeface="TT Commons" panose="02000506040000020004" pitchFamily="50" charset="0"/>
                          <a:cs typeface="Carlito"/>
                        </a:rPr>
                        <a:t> </a:t>
                      </a:r>
                      <a:r>
                        <a:rPr sz="1300" dirty="0">
                          <a:latin typeface="TT Commons" panose="02000506040000020004" pitchFamily="50" charset="0"/>
                          <a:cs typeface="Carlito"/>
                        </a:rPr>
                        <a:t>depth</a:t>
                      </a:r>
                    </a:p>
                  </a:txBody>
                  <a:tcPr marL="0" marR="0" marT="44454" marB="0">
                    <a:lnL w="12700">
                      <a:solidFill>
                        <a:srgbClr val="000000"/>
                      </a:solidFill>
                      <a:prstDash val="solid"/>
                    </a:lnL>
                    <a:lnT w="12700">
                      <a:solidFill>
                        <a:srgbClr val="000000"/>
                      </a:solidFill>
                      <a:prstDash val="solid"/>
                    </a:lnT>
                    <a:solidFill>
                      <a:srgbClr val="63D23C"/>
                    </a:solidFill>
                  </a:tcPr>
                </a:tc>
                <a:tc>
                  <a:txBody>
                    <a:bodyPr/>
                    <a:lstStyle/>
                    <a:p>
                      <a:pPr marR="181610" algn="ctr">
                        <a:lnSpc>
                          <a:spcPct val="100000"/>
                        </a:lnSpc>
                        <a:spcBef>
                          <a:spcPts val="620"/>
                        </a:spcBef>
                      </a:pPr>
                      <a:r>
                        <a:rPr sz="1300" dirty="0">
                          <a:latin typeface="TT Commons" panose="02000506040000020004" pitchFamily="50" charset="0"/>
                          <a:cs typeface="Carlito"/>
                        </a:rPr>
                        <a:t>Mask</a:t>
                      </a:r>
                      <a:endParaRPr sz="1300">
                        <a:latin typeface="TT Commons" panose="02000506040000020004" pitchFamily="50" charset="0"/>
                        <a:cs typeface="Carlito"/>
                      </a:endParaRPr>
                    </a:p>
                  </a:txBody>
                  <a:tcPr marL="0" marR="0" marT="44454" marB="0">
                    <a:lnT w="12700">
                      <a:solidFill>
                        <a:srgbClr val="000000"/>
                      </a:solidFill>
                      <a:prstDash val="solid"/>
                    </a:lnT>
                  </a:tcPr>
                </a:tc>
                <a:tc>
                  <a:txBody>
                    <a:bodyPr/>
                    <a:lstStyle/>
                    <a:p>
                      <a:pPr marR="435609" algn="ctr">
                        <a:lnSpc>
                          <a:spcPct val="100000"/>
                        </a:lnSpc>
                        <a:spcBef>
                          <a:spcPts val="620"/>
                        </a:spcBef>
                      </a:pPr>
                      <a:r>
                        <a:rPr sz="1300" spc="5" dirty="0">
                          <a:latin typeface="TT Commons" panose="02000506040000020004" pitchFamily="50" charset="0"/>
                          <a:cs typeface="Carlito"/>
                        </a:rPr>
                        <a:t>Purifying</a:t>
                      </a:r>
                      <a:r>
                        <a:rPr sz="1300" spc="-20" dirty="0">
                          <a:latin typeface="TT Commons" panose="02000506040000020004" pitchFamily="50" charset="0"/>
                          <a:cs typeface="Carlito"/>
                        </a:rPr>
                        <a:t> </a:t>
                      </a:r>
                      <a:r>
                        <a:rPr sz="1300" dirty="0">
                          <a:latin typeface="TT Commons" panose="02000506040000020004" pitchFamily="50" charset="0"/>
                          <a:cs typeface="Carlito"/>
                        </a:rPr>
                        <a:t>Mask</a:t>
                      </a:r>
                      <a:endParaRPr sz="1300">
                        <a:latin typeface="TT Commons" panose="02000506040000020004" pitchFamily="50" charset="0"/>
                        <a:cs typeface="Carlito"/>
                      </a:endParaRPr>
                    </a:p>
                  </a:txBody>
                  <a:tcPr marL="0" marR="0" marT="44454" marB="0">
                    <a:lnT w="12700">
                      <a:solidFill>
                        <a:srgbClr val="000000"/>
                      </a:solidFill>
                      <a:prstDash val="solid"/>
                    </a:lnT>
                  </a:tcPr>
                </a:tc>
                <a:tc>
                  <a:txBody>
                    <a:bodyPr/>
                    <a:lstStyle/>
                    <a:p>
                      <a:pPr marR="245745" algn="ctr">
                        <a:lnSpc>
                          <a:spcPct val="100000"/>
                        </a:lnSpc>
                        <a:spcBef>
                          <a:spcPts val="620"/>
                        </a:spcBef>
                      </a:pPr>
                      <a:r>
                        <a:rPr sz="1300" spc="5" dirty="0">
                          <a:latin typeface="TT Commons" panose="02000506040000020004" pitchFamily="50" charset="0"/>
                          <a:cs typeface="Carlito"/>
                        </a:rPr>
                        <a:t>25 </a:t>
                      </a:r>
                      <a:r>
                        <a:rPr sz="1300" dirty="0">
                          <a:latin typeface="TT Commons" panose="02000506040000020004" pitchFamily="50" charset="0"/>
                          <a:cs typeface="Carlito"/>
                        </a:rPr>
                        <a:t>min</a:t>
                      </a:r>
                    </a:p>
                  </a:txBody>
                  <a:tcPr marL="0" marR="0" marT="44454"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7"/>
                  </a:ext>
                </a:extLst>
              </a:tr>
              <a:tr h="265040">
                <a:tc>
                  <a:txBody>
                    <a:bodyPr/>
                    <a:lstStyle/>
                    <a:p>
                      <a:pPr algn="ctr">
                        <a:lnSpc>
                          <a:spcPct val="100000"/>
                        </a:lnSpc>
                        <a:spcBef>
                          <a:spcPts val="415"/>
                        </a:spcBef>
                      </a:pPr>
                      <a:r>
                        <a:rPr sz="1300" dirty="0">
                          <a:latin typeface="TT Commons" panose="02000506040000020004" pitchFamily="50" charset="0"/>
                          <a:cs typeface="Carlito"/>
                        </a:rPr>
                        <a:t>Completion</a:t>
                      </a:r>
                      <a:endParaRPr sz="1300">
                        <a:latin typeface="TT Commons" panose="02000506040000020004" pitchFamily="50" charset="0"/>
                        <a:cs typeface="Carlito"/>
                      </a:endParaRPr>
                    </a:p>
                  </a:txBody>
                  <a:tcPr marL="0" marR="0" marT="29756" marB="0">
                    <a:lnL w="12700">
                      <a:solidFill>
                        <a:srgbClr val="000000"/>
                      </a:solidFill>
                      <a:prstDash val="solid"/>
                    </a:lnL>
                    <a:lnB w="12700">
                      <a:solidFill>
                        <a:srgbClr val="000000"/>
                      </a:solidFill>
                      <a:prstDash val="solid"/>
                    </a:lnB>
                    <a:solidFill>
                      <a:srgbClr val="63D23C"/>
                    </a:solidFill>
                  </a:tcPr>
                </a:tc>
                <a:tc>
                  <a:txBody>
                    <a:bodyPr/>
                    <a:lstStyle/>
                    <a:p>
                      <a:pPr marR="183515" algn="ctr">
                        <a:lnSpc>
                          <a:spcPct val="100000"/>
                        </a:lnSpc>
                        <a:spcBef>
                          <a:spcPts val="415"/>
                        </a:spcBef>
                      </a:pPr>
                      <a:r>
                        <a:rPr sz="1300" spc="-10" dirty="0">
                          <a:latin typeface="TT Commons" panose="02000506040000020004" pitchFamily="50" charset="0"/>
                          <a:cs typeface="Carlito"/>
                        </a:rPr>
                        <a:t>Facial</a:t>
                      </a:r>
                      <a:r>
                        <a:rPr sz="1300" spc="-35" dirty="0">
                          <a:latin typeface="TT Commons" panose="02000506040000020004" pitchFamily="50" charset="0"/>
                          <a:cs typeface="Carlito"/>
                        </a:rPr>
                        <a:t> </a:t>
                      </a:r>
                      <a:r>
                        <a:rPr sz="1300" spc="-10" dirty="0">
                          <a:latin typeface="TT Commons" panose="02000506040000020004" pitchFamily="50" charset="0"/>
                          <a:cs typeface="Carlito"/>
                        </a:rPr>
                        <a:t>balancer</a:t>
                      </a:r>
                      <a:endParaRPr sz="1300">
                        <a:latin typeface="TT Commons" panose="02000506040000020004" pitchFamily="50" charset="0"/>
                        <a:cs typeface="Carlito"/>
                      </a:endParaRPr>
                    </a:p>
                  </a:txBody>
                  <a:tcPr marL="0" marR="0" marT="29756" marB="0">
                    <a:lnB w="12700">
                      <a:solidFill>
                        <a:srgbClr val="000000"/>
                      </a:solidFill>
                      <a:prstDash val="solid"/>
                    </a:lnB>
                  </a:tcPr>
                </a:tc>
                <a:tc>
                  <a:txBody>
                    <a:bodyPr/>
                    <a:lstStyle/>
                    <a:p>
                      <a:pPr marR="433705" algn="ctr">
                        <a:lnSpc>
                          <a:spcPct val="100000"/>
                        </a:lnSpc>
                        <a:spcBef>
                          <a:spcPts val="415"/>
                        </a:spcBef>
                      </a:pPr>
                      <a:r>
                        <a:rPr sz="1300" spc="5" dirty="0">
                          <a:latin typeface="TT Commons" panose="02000506040000020004" pitchFamily="50" charset="0"/>
                          <a:cs typeface="Carlito"/>
                        </a:rPr>
                        <a:t>Balancing </a:t>
                      </a:r>
                      <a:r>
                        <a:rPr sz="1300" spc="-5" dirty="0">
                          <a:latin typeface="TT Commons" panose="02000506040000020004" pitchFamily="50" charset="0"/>
                          <a:cs typeface="Carlito"/>
                        </a:rPr>
                        <a:t>cream</a:t>
                      </a:r>
                      <a:endParaRPr sz="1300" dirty="0">
                        <a:latin typeface="TT Commons" panose="02000506040000020004" pitchFamily="50" charset="0"/>
                        <a:cs typeface="Carlito"/>
                      </a:endParaRPr>
                    </a:p>
                  </a:txBody>
                  <a:tcPr marL="0" marR="0" marT="29756" marB="0">
                    <a:lnB w="12700">
                      <a:solidFill>
                        <a:srgbClr val="000000"/>
                      </a:solidFill>
                      <a:prstDash val="solid"/>
                    </a:lnB>
                  </a:tcPr>
                </a:tc>
                <a:tc>
                  <a:txBody>
                    <a:bodyPr/>
                    <a:lstStyle/>
                    <a:p>
                      <a:pPr marR="245745" algn="ctr">
                        <a:lnSpc>
                          <a:spcPct val="100000"/>
                        </a:lnSpc>
                        <a:spcBef>
                          <a:spcPts val="415"/>
                        </a:spcBef>
                      </a:pPr>
                      <a:r>
                        <a:rPr sz="1300" spc="5" dirty="0">
                          <a:latin typeface="TT Commons" panose="02000506040000020004" pitchFamily="50" charset="0"/>
                          <a:cs typeface="Carlito"/>
                        </a:rPr>
                        <a:t>2</a:t>
                      </a:r>
                      <a:r>
                        <a:rPr sz="1300" dirty="0">
                          <a:latin typeface="TT Commons" panose="02000506040000020004" pitchFamily="50" charset="0"/>
                          <a:cs typeface="Carlito"/>
                        </a:rPr>
                        <a:t> min</a:t>
                      </a:r>
                    </a:p>
                  </a:txBody>
                  <a:tcPr marL="0" marR="0" marT="29756"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ítulo 8"/>
          <p:cNvSpPr txBox="1">
            <a:spLocks/>
          </p:cNvSpPr>
          <p:nvPr/>
        </p:nvSpPr>
        <p:spPr>
          <a:xfrm>
            <a:off x="698500" y="445037"/>
            <a:ext cx="4064767"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grpSp>
        <p:nvGrpSpPr>
          <p:cNvPr id="60" name="Grupo 59"/>
          <p:cNvGrpSpPr/>
          <p:nvPr/>
        </p:nvGrpSpPr>
        <p:grpSpPr>
          <a:xfrm>
            <a:off x="1480943" y="4859195"/>
            <a:ext cx="1199191" cy="282319"/>
            <a:chOff x="689243" y="4746881"/>
            <a:chExt cx="1199191" cy="282319"/>
          </a:xfrm>
        </p:grpSpPr>
        <p:sp>
          <p:nvSpPr>
            <p:cNvPr id="61" name="object 8"/>
            <p:cNvSpPr/>
            <p:nvPr/>
          </p:nvSpPr>
          <p:spPr>
            <a:xfrm>
              <a:off x="689243" y="4746881"/>
              <a:ext cx="1199191" cy="282319"/>
            </a:xfrm>
            <a:custGeom>
              <a:avLst/>
              <a:gdLst/>
              <a:ahLst/>
              <a:cxnLst/>
              <a:rect l="l" t="t" r="r" b="b"/>
              <a:pathLst>
                <a:path w="3434079" h="508000">
                  <a:moveTo>
                    <a:pt x="3348990" y="0"/>
                  </a:moveTo>
                  <a:lnTo>
                    <a:pt x="84582" y="0"/>
                  </a:lnTo>
                  <a:lnTo>
                    <a:pt x="51660" y="6647"/>
                  </a:lnTo>
                  <a:lnTo>
                    <a:pt x="24774" y="24774"/>
                  </a:lnTo>
                  <a:lnTo>
                    <a:pt x="6647" y="51660"/>
                  </a:lnTo>
                  <a:lnTo>
                    <a:pt x="0" y="84582"/>
                  </a:lnTo>
                  <a:lnTo>
                    <a:pt x="0" y="422910"/>
                  </a:lnTo>
                  <a:lnTo>
                    <a:pt x="6647" y="455831"/>
                  </a:lnTo>
                  <a:lnTo>
                    <a:pt x="24774" y="482717"/>
                  </a:lnTo>
                  <a:lnTo>
                    <a:pt x="51660" y="500844"/>
                  </a:lnTo>
                  <a:lnTo>
                    <a:pt x="84582" y="507492"/>
                  </a:lnTo>
                  <a:lnTo>
                    <a:pt x="3348990" y="507492"/>
                  </a:lnTo>
                  <a:lnTo>
                    <a:pt x="3381922" y="500844"/>
                  </a:lnTo>
                  <a:lnTo>
                    <a:pt x="3408807"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62" name="object 10"/>
            <p:cNvSpPr txBox="1"/>
            <p:nvPr/>
          </p:nvSpPr>
          <p:spPr>
            <a:xfrm>
              <a:off x="898895" y="4759845"/>
              <a:ext cx="904505" cy="233136"/>
            </a:xfrm>
            <a:prstGeom prst="rect">
              <a:avLst/>
            </a:prstGeom>
          </p:spPr>
          <p:txBody>
            <a:bodyPr vert="horz" wrap="square" lIns="0" tIns="7170" rIns="0" bIns="0" rtlCol="0">
              <a:spAutoFit/>
            </a:bodyPr>
            <a:lstStyle/>
            <a:p>
              <a:pPr marL="7170">
                <a:spcBef>
                  <a:spcPts val="56"/>
                </a:spcBef>
              </a:pPr>
              <a:r>
                <a:rPr sz="1468" spc="-3" dirty="0">
                  <a:solidFill>
                    <a:srgbClr val="FFFFFF"/>
                  </a:solidFill>
                  <a:latin typeface="Bebas Neue Regular" panose="00000500000000000000" pitchFamily="50" charset="0"/>
                  <a:cs typeface="Carlito"/>
                </a:rPr>
                <a:t>Cleasing</a:t>
              </a:r>
              <a:r>
                <a:rPr sz="1468" spc="-42" dirty="0">
                  <a:solidFill>
                    <a:srgbClr val="FFFFFF"/>
                  </a:solidFill>
                  <a:latin typeface="Carlito"/>
                  <a:cs typeface="Carlito"/>
                </a:rPr>
                <a:t> </a:t>
              </a:r>
              <a:r>
                <a:rPr sz="1468" spc="-6" dirty="0">
                  <a:solidFill>
                    <a:srgbClr val="FFFFFF"/>
                  </a:solidFill>
                  <a:latin typeface="Bebas Neue Regular" panose="00000500000000000000" pitchFamily="50" charset="0"/>
                  <a:cs typeface="Carlito"/>
                </a:rPr>
                <a:t>gel</a:t>
              </a:r>
              <a:endParaRPr sz="1468" dirty="0">
                <a:latin typeface="Bebas Neue Regular" panose="00000500000000000000" pitchFamily="50" charset="0"/>
                <a:cs typeface="Carlito"/>
              </a:endParaRPr>
            </a:p>
          </p:txBody>
        </p:sp>
      </p:grpSp>
      <p:sp>
        <p:nvSpPr>
          <p:cNvPr id="63" name="object 16"/>
          <p:cNvSpPr txBox="1"/>
          <p:nvPr/>
        </p:nvSpPr>
        <p:spPr>
          <a:xfrm>
            <a:off x="1723374" y="4454123"/>
            <a:ext cx="810330" cy="230633"/>
          </a:xfrm>
          <a:prstGeom prst="rect">
            <a:avLst/>
          </a:prstGeom>
        </p:spPr>
        <p:txBody>
          <a:bodyPr vert="horz" wrap="square" lIns="0" tIns="76003" rIns="0" bIns="0" rtlCol="0">
            <a:spAutoFit/>
          </a:bodyPr>
          <a:lstStyle/>
          <a:p>
            <a:pPr marL="7170">
              <a:spcBef>
                <a:spcPts val="542"/>
              </a:spcBef>
            </a:pPr>
            <a:r>
              <a:rPr sz="1000" spc="-3" dirty="0" err="1"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115 ml</a:t>
            </a:r>
            <a:endParaRPr sz="1000" dirty="0">
              <a:latin typeface="TT Commons" panose="02000506040000020004" pitchFamily="50" charset="0"/>
              <a:cs typeface="TeXGyreAdventor"/>
            </a:endParaRPr>
          </a:p>
        </p:txBody>
      </p:sp>
      <p:sp>
        <p:nvSpPr>
          <p:cNvPr id="66" name="object 19"/>
          <p:cNvSpPr txBox="1"/>
          <p:nvPr/>
        </p:nvSpPr>
        <p:spPr>
          <a:xfrm>
            <a:off x="7071216" y="4471205"/>
            <a:ext cx="1147929" cy="230633"/>
          </a:xfrm>
          <a:prstGeom prst="rect">
            <a:avLst/>
          </a:prstGeom>
        </p:spPr>
        <p:txBody>
          <a:bodyPr vert="horz" wrap="square" lIns="0" tIns="76003" rIns="0" bIns="0" rtlCol="0">
            <a:spAutoFit/>
          </a:bodyPr>
          <a:lstStyle/>
          <a:p>
            <a:pPr marL="7170">
              <a:spcBef>
                <a:spcPts val="542"/>
              </a:spcBef>
            </a:pPr>
            <a:r>
              <a:rPr sz="1000" spc="-3" dirty="0" err="1"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100</a:t>
            </a:r>
            <a:r>
              <a:rPr sz="1000" spc="-8" dirty="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77" name="object 35"/>
          <p:cNvSpPr/>
          <p:nvPr/>
        </p:nvSpPr>
        <p:spPr>
          <a:xfrm>
            <a:off x="7608005" y="4756222"/>
            <a:ext cx="1255121" cy="456023"/>
          </a:xfrm>
          <a:prstGeom prst="rect">
            <a:avLst/>
          </a:prstGeom>
          <a:blipFill>
            <a:blip r:embed="rId2" cstate="print"/>
            <a:stretch>
              <a:fillRect/>
            </a:stretch>
          </a:blipFill>
        </p:spPr>
        <p:txBody>
          <a:bodyPr wrap="square" lIns="0" tIns="0" rIns="0" bIns="0" rtlCol="0"/>
          <a:lstStyle/>
          <a:p>
            <a:endParaRPr sz="597"/>
          </a:p>
        </p:txBody>
      </p:sp>
      <p:grpSp>
        <p:nvGrpSpPr>
          <p:cNvPr id="78" name="Grupo 77"/>
          <p:cNvGrpSpPr/>
          <p:nvPr/>
        </p:nvGrpSpPr>
        <p:grpSpPr>
          <a:xfrm>
            <a:off x="6623259" y="4812858"/>
            <a:ext cx="1589776" cy="286803"/>
            <a:chOff x="6204715" y="4743393"/>
            <a:chExt cx="1589776" cy="286803"/>
          </a:xfrm>
        </p:grpSpPr>
        <p:sp>
          <p:nvSpPr>
            <p:cNvPr id="79" name="object 36"/>
            <p:cNvSpPr/>
            <p:nvPr/>
          </p:nvSpPr>
          <p:spPr>
            <a:xfrm>
              <a:off x="6204715" y="4743393"/>
              <a:ext cx="1589776" cy="286803"/>
            </a:xfrm>
            <a:custGeom>
              <a:avLst/>
              <a:gdLst/>
              <a:ahLst/>
              <a:cxnLst/>
              <a:rect l="l" t="t" r="r" b="b"/>
              <a:pathLst>
                <a:path w="3434080" h="508000">
                  <a:moveTo>
                    <a:pt x="3348989" y="0"/>
                  </a:moveTo>
                  <a:lnTo>
                    <a:pt x="84581" y="0"/>
                  </a:lnTo>
                  <a:lnTo>
                    <a:pt x="51649" y="6647"/>
                  </a:lnTo>
                  <a:lnTo>
                    <a:pt x="24765" y="24774"/>
                  </a:lnTo>
                  <a:lnTo>
                    <a:pt x="6643" y="51660"/>
                  </a:lnTo>
                  <a:lnTo>
                    <a:pt x="0" y="84582"/>
                  </a:lnTo>
                  <a:lnTo>
                    <a:pt x="0" y="422910"/>
                  </a:lnTo>
                  <a:lnTo>
                    <a:pt x="6643" y="455831"/>
                  </a:lnTo>
                  <a:lnTo>
                    <a:pt x="24765" y="482717"/>
                  </a:lnTo>
                  <a:lnTo>
                    <a:pt x="51649" y="500844"/>
                  </a:lnTo>
                  <a:lnTo>
                    <a:pt x="84581" y="507492"/>
                  </a:lnTo>
                  <a:lnTo>
                    <a:pt x="3348989" y="507492"/>
                  </a:lnTo>
                  <a:lnTo>
                    <a:pt x="3381922" y="500844"/>
                  </a:lnTo>
                  <a:lnTo>
                    <a:pt x="3408806" y="482717"/>
                  </a:lnTo>
                  <a:lnTo>
                    <a:pt x="3426928" y="455831"/>
                  </a:lnTo>
                  <a:lnTo>
                    <a:pt x="3433572" y="422910"/>
                  </a:lnTo>
                  <a:lnTo>
                    <a:pt x="3433572" y="84582"/>
                  </a:lnTo>
                  <a:lnTo>
                    <a:pt x="3426928" y="51660"/>
                  </a:lnTo>
                  <a:lnTo>
                    <a:pt x="3408806" y="24774"/>
                  </a:lnTo>
                  <a:lnTo>
                    <a:pt x="3381922" y="6647"/>
                  </a:lnTo>
                  <a:lnTo>
                    <a:pt x="3348989" y="0"/>
                  </a:lnTo>
                  <a:close/>
                </a:path>
              </a:pathLst>
            </a:custGeom>
            <a:solidFill>
              <a:srgbClr val="00AF50"/>
            </a:solidFill>
          </p:spPr>
          <p:txBody>
            <a:bodyPr wrap="square" lIns="0" tIns="0" rIns="0" bIns="0" rtlCol="0"/>
            <a:lstStyle/>
            <a:p>
              <a:endParaRPr sz="597"/>
            </a:p>
          </p:txBody>
        </p:sp>
        <p:sp>
          <p:nvSpPr>
            <p:cNvPr id="80" name="object 38"/>
            <p:cNvSpPr txBox="1"/>
            <p:nvPr/>
          </p:nvSpPr>
          <p:spPr>
            <a:xfrm>
              <a:off x="6511434" y="4759845"/>
              <a:ext cx="1125343" cy="233136"/>
            </a:xfrm>
            <a:prstGeom prst="rect">
              <a:avLst/>
            </a:prstGeom>
          </p:spPr>
          <p:txBody>
            <a:bodyPr vert="horz" wrap="square" lIns="0" tIns="7170" rIns="0" bIns="0" rtlCol="0">
              <a:spAutoFit/>
            </a:bodyPr>
            <a:lstStyle/>
            <a:p>
              <a:pPr marL="7170">
                <a:spcBef>
                  <a:spcPts val="56"/>
                </a:spcBef>
              </a:pPr>
              <a:r>
                <a:rPr sz="1468" dirty="0">
                  <a:solidFill>
                    <a:srgbClr val="FFFFFF"/>
                  </a:solidFill>
                  <a:latin typeface="Bebas Neue Regular" panose="00000500000000000000" pitchFamily="50" charset="0"/>
                  <a:cs typeface="Carlito"/>
                </a:rPr>
                <a:t>Purifying</a:t>
              </a:r>
              <a:r>
                <a:rPr sz="1468" spc="-51" dirty="0">
                  <a:solidFill>
                    <a:srgbClr val="FFFFFF"/>
                  </a:solidFill>
                  <a:latin typeface="Bebas Neue Regular" panose="00000500000000000000" pitchFamily="50" charset="0"/>
                  <a:cs typeface="Carlito"/>
                </a:rPr>
                <a:t> </a:t>
              </a:r>
              <a:r>
                <a:rPr sz="1468" dirty="0">
                  <a:solidFill>
                    <a:srgbClr val="FFFFFF"/>
                  </a:solidFill>
                  <a:latin typeface="Bebas Neue Regular" panose="00000500000000000000" pitchFamily="50" charset="0"/>
                  <a:cs typeface="Carlito"/>
                </a:rPr>
                <a:t>mask</a:t>
              </a:r>
              <a:endParaRPr sz="1468" dirty="0">
                <a:latin typeface="Bebas Neue Regular" panose="00000500000000000000" pitchFamily="50" charset="0"/>
                <a:cs typeface="Carlito"/>
              </a:endParaRPr>
            </a:p>
          </p:txBody>
        </p:sp>
      </p:grpSp>
      <p:sp>
        <p:nvSpPr>
          <p:cNvPr id="81" name="object 41"/>
          <p:cNvSpPr/>
          <p:nvPr/>
        </p:nvSpPr>
        <p:spPr>
          <a:xfrm>
            <a:off x="9214756" y="4918530"/>
            <a:ext cx="1521313" cy="456375"/>
          </a:xfrm>
          <a:prstGeom prst="rect">
            <a:avLst/>
          </a:prstGeom>
          <a:blipFill>
            <a:blip r:embed="rId3" cstate="print"/>
            <a:stretch>
              <a:fillRect/>
            </a:stretch>
          </a:blipFill>
        </p:spPr>
        <p:txBody>
          <a:bodyPr wrap="square" lIns="0" tIns="0" rIns="0" bIns="0" rtlCol="0"/>
          <a:lstStyle/>
          <a:p>
            <a:endParaRPr sz="597"/>
          </a:p>
        </p:txBody>
      </p:sp>
      <p:sp>
        <p:nvSpPr>
          <p:cNvPr id="85" name="object 15"/>
          <p:cNvSpPr/>
          <p:nvPr/>
        </p:nvSpPr>
        <p:spPr>
          <a:xfrm>
            <a:off x="6862651" y="2035462"/>
            <a:ext cx="978846" cy="2407425"/>
          </a:xfrm>
          <a:prstGeom prst="rect">
            <a:avLst/>
          </a:prstGeom>
          <a:blipFill>
            <a:blip r:embed="rId4" cstate="print"/>
            <a:stretch>
              <a:fillRect/>
            </a:stretch>
          </a:blipFill>
        </p:spPr>
        <p:txBody>
          <a:bodyPr wrap="square" lIns="0" tIns="0" rIns="0" bIns="0" rtlCol="0"/>
          <a:lstStyle/>
          <a:p>
            <a:endParaRPr sz="597"/>
          </a:p>
        </p:txBody>
      </p:sp>
      <p:pic>
        <p:nvPicPr>
          <p:cNvPr id="91" name="Imagen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963" y="2062420"/>
            <a:ext cx="680697" cy="2445539"/>
          </a:xfrm>
          <a:prstGeom prst="rect">
            <a:avLst/>
          </a:prstGeom>
        </p:spPr>
      </p:pic>
      <p:grpSp>
        <p:nvGrpSpPr>
          <p:cNvPr id="54" name="Grupo 53"/>
          <p:cNvGrpSpPr/>
          <p:nvPr/>
        </p:nvGrpSpPr>
        <p:grpSpPr>
          <a:xfrm>
            <a:off x="4014508" y="4859195"/>
            <a:ext cx="1278048" cy="282319"/>
            <a:chOff x="689243" y="4746881"/>
            <a:chExt cx="1278048" cy="282319"/>
          </a:xfrm>
        </p:grpSpPr>
        <p:sp>
          <p:nvSpPr>
            <p:cNvPr id="55" name="object 8"/>
            <p:cNvSpPr/>
            <p:nvPr/>
          </p:nvSpPr>
          <p:spPr>
            <a:xfrm>
              <a:off x="689243" y="4746881"/>
              <a:ext cx="1199191" cy="282319"/>
            </a:xfrm>
            <a:custGeom>
              <a:avLst/>
              <a:gdLst/>
              <a:ahLst/>
              <a:cxnLst/>
              <a:rect l="l" t="t" r="r" b="b"/>
              <a:pathLst>
                <a:path w="3434079" h="508000">
                  <a:moveTo>
                    <a:pt x="3348990" y="0"/>
                  </a:moveTo>
                  <a:lnTo>
                    <a:pt x="84582" y="0"/>
                  </a:lnTo>
                  <a:lnTo>
                    <a:pt x="51660" y="6647"/>
                  </a:lnTo>
                  <a:lnTo>
                    <a:pt x="24774" y="24774"/>
                  </a:lnTo>
                  <a:lnTo>
                    <a:pt x="6647" y="51660"/>
                  </a:lnTo>
                  <a:lnTo>
                    <a:pt x="0" y="84582"/>
                  </a:lnTo>
                  <a:lnTo>
                    <a:pt x="0" y="422910"/>
                  </a:lnTo>
                  <a:lnTo>
                    <a:pt x="6647" y="455831"/>
                  </a:lnTo>
                  <a:lnTo>
                    <a:pt x="24774" y="482717"/>
                  </a:lnTo>
                  <a:lnTo>
                    <a:pt x="51660" y="500844"/>
                  </a:lnTo>
                  <a:lnTo>
                    <a:pt x="84582" y="507492"/>
                  </a:lnTo>
                  <a:lnTo>
                    <a:pt x="3348990" y="507492"/>
                  </a:lnTo>
                  <a:lnTo>
                    <a:pt x="3381922" y="500844"/>
                  </a:lnTo>
                  <a:lnTo>
                    <a:pt x="3408807"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56" name="object 10"/>
            <p:cNvSpPr txBox="1"/>
            <p:nvPr/>
          </p:nvSpPr>
          <p:spPr>
            <a:xfrm>
              <a:off x="1062786" y="4759845"/>
              <a:ext cx="904505" cy="233136"/>
            </a:xfrm>
            <a:prstGeom prst="rect">
              <a:avLst/>
            </a:prstGeom>
          </p:spPr>
          <p:txBody>
            <a:bodyPr vert="horz" wrap="square" lIns="0" tIns="7170" rIns="0" bIns="0" rtlCol="0">
              <a:spAutoFit/>
            </a:bodyPr>
            <a:lstStyle/>
            <a:p>
              <a:pPr marL="7170">
                <a:spcBef>
                  <a:spcPts val="56"/>
                </a:spcBef>
              </a:pPr>
              <a:r>
                <a:rPr lang="es-ES" sz="1468" spc="-3" dirty="0" smtClean="0">
                  <a:solidFill>
                    <a:srgbClr val="FFFFFF"/>
                  </a:solidFill>
                  <a:latin typeface="Bebas Neue Regular" panose="00000500000000000000" pitchFamily="50" charset="0"/>
                  <a:cs typeface="Carlito"/>
                </a:rPr>
                <a:t>LOTION</a:t>
              </a:r>
              <a:endParaRPr sz="1468" dirty="0">
                <a:latin typeface="Bebas Neue Regular" panose="00000500000000000000" pitchFamily="50" charset="0"/>
                <a:cs typeface="Carlito"/>
              </a:endParaRPr>
            </a:p>
          </p:txBody>
        </p:sp>
      </p:grpSp>
      <p:pic>
        <p:nvPicPr>
          <p:cNvPr id="57" name="Imagen 56"/>
          <p:cNvPicPr>
            <a:picLocks noChangeAspect="1"/>
          </p:cNvPicPr>
          <p:nvPr/>
        </p:nvPicPr>
        <p:blipFill rotWithShape="1">
          <a:blip r:embed="rId6" cstate="print">
            <a:extLst>
              <a:ext uri="{28A0092B-C50C-407E-A947-70E740481C1C}">
                <a14:useLocalDpi xmlns:a14="http://schemas.microsoft.com/office/drawing/2010/main" val="0"/>
              </a:ext>
            </a:extLst>
          </a:blip>
          <a:srcRect r="54516"/>
          <a:stretch/>
        </p:blipFill>
        <p:spPr>
          <a:xfrm>
            <a:off x="3831684" y="1584048"/>
            <a:ext cx="1109382" cy="3265596"/>
          </a:xfrm>
          <a:prstGeom prst="rect">
            <a:avLst/>
          </a:prstGeom>
        </p:spPr>
      </p:pic>
      <p:sp>
        <p:nvSpPr>
          <p:cNvPr id="58" name="object 16"/>
          <p:cNvSpPr txBox="1"/>
          <p:nvPr/>
        </p:nvSpPr>
        <p:spPr>
          <a:xfrm>
            <a:off x="4208938" y="4522526"/>
            <a:ext cx="810330" cy="230633"/>
          </a:xfrm>
          <a:prstGeom prst="rect">
            <a:avLst/>
          </a:prstGeom>
        </p:spPr>
        <p:txBody>
          <a:bodyPr vert="horz" wrap="square" lIns="0" tIns="76003" rIns="0" bIns="0" rtlCol="0">
            <a:spAutoFit/>
          </a:bodyPr>
          <a:lstStyle/>
          <a:p>
            <a:pPr marL="7170">
              <a:spcBef>
                <a:spcPts val="542"/>
              </a:spcBef>
            </a:pPr>
            <a:r>
              <a:rPr sz="1000" spc="-3" dirty="0"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a:t>
            </a:r>
            <a:r>
              <a:rPr lang="es-ES" sz="1000" spc="-3" dirty="0" smtClean="0">
                <a:solidFill>
                  <a:srgbClr val="093E68"/>
                </a:solidFill>
                <a:latin typeface="TT Commons" panose="02000506040000020004" pitchFamily="50" charset="0"/>
                <a:cs typeface="TeXGyreAdventor"/>
              </a:rPr>
              <a:t>200</a:t>
            </a:r>
            <a:r>
              <a:rPr sz="1000" spc="-3" dirty="0" smtClean="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23" name="object 45"/>
          <p:cNvSpPr txBox="1"/>
          <p:nvPr/>
        </p:nvSpPr>
        <p:spPr>
          <a:xfrm>
            <a:off x="1200807" y="1248457"/>
            <a:ext cx="1729007" cy="561238"/>
          </a:xfrm>
          <a:prstGeom prst="rect">
            <a:avLst/>
          </a:prstGeom>
        </p:spPr>
        <p:txBody>
          <a:bodyPr vert="horz" wrap="square" lIns="0" tIns="7170" rIns="0" bIns="0" rtlCol="0">
            <a:spAutoFit/>
          </a:bodyPr>
          <a:lstStyle/>
          <a:p>
            <a:pPr marL="6812" marR="2868" indent="1793" algn="ctr">
              <a:spcBef>
                <a:spcPts val="56"/>
              </a:spcBef>
            </a:pPr>
            <a:r>
              <a:rPr sz="1200" dirty="0">
                <a:latin typeface="TT Commons" panose="02000506040000020004" pitchFamily="50" charset="0"/>
                <a:cs typeface="Carlito"/>
              </a:rPr>
              <a:t>Cleaning gel</a:t>
            </a:r>
            <a:r>
              <a:rPr sz="1200" spc="-14" dirty="0">
                <a:latin typeface="TT Commons" panose="02000506040000020004" pitchFamily="50" charset="0"/>
                <a:cs typeface="Carlito"/>
              </a:rPr>
              <a:t>,</a:t>
            </a:r>
            <a:r>
              <a:rPr sz="1200" spc="-3" dirty="0">
                <a:latin typeface="TT Commons" panose="02000506040000020004" pitchFamily="50" charset="0"/>
                <a:cs typeface="Carlito"/>
              </a:rPr>
              <a:t> seborregulator</a:t>
            </a:r>
            <a:r>
              <a:rPr sz="1200" spc="-54" dirty="0">
                <a:latin typeface="TT Commons" panose="02000506040000020004" pitchFamily="50" charset="0"/>
                <a:cs typeface="Carlito"/>
              </a:rPr>
              <a:t> </a:t>
            </a:r>
            <a:r>
              <a:rPr sz="1200" dirty="0">
                <a:latin typeface="TT Commons" panose="02000506040000020004" pitchFamily="50" charset="0"/>
                <a:cs typeface="Carlito"/>
              </a:rPr>
              <a:t>and</a:t>
            </a:r>
            <a:r>
              <a:rPr sz="1200" spc="-3" dirty="0">
                <a:latin typeface="TT Commons" panose="02000506040000020004" pitchFamily="50" charset="0"/>
                <a:cs typeface="Carlito"/>
              </a:rPr>
              <a:t> antiseptic</a:t>
            </a:r>
            <a:r>
              <a:rPr sz="1200" spc="-6" dirty="0">
                <a:latin typeface="TT Commons" panose="02000506040000020004" pitchFamily="50" charset="0"/>
                <a:cs typeface="Carlito"/>
              </a:rPr>
              <a:t> with</a:t>
            </a:r>
            <a:r>
              <a:rPr sz="1200" spc="-8" dirty="0">
                <a:latin typeface="TT Commons" panose="02000506040000020004" pitchFamily="50" charset="0"/>
                <a:cs typeface="Carlito"/>
              </a:rPr>
              <a:t> chlorhexidine</a:t>
            </a:r>
            <a:r>
              <a:rPr sz="1200" spc="-3" dirty="0">
                <a:latin typeface="TT Commons" panose="02000506040000020004" pitchFamily="50" charset="0"/>
                <a:cs typeface="Carlito"/>
              </a:rPr>
              <a:t> digluconate</a:t>
            </a:r>
            <a:endParaRPr sz="1200" dirty="0">
              <a:latin typeface="TT Commons" panose="02000506040000020004" pitchFamily="50" charset="0"/>
              <a:cs typeface="Carlito"/>
            </a:endParaRPr>
          </a:p>
        </p:txBody>
      </p:sp>
      <p:sp>
        <p:nvSpPr>
          <p:cNvPr id="24" name="object 46"/>
          <p:cNvSpPr txBox="1"/>
          <p:nvPr/>
        </p:nvSpPr>
        <p:spPr>
          <a:xfrm>
            <a:off x="6658298" y="1303429"/>
            <a:ext cx="1519698" cy="561238"/>
          </a:xfrm>
          <a:prstGeom prst="rect">
            <a:avLst/>
          </a:prstGeom>
        </p:spPr>
        <p:txBody>
          <a:bodyPr vert="horz" wrap="square" lIns="0" tIns="7170" rIns="0" bIns="0" rtlCol="0">
            <a:spAutoFit/>
          </a:bodyPr>
          <a:lstStyle/>
          <a:p>
            <a:pPr marL="7170" marR="2868" algn="ctr">
              <a:spcBef>
                <a:spcPts val="56"/>
              </a:spcBef>
            </a:pPr>
            <a:r>
              <a:rPr sz="1200" spc="-3" dirty="0">
                <a:latin typeface="TT Commons" panose="02000506040000020004" pitchFamily="50" charset="0"/>
                <a:cs typeface="Carlito"/>
              </a:rPr>
              <a:t>Purifying facial</a:t>
            </a:r>
            <a:r>
              <a:rPr sz="1200" spc="-48" dirty="0">
                <a:latin typeface="TT Commons" panose="02000506040000020004" pitchFamily="50" charset="0"/>
                <a:cs typeface="Carlito"/>
              </a:rPr>
              <a:t> </a:t>
            </a:r>
            <a:r>
              <a:rPr sz="1200" spc="-6" dirty="0">
                <a:latin typeface="TT Commons" panose="02000506040000020004" pitchFamily="50" charset="0"/>
                <a:cs typeface="Carlito"/>
              </a:rPr>
              <a:t>mask</a:t>
            </a:r>
            <a:r>
              <a:rPr sz="1200" spc="-8" dirty="0">
                <a:latin typeface="TT Commons" panose="02000506040000020004" pitchFamily="50" charset="0"/>
                <a:cs typeface="Carlito"/>
              </a:rPr>
              <a:t> for</a:t>
            </a:r>
            <a:r>
              <a:rPr sz="1200" dirty="0">
                <a:latin typeface="TT Commons" panose="02000506040000020004" pitchFamily="50" charset="0"/>
                <a:cs typeface="Carlito"/>
              </a:rPr>
              <a:t> deep</a:t>
            </a:r>
            <a:r>
              <a:rPr sz="1200" spc="-8" dirty="0">
                <a:latin typeface="TT Commons" panose="02000506040000020004" pitchFamily="50" charset="0"/>
                <a:cs typeface="Carlito"/>
              </a:rPr>
              <a:t> </a:t>
            </a:r>
            <a:r>
              <a:rPr sz="1200" spc="-6" dirty="0">
                <a:latin typeface="TT Commons" panose="02000506040000020004" pitchFamily="50" charset="0"/>
                <a:cs typeface="Carlito"/>
              </a:rPr>
              <a:t>cleaning</a:t>
            </a:r>
            <a:endParaRPr sz="1200" dirty="0">
              <a:latin typeface="TT Commons" panose="02000506040000020004" pitchFamily="50" charset="0"/>
              <a:cs typeface="Carlito"/>
            </a:endParaRPr>
          </a:p>
        </p:txBody>
      </p:sp>
      <p:sp>
        <p:nvSpPr>
          <p:cNvPr id="25" name="object 36"/>
          <p:cNvSpPr txBox="1"/>
          <p:nvPr/>
        </p:nvSpPr>
        <p:spPr>
          <a:xfrm>
            <a:off x="3649171" y="1248457"/>
            <a:ext cx="1929863" cy="561238"/>
          </a:xfrm>
          <a:prstGeom prst="rect">
            <a:avLst/>
          </a:prstGeom>
        </p:spPr>
        <p:txBody>
          <a:bodyPr vert="horz" wrap="square" lIns="0" tIns="7170" rIns="0" bIns="0" rtlCol="0">
            <a:spAutoFit/>
          </a:bodyPr>
          <a:lstStyle/>
          <a:p>
            <a:pPr marL="6812" marR="2868" algn="ctr">
              <a:spcBef>
                <a:spcPts val="56"/>
              </a:spcBef>
            </a:pPr>
            <a:r>
              <a:rPr sz="1200" spc="-25" dirty="0">
                <a:latin typeface="TT Commons" panose="02000506040000020004" pitchFamily="50" charset="0"/>
                <a:cs typeface="Carlito"/>
              </a:rPr>
              <a:t>Facial</a:t>
            </a:r>
            <a:r>
              <a:rPr sz="1200" spc="-6" dirty="0">
                <a:latin typeface="TT Commons" panose="02000506040000020004" pitchFamily="50" charset="0"/>
                <a:cs typeface="Carlito"/>
              </a:rPr>
              <a:t> tonic</a:t>
            </a:r>
            <a:r>
              <a:rPr sz="1200" spc="-3" dirty="0">
                <a:latin typeface="TT Commons" panose="02000506040000020004" pitchFamily="50" charset="0"/>
                <a:cs typeface="Carlito"/>
              </a:rPr>
              <a:t> regulating the</a:t>
            </a:r>
            <a:r>
              <a:rPr sz="1200" spc="-8" dirty="0">
                <a:latin typeface="TT Commons" panose="02000506040000020004" pitchFamily="50" charset="0"/>
                <a:cs typeface="Carlito"/>
              </a:rPr>
              <a:t> bacterial</a:t>
            </a:r>
            <a:r>
              <a:rPr sz="1200" spc="-3" dirty="0">
                <a:latin typeface="TT Commons" panose="02000506040000020004" pitchFamily="50" charset="0"/>
                <a:cs typeface="Carlito"/>
              </a:rPr>
              <a:t> flora </a:t>
            </a:r>
            <a:r>
              <a:rPr sz="1200" dirty="0">
                <a:latin typeface="TT Commons" panose="02000506040000020004" pitchFamily="50" charset="0"/>
                <a:cs typeface="Carlito"/>
              </a:rPr>
              <a:t>and</a:t>
            </a:r>
            <a:r>
              <a:rPr sz="1200" spc="-23" dirty="0">
                <a:latin typeface="TT Commons" panose="02000506040000020004" pitchFamily="50" charset="0"/>
                <a:cs typeface="Carlito"/>
              </a:rPr>
              <a:t> </a:t>
            </a:r>
            <a:r>
              <a:rPr sz="1200" spc="-3" dirty="0">
                <a:latin typeface="TT Commons" panose="02000506040000020004" pitchFamily="50" charset="0"/>
                <a:cs typeface="Carlito"/>
              </a:rPr>
              <a:t> normalizing the</a:t>
            </a:r>
            <a:r>
              <a:rPr sz="1200" dirty="0">
                <a:latin typeface="TT Commons" panose="02000506040000020004" pitchFamily="50" charset="0"/>
                <a:cs typeface="Carlito"/>
              </a:rPr>
              <a:t> sebaceous secretion</a:t>
            </a:r>
            <a:r>
              <a:rPr sz="1200" spc="-23" dirty="0">
                <a:latin typeface="TT Commons" panose="02000506040000020004" pitchFamily="50" charset="0"/>
                <a:cs typeface="Carlito"/>
              </a:rPr>
              <a:t> </a:t>
            </a:r>
            <a:endParaRPr sz="1200" dirty="0">
              <a:latin typeface="TT Commons" panose="02000506040000020004" pitchFamily="50" charset="0"/>
              <a:cs typeface="Carlito"/>
            </a:endParaRPr>
          </a:p>
        </p:txBody>
      </p:sp>
    </p:spTree>
    <p:extLst>
      <p:ext uri="{BB962C8B-B14F-4D97-AF65-F5344CB8AC3E}">
        <p14:creationId xmlns:p14="http://schemas.microsoft.com/office/powerpoint/2010/main" val="3881941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ítulo 8"/>
          <p:cNvSpPr txBox="1">
            <a:spLocks/>
          </p:cNvSpPr>
          <p:nvPr/>
        </p:nvSpPr>
        <p:spPr>
          <a:xfrm>
            <a:off x="698500" y="445037"/>
            <a:ext cx="4064767"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64" name="object 17"/>
          <p:cNvSpPr txBox="1"/>
          <p:nvPr/>
        </p:nvSpPr>
        <p:spPr>
          <a:xfrm>
            <a:off x="3349458" y="4443826"/>
            <a:ext cx="1147929" cy="230633"/>
          </a:xfrm>
          <a:prstGeom prst="rect">
            <a:avLst/>
          </a:prstGeom>
        </p:spPr>
        <p:txBody>
          <a:bodyPr vert="horz" wrap="square" lIns="0" tIns="76003" rIns="0" bIns="0" rtlCol="0">
            <a:spAutoFit/>
          </a:bodyPr>
          <a:lstStyle/>
          <a:p>
            <a:pPr marL="7170">
              <a:spcBef>
                <a:spcPts val="542"/>
              </a:spcBef>
            </a:pPr>
            <a:r>
              <a:rPr sz="1000" spc="-3" dirty="0" err="1"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50</a:t>
            </a:r>
            <a:r>
              <a:rPr sz="1000" spc="3" dirty="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65" name="object 18"/>
          <p:cNvSpPr txBox="1"/>
          <p:nvPr/>
        </p:nvSpPr>
        <p:spPr>
          <a:xfrm>
            <a:off x="5177008" y="4417314"/>
            <a:ext cx="1147929" cy="230633"/>
          </a:xfrm>
          <a:prstGeom prst="rect">
            <a:avLst/>
          </a:prstGeom>
        </p:spPr>
        <p:txBody>
          <a:bodyPr vert="horz" wrap="square" lIns="0" tIns="76003" rIns="0" bIns="0" rtlCol="0">
            <a:spAutoFit/>
          </a:bodyPr>
          <a:lstStyle/>
          <a:p>
            <a:pPr marL="7170">
              <a:spcBef>
                <a:spcPts val="542"/>
              </a:spcBef>
            </a:pPr>
            <a:r>
              <a:rPr sz="1000" spc="-3" dirty="0" err="1"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50</a:t>
            </a:r>
            <a:r>
              <a:rPr sz="1000" spc="3" dirty="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67" name="object 20"/>
          <p:cNvSpPr txBox="1"/>
          <p:nvPr/>
        </p:nvSpPr>
        <p:spPr>
          <a:xfrm>
            <a:off x="7398951" y="4422121"/>
            <a:ext cx="1116023" cy="230633"/>
          </a:xfrm>
          <a:prstGeom prst="rect">
            <a:avLst/>
          </a:prstGeom>
        </p:spPr>
        <p:txBody>
          <a:bodyPr vert="horz" wrap="square" lIns="0" tIns="76003" rIns="0" bIns="0" rtlCol="0">
            <a:spAutoFit/>
          </a:bodyPr>
          <a:lstStyle/>
          <a:p>
            <a:pPr marL="7170">
              <a:spcBef>
                <a:spcPts val="542"/>
              </a:spcBef>
            </a:pPr>
            <a:r>
              <a:rPr sz="1000" spc="-3" dirty="0" err="1"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15</a:t>
            </a:r>
            <a:r>
              <a:rPr sz="1000" dirty="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68" name="object 23"/>
          <p:cNvSpPr/>
          <p:nvPr/>
        </p:nvSpPr>
        <p:spPr>
          <a:xfrm>
            <a:off x="3107945" y="4806732"/>
            <a:ext cx="1621011" cy="456023"/>
          </a:xfrm>
          <a:prstGeom prst="rect">
            <a:avLst/>
          </a:prstGeom>
          <a:blipFill>
            <a:blip r:embed="rId2" cstate="print"/>
            <a:stretch>
              <a:fillRect/>
            </a:stretch>
          </a:blipFill>
        </p:spPr>
        <p:txBody>
          <a:bodyPr wrap="square" lIns="0" tIns="0" rIns="0" bIns="0" rtlCol="0"/>
          <a:lstStyle/>
          <a:p>
            <a:endParaRPr sz="597"/>
          </a:p>
        </p:txBody>
      </p:sp>
      <p:grpSp>
        <p:nvGrpSpPr>
          <p:cNvPr id="69" name="Grupo 68"/>
          <p:cNvGrpSpPr/>
          <p:nvPr/>
        </p:nvGrpSpPr>
        <p:grpSpPr>
          <a:xfrm>
            <a:off x="3068575" y="4837570"/>
            <a:ext cx="1405675" cy="286803"/>
            <a:chOff x="2388658" y="4746881"/>
            <a:chExt cx="1405675" cy="286803"/>
          </a:xfrm>
        </p:grpSpPr>
        <p:sp>
          <p:nvSpPr>
            <p:cNvPr id="70" name="object 24"/>
            <p:cNvSpPr/>
            <p:nvPr/>
          </p:nvSpPr>
          <p:spPr>
            <a:xfrm>
              <a:off x="2388658" y="4746881"/>
              <a:ext cx="1271192" cy="286803"/>
            </a:xfrm>
            <a:custGeom>
              <a:avLst/>
              <a:gdLst/>
              <a:ahLst/>
              <a:cxnLst/>
              <a:rect l="l" t="t" r="r" b="b"/>
              <a:pathLst>
                <a:path w="3434079" h="508000">
                  <a:moveTo>
                    <a:pt x="3348990" y="0"/>
                  </a:moveTo>
                  <a:lnTo>
                    <a:pt x="84581" y="0"/>
                  </a:lnTo>
                  <a:lnTo>
                    <a:pt x="51649" y="6647"/>
                  </a:lnTo>
                  <a:lnTo>
                    <a:pt x="24764" y="24774"/>
                  </a:lnTo>
                  <a:lnTo>
                    <a:pt x="6643" y="51660"/>
                  </a:lnTo>
                  <a:lnTo>
                    <a:pt x="0" y="84582"/>
                  </a:lnTo>
                  <a:lnTo>
                    <a:pt x="0" y="422910"/>
                  </a:lnTo>
                  <a:lnTo>
                    <a:pt x="6643" y="455831"/>
                  </a:lnTo>
                  <a:lnTo>
                    <a:pt x="24764" y="482717"/>
                  </a:lnTo>
                  <a:lnTo>
                    <a:pt x="51649" y="500844"/>
                  </a:lnTo>
                  <a:lnTo>
                    <a:pt x="84581" y="507492"/>
                  </a:lnTo>
                  <a:lnTo>
                    <a:pt x="3348990" y="507492"/>
                  </a:lnTo>
                  <a:lnTo>
                    <a:pt x="3381922" y="500844"/>
                  </a:lnTo>
                  <a:lnTo>
                    <a:pt x="3408806"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71" name="object 26"/>
            <p:cNvSpPr txBox="1"/>
            <p:nvPr/>
          </p:nvSpPr>
          <p:spPr>
            <a:xfrm>
              <a:off x="2447434" y="4759845"/>
              <a:ext cx="1346899" cy="233136"/>
            </a:xfrm>
            <a:prstGeom prst="rect">
              <a:avLst/>
            </a:prstGeom>
          </p:spPr>
          <p:txBody>
            <a:bodyPr vert="horz" wrap="square" lIns="0" tIns="7170" rIns="0" bIns="0" rtlCol="0">
              <a:spAutoFit/>
            </a:bodyPr>
            <a:lstStyle/>
            <a:p>
              <a:pPr marL="7170">
                <a:spcBef>
                  <a:spcPts val="56"/>
                </a:spcBef>
              </a:pPr>
              <a:r>
                <a:rPr sz="1468" dirty="0">
                  <a:solidFill>
                    <a:srgbClr val="FFFFFF"/>
                  </a:solidFill>
                  <a:latin typeface="Bebas Neue Regular" panose="00000500000000000000" pitchFamily="50" charset="0"/>
                  <a:cs typeface="Carlito"/>
                </a:rPr>
                <a:t>Balancing </a:t>
              </a:r>
              <a:r>
                <a:rPr sz="1468" spc="-3" dirty="0">
                  <a:solidFill>
                    <a:srgbClr val="FFFFFF"/>
                  </a:solidFill>
                  <a:latin typeface="Bebas Neue Regular" panose="00000500000000000000" pitchFamily="50" charset="0"/>
                  <a:cs typeface="Carlito"/>
                </a:rPr>
                <a:t>cream</a:t>
              </a:r>
              <a:r>
                <a:rPr sz="1468" spc="-62" dirty="0">
                  <a:solidFill>
                    <a:srgbClr val="FFFFFF"/>
                  </a:solidFill>
                  <a:latin typeface="Bebas Neue Regular" panose="00000500000000000000" pitchFamily="50" charset="0"/>
                  <a:cs typeface="Carlito"/>
                </a:rPr>
                <a:t> </a:t>
              </a:r>
              <a:r>
                <a:rPr sz="1468" dirty="0">
                  <a:solidFill>
                    <a:srgbClr val="FFFFFF"/>
                  </a:solidFill>
                  <a:latin typeface="Bebas Neue Regular" panose="00000500000000000000" pitchFamily="50" charset="0"/>
                  <a:cs typeface="Carlito"/>
                </a:rPr>
                <a:t>I</a:t>
              </a:r>
              <a:endParaRPr sz="1468" dirty="0">
                <a:latin typeface="Bebas Neue Regular" panose="00000500000000000000" pitchFamily="50" charset="0"/>
                <a:cs typeface="Carlito"/>
              </a:endParaRPr>
            </a:p>
          </p:txBody>
        </p:sp>
      </p:grpSp>
      <p:grpSp>
        <p:nvGrpSpPr>
          <p:cNvPr id="72" name="Grupo 71"/>
          <p:cNvGrpSpPr/>
          <p:nvPr/>
        </p:nvGrpSpPr>
        <p:grpSpPr>
          <a:xfrm>
            <a:off x="4261059" y="4769024"/>
            <a:ext cx="2082776" cy="456023"/>
            <a:chOff x="3708400" y="4699559"/>
            <a:chExt cx="2082776" cy="456023"/>
          </a:xfrm>
        </p:grpSpPr>
        <p:sp>
          <p:nvSpPr>
            <p:cNvPr id="73" name="object 30"/>
            <p:cNvSpPr/>
            <p:nvPr/>
          </p:nvSpPr>
          <p:spPr>
            <a:xfrm>
              <a:off x="4303176" y="4761706"/>
              <a:ext cx="1488000" cy="286803"/>
            </a:xfrm>
            <a:custGeom>
              <a:avLst/>
              <a:gdLst/>
              <a:ahLst/>
              <a:cxnLst/>
              <a:rect l="l" t="t" r="r" b="b"/>
              <a:pathLst>
                <a:path w="3434079" h="508000">
                  <a:moveTo>
                    <a:pt x="3348990" y="0"/>
                  </a:moveTo>
                  <a:lnTo>
                    <a:pt x="84581" y="0"/>
                  </a:lnTo>
                  <a:lnTo>
                    <a:pt x="51649" y="6647"/>
                  </a:lnTo>
                  <a:lnTo>
                    <a:pt x="24765" y="24774"/>
                  </a:lnTo>
                  <a:lnTo>
                    <a:pt x="6643" y="51660"/>
                  </a:lnTo>
                  <a:lnTo>
                    <a:pt x="0" y="84582"/>
                  </a:lnTo>
                  <a:lnTo>
                    <a:pt x="0" y="422910"/>
                  </a:lnTo>
                  <a:lnTo>
                    <a:pt x="6643" y="455831"/>
                  </a:lnTo>
                  <a:lnTo>
                    <a:pt x="24765" y="482717"/>
                  </a:lnTo>
                  <a:lnTo>
                    <a:pt x="51649" y="500844"/>
                  </a:lnTo>
                  <a:lnTo>
                    <a:pt x="84581" y="507492"/>
                  </a:lnTo>
                  <a:lnTo>
                    <a:pt x="3348990" y="507492"/>
                  </a:lnTo>
                  <a:lnTo>
                    <a:pt x="3381922" y="500844"/>
                  </a:lnTo>
                  <a:lnTo>
                    <a:pt x="3408806"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grpSp>
          <p:nvGrpSpPr>
            <p:cNvPr id="74" name="Grupo 73"/>
            <p:cNvGrpSpPr/>
            <p:nvPr/>
          </p:nvGrpSpPr>
          <p:grpSpPr>
            <a:xfrm>
              <a:off x="3708400" y="4699559"/>
              <a:ext cx="2057400" cy="456023"/>
              <a:chOff x="4265909" y="4699559"/>
              <a:chExt cx="2057400" cy="456023"/>
            </a:xfrm>
          </p:grpSpPr>
          <p:sp>
            <p:nvSpPr>
              <p:cNvPr id="75" name="object 29"/>
              <p:cNvSpPr/>
              <p:nvPr/>
            </p:nvSpPr>
            <p:spPr>
              <a:xfrm>
                <a:off x="4265909" y="4699559"/>
                <a:ext cx="1668334" cy="456023"/>
              </a:xfrm>
              <a:prstGeom prst="rect">
                <a:avLst/>
              </a:prstGeom>
              <a:blipFill>
                <a:blip r:embed="rId3" cstate="print"/>
                <a:stretch>
                  <a:fillRect/>
                </a:stretch>
              </a:blipFill>
            </p:spPr>
            <p:txBody>
              <a:bodyPr wrap="square" lIns="0" tIns="0" rIns="0" bIns="0" rtlCol="0"/>
              <a:lstStyle/>
              <a:p>
                <a:endParaRPr sz="597"/>
              </a:p>
            </p:txBody>
          </p:sp>
          <p:sp>
            <p:nvSpPr>
              <p:cNvPr id="76" name="object 32"/>
              <p:cNvSpPr txBox="1"/>
              <p:nvPr/>
            </p:nvSpPr>
            <p:spPr>
              <a:xfrm>
                <a:off x="4928729" y="4759845"/>
                <a:ext cx="1394580" cy="233136"/>
              </a:xfrm>
              <a:prstGeom prst="rect">
                <a:avLst/>
              </a:prstGeom>
            </p:spPr>
            <p:txBody>
              <a:bodyPr vert="horz" wrap="square" lIns="0" tIns="7170" rIns="0" bIns="0" rtlCol="0">
                <a:spAutoFit/>
              </a:bodyPr>
              <a:lstStyle/>
              <a:p>
                <a:pPr marL="7170">
                  <a:spcBef>
                    <a:spcPts val="56"/>
                  </a:spcBef>
                </a:pPr>
                <a:r>
                  <a:rPr sz="1468" dirty="0">
                    <a:solidFill>
                      <a:srgbClr val="FFFFFF"/>
                    </a:solidFill>
                    <a:latin typeface="Bebas Neue Regular" panose="00000500000000000000" pitchFamily="50" charset="0"/>
                    <a:cs typeface="Carlito"/>
                  </a:rPr>
                  <a:t>Balancing </a:t>
                </a:r>
                <a:r>
                  <a:rPr sz="1468" spc="-3" dirty="0">
                    <a:solidFill>
                      <a:srgbClr val="FFFFFF"/>
                    </a:solidFill>
                    <a:latin typeface="Bebas Neue Regular" panose="00000500000000000000" pitchFamily="50" charset="0"/>
                    <a:cs typeface="Carlito"/>
                  </a:rPr>
                  <a:t>cream</a:t>
                </a:r>
                <a:r>
                  <a:rPr sz="1468" spc="-56" dirty="0">
                    <a:solidFill>
                      <a:srgbClr val="FFFFFF"/>
                    </a:solidFill>
                    <a:latin typeface="Bebas Neue Regular" panose="00000500000000000000" pitchFamily="50" charset="0"/>
                    <a:cs typeface="Carlito"/>
                  </a:rPr>
                  <a:t> </a:t>
                </a:r>
                <a:r>
                  <a:rPr sz="1468" dirty="0">
                    <a:solidFill>
                      <a:srgbClr val="FFFFFF"/>
                    </a:solidFill>
                    <a:latin typeface="Bebas Neue Regular" panose="00000500000000000000" pitchFamily="50" charset="0"/>
                    <a:cs typeface="Carlito"/>
                  </a:rPr>
                  <a:t>II</a:t>
                </a:r>
                <a:endParaRPr sz="1468" dirty="0">
                  <a:latin typeface="Bebas Neue Regular" panose="00000500000000000000" pitchFamily="50" charset="0"/>
                  <a:cs typeface="Carlito"/>
                </a:endParaRPr>
              </a:p>
            </p:txBody>
          </p:sp>
        </p:grpSp>
      </p:grpSp>
      <p:sp>
        <p:nvSpPr>
          <p:cNvPr id="77" name="object 35"/>
          <p:cNvSpPr/>
          <p:nvPr/>
        </p:nvSpPr>
        <p:spPr>
          <a:xfrm>
            <a:off x="7608005" y="4756222"/>
            <a:ext cx="1255121" cy="456023"/>
          </a:xfrm>
          <a:prstGeom prst="rect">
            <a:avLst/>
          </a:prstGeom>
          <a:blipFill>
            <a:blip r:embed="rId4" cstate="print"/>
            <a:stretch>
              <a:fillRect/>
            </a:stretch>
          </a:blipFill>
        </p:spPr>
        <p:txBody>
          <a:bodyPr wrap="square" lIns="0" tIns="0" rIns="0" bIns="0" rtlCol="0"/>
          <a:lstStyle/>
          <a:p>
            <a:endParaRPr sz="597"/>
          </a:p>
        </p:txBody>
      </p:sp>
      <p:sp>
        <p:nvSpPr>
          <p:cNvPr id="81" name="object 41"/>
          <p:cNvSpPr/>
          <p:nvPr/>
        </p:nvSpPr>
        <p:spPr>
          <a:xfrm>
            <a:off x="9214756" y="4918530"/>
            <a:ext cx="1521313" cy="456375"/>
          </a:xfrm>
          <a:prstGeom prst="rect">
            <a:avLst/>
          </a:prstGeom>
          <a:blipFill>
            <a:blip r:embed="rId5" cstate="print"/>
            <a:stretch>
              <a:fillRect/>
            </a:stretch>
          </a:blipFill>
        </p:spPr>
        <p:txBody>
          <a:bodyPr wrap="square" lIns="0" tIns="0" rIns="0" bIns="0" rtlCol="0"/>
          <a:lstStyle/>
          <a:p>
            <a:endParaRPr sz="597"/>
          </a:p>
        </p:txBody>
      </p:sp>
      <p:grpSp>
        <p:nvGrpSpPr>
          <p:cNvPr id="82" name="Grupo 81"/>
          <p:cNvGrpSpPr/>
          <p:nvPr/>
        </p:nvGrpSpPr>
        <p:grpSpPr>
          <a:xfrm>
            <a:off x="7041396" y="4801580"/>
            <a:ext cx="1405272" cy="301872"/>
            <a:chOff x="8280400" y="4737267"/>
            <a:chExt cx="1405272" cy="301872"/>
          </a:xfrm>
        </p:grpSpPr>
        <p:sp>
          <p:nvSpPr>
            <p:cNvPr id="83" name="object 42"/>
            <p:cNvSpPr/>
            <p:nvPr/>
          </p:nvSpPr>
          <p:spPr>
            <a:xfrm>
              <a:off x="8280400" y="4737267"/>
              <a:ext cx="1405272" cy="301872"/>
            </a:xfrm>
            <a:custGeom>
              <a:avLst/>
              <a:gdLst/>
              <a:ahLst/>
              <a:cxnLst/>
              <a:rect l="l" t="t" r="r" b="b"/>
              <a:pathLst>
                <a:path w="3434080" h="508000">
                  <a:moveTo>
                    <a:pt x="3348990" y="0"/>
                  </a:moveTo>
                  <a:lnTo>
                    <a:pt x="84582" y="0"/>
                  </a:lnTo>
                  <a:lnTo>
                    <a:pt x="51649" y="6647"/>
                  </a:lnTo>
                  <a:lnTo>
                    <a:pt x="24765" y="24774"/>
                  </a:lnTo>
                  <a:lnTo>
                    <a:pt x="6643" y="51660"/>
                  </a:lnTo>
                  <a:lnTo>
                    <a:pt x="0" y="84582"/>
                  </a:lnTo>
                  <a:lnTo>
                    <a:pt x="0" y="422910"/>
                  </a:lnTo>
                  <a:lnTo>
                    <a:pt x="6643" y="455831"/>
                  </a:lnTo>
                  <a:lnTo>
                    <a:pt x="24765" y="482717"/>
                  </a:lnTo>
                  <a:lnTo>
                    <a:pt x="51649" y="500844"/>
                  </a:lnTo>
                  <a:lnTo>
                    <a:pt x="84582" y="507492"/>
                  </a:lnTo>
                  <a:lnTo>
                    <a:pt x="3348990" y="507492"/>
                  </a:lnTo>
                  <a:lnTo>
                    <a:pt x="3381922" y="500844"/>
                  </a:lnTo>
                  <a:lnTo>
                    <a:pt x="3408807" y="482717"/>
                  </a:lnTo>
                  <a:lnTo>
                    <a:pt x="3426928" y="455831"/>
                  </a:lnTo>
                  <a:lnTo>
                    <a:pt x="3433571" y="422910"/>
                  </a:lnTo>
                  <a:lnTo>
                    <a:pt x="3433571"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84" name="object 44"/>
            <p:cNvSpPr txBox="1"/>
            <p:nvPr/>
          </p:nvSpPr>
          <p:spPr>
            <a:xfrm>
              <a:off x="8437389" y="4759845"/>
              <a:ext cx="1247594" cy="233136"/>
            </a:xfrm>
            <a:prstGeom prst="rect">
              <a:avLst/>
            </a:prstGeom>
          </p:spPr>
          <p:txBody>
            <a:bodyPr vert="horz" wrap="square" lIns="0" tIns="7170" rIns="0" bIns="0" rtlCol="0">
              <a:spAutoFit/>
            </a:bodyPr>
            <a:lstStyle/>
            <a:p>
              <a:pPr marL="7170">
                <a:spcBef>
                  <a:spcPts val="56"/>
                </a:spcBef>
              </a:pPr>
              <a:r>
                <a:rPr sz="1468" spc="-3" dirty="0">
                  <a:solidFill>
                    <a:srgbClr val="FFFFFF"/>
                  </a:solidFill>
                  <a:latin typeface="Bebas Neue Regular" panose="00000500000000000000" pitchFamily="50" charset="0"/>
                  <a:cs typeface="Carlito"/>
                </a:rPr>
                <a:t>Specific</a:t>
              </a:r>
              <a:r>
                <a:rPr sz="1468" spc="-34" dirty="0">
                  <a:solidFill>
                    <a:srgbClr val="FFFFFF"/>
                  </a:solidFill>
                  <a:latin typeface="Bebas Neue Regular" panose="00000500000000000000" pitchFamily="50" charset="0"/>
                  <a:cs typeface="Carlito"/>
                </a:rPr>
                <a:t> </a:t>
              </a:r>
              <a:r>
                <a:rPr sz="1468" spc="-3" dirty="0">
                  <a:solidFill>
                    <a:srgbClr val="FFFFFF"/>
                  </a:solidFill>
                  <a:latin typeface="Bebas Neue Regular" panose="00000500000000000000" pitchFamily="50" charset="0"/>
                  <a:cs typeface="Carlito"/>
                </a:rPr>
                <a:t>solution</a:t>
              </a:r>
              <a:endParaRPr sz="1468" dirty="0">
                <a:latin typeface="Bebas Neue Regular" panose="00000500000000000000" pitchFamily="50" charset="0"/>
                <a:cs typeface="Carlito"/>
              </a:endParaRPr>
            </a:p>
          </p:txBody>
        </p:sp>
      </p:grpSp>
      <p:grpSp>
        <p:nvGrpSpPr>
          <p:cNvPr id="86" name="Grupo 85"/>
          <p:cNvGrpSpPr/>
          <p:nvPr/>
        </p:nvGrpSpPr>
        <p:grpSpPr>
          <a:xfrm>
            <a:off x="1110464" y="4838452"/>
            <a:ext cx="1503102" cy="282319"/>
            <a:chOff x="689243" y="4746881"/>
            <a:chExt cx="1306522" cy="282319"/>
          </a:xfrm>
        </p:grpSpPr>
        <p:sp>
          <p:nvSpPr>
            <p:cNvPr id="87" name="object 8"/>
            <p:cNvSpPr/>
            <p:nvPr/>
          </p:nvSpPr>
          <p:spPr>
            <a:xfrm>
              <a:off x="689243" y="4746881"/>
              <a:ext cx="1199191" cy="282319"/>
            </a:xfrm>
            <a:custGeom>
              <a:avLst/>
              <a:gdLst/>
              <a:ahLst/>
              <a:cxnLst/>
              <a:rect l="l" t="t" r="r" b="b"/>
              <a:pathLst>
                <a:path w="3434079" h="508000">
                  <a:moveTo>
                    <a:pt x="3348990" y="0"/>
                  </a:moveTo>
                  <a:lnTo>
                    <a:pt x="84582" y="0"/>
                  </a:lnTo>
                  <a:lnTo>
                    <a:pt x="51660" y="6647"/>
                  </a:lnTo>
                  <a:lnTo>
                    <a:pt x="24774" y="24774"/>
                  </a:lnTo>
                  <a:lnTo>
                    <a:pt x="6647" y="51660"/>
                  </a:lnTo>
                  <a:lnTo>
                    <a:pt x="0" y="84582"/>
                  </a:lnTo>
                  <a:lnTo>
                    <a:pt x="0" y="422910"/>
                  </a:lnTo>
                  <a:lnTo>
                    <a:pt x="6647" y="455831"/>
                  </a:lnTo>
                  <a:lnTo>
                    <a:pt x="24774" y="482717"/>
                  </a:lnTo>
                  <a:lnTo>
                    <a:pt x="51660" y="500844"/>
                  </a:lnTo>
                  <a:lnTo>
                    <a:pt x="84582" y="507492"/>
                  </a:lnTo>
                  <a:lnTo>
                    <a:pt x="3348990" y="507492"/>
                  </a:lnTo>
                  <a:lnTo>
                    <a:pt x="3381922" y="500844"/>
                  </a:lnTo>
                  <a:lnTo>
                    <a:pt x="3408807"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88" name="object 10"/>
            <p:cNvSpPr txBox="1"/>
            <p:nvPr/>
          </p:nvSpPr>
          <p:spPr>
            <a:xfrm>
              <a:off x="737250" y="4759845"/>
              <a:ext cx="1258515" cy="233136"/>
            </a:xfrm>
            <a:prstGeom prst="rect">
              <a:avLst/>
            </a:prstGeom>
          </p:spPr>
          <p:txBody>
            <a:bodyPr vert="horz" wrap="square" lIns="0" tIns="7170" rIns="0" bIns="0" rtlCol="0">
              <a:spAutoFit/>
            </a:bodyPr>
            <a:lstStyle/>
            <a:p>
              <a:pPr marL="7170">
                <a:spcBef>
                  <a:spcPts val="56"/>
                </a:spcBef>
              </a:pPr>
              <a:r>
                <a:rPr lang="es-ES" sz="1468" spc="-3" dirty="0" smtClean="0">
                  <a:solidFill>
                    <a:srgbClr val="FFFFFF"/>
                  </a:solidFill>
                  <a:latin typeface="Bebas Neue Regular" panose="00000500000000000000" pitchFamily="50" charset="0"/>
                  <a:cs typeface="Carlito"/>
                </a:rPr>
                <a:t>POSTBIOTIC SALICYLIC</a:t>
              </a:r>
              <a:endParaRPr sz="1468" dirty="0">
                <a:latin typeface="Bebas Neue Regular" panose="00000500000000000000" pitchFamily="50" charset="0"/>
                <a:cs typeface="Carlito"/>
              </a:endParaRPr>
            </a:p>
          </p:txBody>
        </p:sp>
      </p:grpSp>
      <p:sp>
        <p:nvSpPr>
          <p:cNvPr id="89" name="object 16"/>
          <p:cNvSpPr txBox="1"/>
          <p:nvPr/>
        </p:nvSpPr>
        <p:spPr>
          <a:xfrm>
            <a:off x="1506609" y="4428038"/>
            <a:ext cx="851941" cy="230633"/>
          </a:xfrm>
          <a:prstGeom prst="rect">
            <a:avLst/>
          </a:prstGeom>
        </p:spPr>
        <p:txBody>
          <a:bodyPr vert="horz" wrap="square" lIns="0" tIns="76003" rIns="0" bIns="0" rtlCol="0">
            <a:spAutoFit/>
          </a:bodyPr>
          <a:lstStyle/>
          <a:p>
            <a:pPr marL="7170">
              <a:spcBef>
                <a:spcPts val="542"/>
              </a:spcBef>
            </a:pPr>
            <a:r>
              <a:rPr sz="1000" spc="-3" dirty="0"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a:t>
            </a:r>
            <a:r>
              <a:rPr lang="es-ES" sz="1000" spc="-3" dirty="0" smtClean="0">
                <a:solidFill>
                  <a:srgbClr val="093E68"/>
                </a:solidFill>
                <a:latin typeface="TT Commons" panose="02000506040000020004" pitchFamily="50" charset="0"/>
                <a:cs typeface="TeXGyreAdventor"/>
              </a:rPr>
              <a:t>30</a:t>
            </a:r>
            <a:r>
              <a:rPr sz="1000" spc="-3" dirty="0" smtClean="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pic>
        <p:nvPicPr>
          <p:cNvPr id="90" name="Imagen 89"/>
          <p:cNvPicPr>
            <a:picLocks noChangeAspect="1"/>
          </p:cNvPicPr>
          <p:nvPr/>
        </p:nvPicPr>
        <p:blipFill rotWithShape="1">
          <a:blip r:embed="rId6" cstate="print">
            <a:extLst>
              <a:ext uri="{28A0092B-C50C-407E-A947-70E740481C1C}">
                <a14:useLocalDpi xmlns:a14="http://schemas.microsoft.com/office/drawing/2010/main" val="0"/>
              </a:ext>
            </a:extLst>
          </a:blip>
          <a:srcRect r="53093"/>
          <a:stretch/>
        </p:blipFill>
        <p:spPr>
          <a:xfrm>
            <a:off x="1319763" y="2101006"/>
            <a:ext cx="872042" cy="2271421"/>
          </a:xfrm>
          <a:prstGeom prst="rect">
            <a:avLst/>
          </a:prstGeom>
        </p:spPr>
      </p:pic>
      <p:pic>
        <p:nvPicPr>
          <p:cNvPr id="92" name="Imagen 91"/>
          <p:cNvPicPr>
            <a:picLocks noChangeAspect="1"/>
          </p:cNvPicPr>
          <p:nvPr/>
        </p:nvPicPr>
        <p:blipFill rotWithShape="1">
          <a:blip r:embed="rId7" cstate="print">
            <a:extLst>
              <a:ext uri="{28A0092B-C50C-407E-A947-70E740481C1C}">
                <a14:useLocalDpi xmlns:a14="http://schemas.microsoft.com/office/drawing/2010/main" val="0"/>
              </a:ext>
            </a:extLst>
          </a:blip>
          <a:srcRect r="52698"/>
          <a:stretch/>
        </p:blipFill>
        <p:spPr>
          <a:xfrm>
            <a:off x="7179182" y="2411113"/>
            <a:ext cx="719656" cy="1948068"/>
          </a:xfrm>
          <a:prstGeom prst="rect">
            <a:avLst/>
          </a:prstGeom>
        </p:spPr>
      </p:pic>
      <p:pic>
        <p:nvPicPr>
          <p:cNvPr id="93" name="Imagen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2986" y="2539213"/>
            <a:ext cx="723773" cy="1832532"/>
          </a:xfrm>
          <a:prstGeom prst="rect">
            <a:avLst/>
          </a:prstGeom>
        </p:spPr>
      </p:pic>
      <p:pic>
        <p:nvPicPr>
          <p:cNvPr id="94" name="Imagen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5726" y="2579511"/>
            <a:ext cx="727588" cy="1842191"/>
          </a:xfrm>
          <a:prstGeom prst="rect">
            <a:avLst/>
          </a:prstGeom>
        </p:spPr>
      </p:pic>
      <p:sp>
        <p:nvSpPr>
          <p:cNvPr id="32" name="object 47"/>
          <p:cNvSpPr txBox="1"/>
          <p:nvPr/>
        </p:nvSpPr>
        <p:spPr>
          <a:xfrm>
            <a:off x="3090535" y="1299388"/>
            <a:ext cx="1304596" cy="376572"/>
          </a:xfrm>
          <a:prstGeom prst="rect">
            <a:avLst/>
          </a:prstGeom>
        </p:spPr>
        <p:txBody>
          <a:bodyPr vert="horz" wrap="square" lIns="0" tIns="7170" rIns="0" bIns="0" rtlCol="0">
            <a:spAutoFit/>
          </a:bodyPr>
          <a:lstStyle/>
          <a:p>
            <a:pPr algn="ctr">
              <a:spcBef>
                <a:spcPts val="56"/>
              </a:spcBef>
            </a:pPr>
            <a:r>
              <a:rPr sz="1200" spc="-6" dirty="0">
                <a:latin typeface="TT Commons" panose="02000506040000020004" pitchFamily="50" charset="0"/>
                <a:cs typeface="Carlito"/>
              </a:rPr>
              <a:t>Day</a:t>
            </a:r>
            <a:r>
              <a:rPr sz="1200" dirty="0">
                <a:latin typeface="TT Commons" panose="02000506040000020004" pitchFamily="50" charset="0"/>
                <a:cs typeface="Carlito"/>
              </a:rPr>
              <a:t> and night</a:t>
            </a:r>
            <a:r>
              <a:rPr sz="1200" spc="-45" dirty="0">
                <a:latin typeface="TT Commons" panose="02000506040000020004" pitchFamily="50" charset="0"/>
                <a:cs typeface="Carlito"/>
              </a:rPr>
              <a:t> </a:t>
            </a:r>
            <a:r>
              <a:rPr sz="1200" spc="-3" dirty="0">
                <a:latin typeface="TT Commons" panose="02000506040000020004" pitchFamily="50" charset="0"/>
                <a:cs typeface="Carlito"/>
              </a:rPr>
              <a:t>cream</a:t>
            </a:r>
            <a:endParaRPr sz="1200" dirty="0">
              <a:latin typeface="TT Commons" panose="02000506040000020004" pitchFamily="50" charset="0"/>
              <a:cs typeface="Carlito"/>
            </a:endParaRPr>
          </a:p>
          <a:p>
            <a:pPr algn="ctr">
              <a:spcBef>
                <a:spcPts val="3"/>
              </a:spcBef>
            </a:pPr>
            <a:r>
              <a:rPr sz="1200" spc="-6" dirty="0">
                <a:latin typeface="TT Commons" panose="02000506040000020004" pitchFamily="50" charset="0"/>
                <a:cs typeface="Carlito"/>
              </a:rPr>
              <a:t>purifying</a:t>
            </a:r>
            <a:endParaRPr sz="1200" dirty="0">
              <a:latin typeface="TT Commons" panose="02000506040000020004" pitchFamily="50" charset="0"/>
              <a:cs typeface="Carlito"/>
            </a:endParaRPr>
          </a:p>
        </p:txBody>
      </p:sp>
      <p:sp>
        <p:nvSpPr>
          <p:cNvPr id="33" name="object 48"/>
          <p:cNvSpPr txBox="1"/>
          <p:nvPr/>
        </p:nvSpPr>
        <p:spPr>
          <a:xfrm>
            <a:off x="4855835" y="1275520"/>
            <a:ext cx="1304596" cy="376572"/>
          </a:xfrm>
          <a:prstGeom prst="rect">
            <a:avLst/>
          </a:prstGeom>
        </p:spPr>
        <p:txBody>
          <a:bodyPr vert="horz" wrap="square" lIns="0" tIns="7170" rIns="0" bIns="0" rtlCol="0">
            <a:spAutoFit/>
          </a:bodyPr>
          <a:lstStyle/>
          <a:p>
            <a:pPr algn="ctr">
              <a:spcBef>
                <a:spcPts val="56"/>
              </a:spcBef>
            </a:pPr>
            <a:r>
              <a:rPr sz="1200" spc="-6" dirty="0">
                <a:latin typeface="TT Commons" panose="02000506040000020004" pitchFamily="50" charset="0"/>
                <a:cs typeface="Carlito"/>
              </a:rPr>
              <a:t>Day</a:t>
            </a:r>
            <a:r>
              <a:rPr sz="1200" dirty="0">
                <a:latin typeface="TT Commons" panose="02000506040000020004" pitchFamily="50" charset="0"/>
                <a:cs typeface="Carlito"/>
              </a:rPr>
              <a:t> and night</a:t>
            </a:r>
            <a:r>
              <a:rPr sz="1200" spc="-45" dirty="0">
                <a:latin typeface="TT Commons" panose="02000506040000020004" pitchFamily="50" charset="0"/>
                <a:cs typeface="Carlito"/>
              </a:rPr>
              <a:t> </a:t>
            </a:r>
            <a:r>
              <a:rPr sz="1200" spc="-3" dirty="0">
                <a:latin typeface="TT Commons" panose="02000506040000020004" pitchFamily="50" charset="0"/>
                <a:cs typeface="Carlito"/>
              </a:rPr>
              <a:t>cream</a:t>
            </a:r>
            <a:endParaRPr sz="1200" dirty="0">
              <a:latin typeface="TT Commons" panose="02000506040000020004" pitchFamily="50" charset="0"/>
              <a:cs typeface="Carlito"/>
            </a:endParaRPr>
          </a:p>
          <a:p>
            <a:pPr marL="1076" algn="ctr">
              <a:spcBef>
                <a:spcPts val="3"/>
              </a:spcBef>
            </a:pPr>
            <a:r>
              <a:rPr sz="1200" spc="-6" dirty="0">
                <a:latin typeface="TT Commons" panose="02000506040000020004" pitchFamily="50" charset="0"/>
                <a:cs typeface="Carlito"/>
              </a:rPr>
              <a:t>balancing</a:t>
            </a:r>
            <a:endParaRPr sz="1200" dirty="0">
              <a:latin typeface="TT Commons" panose="02000506040000020004" pitchFamily="50" charset="0"/>
              <a:cs typeface="Carlito"/>
            </a:endParaRPr>
          </a:p>
        </p:txBody>
      </p:sp>
      <p:sp>
        <p:nvSpPr>
          <p:cNvPr id="34" name="object 49"/>
          <p:cNvSpPr txBox="1"/>
          <p:nvPr/>
        </p:nvSpPr>
        <p:spPr>
          <a:xfrm>
            <a:off x="6758905" y="1275520"/>
            <a:ext cx="1560209" cy="561238"/>
          </a:xfrm>
          <a:prstGeom prst="rect">
            <a:avLst/>
          </a:prstGeom>
        </p:spPr>
        <p:txBody>
          <a:bodyPr vert="horz" wrap="square" lIns="0" tIns="7170" rIns="0" bIns="0" rtlCol="0">
            <a:spAutoFit/>
          </a:bodyPr>
          <a:lstStyle/>
          <a:p>
            <a:pPr marL="7170" marR="2868" indent="-1434" algn="ctr">
              <a:spcBef>
                <a:spcPts val="56"/>
              </a:spcBef>
            </a:pPr>
            <a:r>
              <a:rPr sz="1200" spc="-3" dirty="0">
                <a:latin typeface="TT Commons" panose="02000506040000020004" pitchFamily="50" charset="0"/>
                <a:cs typeface="Carlito"/>
              </a:rPr>
              <a:t>Specific</a:t>
            </a:r>
            <a:r>
              <a:rPr sz="1200" dirty="0">
                <a:latin typeface="TT Commons" panose="02000506040000020004" pitchFamily="50" charset="0"/>
                <a:cs typeface="Carlito"/>
              </a:rPr>
              <a:t> point solution</a:t>
            </a:r>
            <a:r>
              <a:rPr sz="1200" spc="-3" dirty="0">
                <a:latin typeface="TT Commons" panose="02000506040000020004" pitchFamily="50" charset="0"/>
                <a:cs typeface="Carlito"/>
              </a:rPr>
              <a:t> for</a:t>
            </a:r>
            <a:r>
              <a:rPr sz="1200" spc="-34" dirty="0">
                <a:latin typeface="TT Commons" panose="02000506040000020004" pitchFamily="50" charset="0"/>
                <a:cs typeface="Carlito"/>
              </a:rPr>
              <a:t> </a:t>
            </a:r>
            <a:r>
              <a:rPr sz="1200" spc="-6" dirty="0">
                <a:latin typeface="TT Commons" panose="02000506040000020004" pitchFamily="50" charset="0"/>
                <a:cs typeface="Carlito"/>
              </a:rPr>
              <a:t>localized grains</a:t>
            </a:r>
            <a:endParaRPr sz="1200" dirty="0">
              <a:latin typeface="TT Commons" panose="02000506040000020004" pitchFamily="50" charset="0"/>
              <a:cs typeface="Carlito"/>
            </a:endParaRPr>
          </a:p>
        </p:txBody>
      </p:sp>
      <p:sp>
        <p:nvSpPr>
          <p:cNvPr id="35" name="object 45"/>
          <p:cNvSpPr txBox="1"/>
          <p:nvPr/>
        </p:nvSpPr>
        <p:spPr>
          <a:xfrm>
            <a:off x="1223629" y="1303136"/>
            <a:ext cx="1203139" cy="376572"/>
          </a:xfrm>
          <a:prstGeom prst="rect">
            <a:avLst/>
          </a:prstGeom>
        </p:spPr>
        <p:txBody>
          <a:bodyPr vert="horz" wrap="square" lIns="0" tIns="7170" rIns="0" bIns="0" rtlCol="0">
            <a:spAutoFit/>
          </a:bodyPr>
          <a:lstStyle/>
          <a:p>
            <a:pPr marL="6812" marR="2868" indent="1793" algn="ctr">
              <a:spcBef>
                <a:spcPts val="56"/>
              </a:spcBef>
            </a:pPr>
            <a:r>
              <a:rPr lang="es-ES" sz="1200" dirty="0" err="1" smtClean="0">
                <a:latin typeface="TT Commons" panose="02000506040000020004" pitchFamily="50" charset="0"/>
                <a:cs typeface="Carlito"/>
              </a:rPr>
              <a:t>Regulatin</a:t>
            </a:r>
            <a:r>
              <a:rPr lang="es-ES" sz="1200" dirty="0" smtClean="0">
                <a:latin typeface="TT Commons" panose="02000506040000020004" pitchFamily="50" charset="0"/>
                <a:cs typeface="Carlito"/>
              </a:rPr>
              <a:t> </a:t>
            </a:r>
            <a:r>
              <a:rPr lang="es-ES" sz="1200" dirty="0" err="1" smtClean="0">
                <a:latin typeface="TT Commons" panose="02000506040000020004" pitchFamily="50" charset="0"/>
                <a:cs typeface="Carlito"/>
              </a:rPr>
              <a:t>Serum</a:t>
            </a:r>
            <a:r>
              <a:rPr lang="es-ES" sz="1200" dirty="0" smtClean="0">
                <a:latin typeface="TT Commons" panose="02000506040000020004" pitchFamily="50" charset="0"/>
                <a:cs typeface="Carlito"/>
              </a:rPr>
              <a:t> Day &amp; </a:t>
            </a:r>
            <a:r>
              <a:rPr lang="es-ES" sz="1200" dirty="0" err="1" smtClean="0">
                <a:latin typeface="TT Commons" panose="02000506040000020004" pitchFamily="50" charset="0"/>
                <a:cs typeface="Carlito"/>
              </a:rPr>
              <a:t>Night</a:t>
            </a:r>
            <a:endParaRPr sz="1200" dirty="0">
              <a:latin typeface="TT Commons" panose="02000506040000020004" pitchFamily="50" charset="0"/>
              <a:cs typeface="Carlito"/>
            </a:endParaRPr>
          </a:p>
        </p:txBody>
      </p:sp>
    </p:spTree>
    <p:extLst>
      <p:ext uri="{BB962C8B-B14F-4D97-AF65-F5344CB8AC3E}">
        <p14:creationId xmlns:p14="http://schemas.microsoft.com/office/powerpoint/2010/main" val="2930932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4916" y="1244012"/>
            <a:ext cx="6408884" cy="3548233"/>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lang="es-ES" sz="1581" dirty="0" err="1" smtClean="0">
                <a:latin typeface="TT Commons" panose="02000506040000020004" pitchFamily="50" charset="0"/>
                <a:cs typeface="Arial"/>
              </a:rPr>
              <a:t>Regulating</a:t>
            </a:r>
            <a:r>
              <a:rPr lang="es-ES" sz="1581" dirty="0" smtClean="0">
                <a:latin typeface="TT Commons" panose="02000506040000020004" pitchFamily="50" charset="0"/>
                <a:cs typeface="Arial"/>
              </a:rPr>
              <a:t> Facial Gel</a:t>
            </a:r>
            <a:r>
              <a:rPr sz="1581" dirty="0" smtClean="0">
                <a:latin typeface="TT Commons" panose="02000506040000020004" pitchFamily="50" charset="0"/>
                <a:cs typeface="Arial"/>
              </a:rPr>
              <a:t>115 </a:t>
            </a:r>
            <a:r>
              <a:rPr sz="1581" dirty="0">
                <a:latin typeface="TT Commons" panose="02000506040000020004" pitchFamily="50" charset="0"/>
                <a:cs typeface="Arial"/>
              </a:rPr>
              <a:t>ml</a:t>
            </a:r>
          </a:p>
          <a:p>
            <a:pPr>
              <a:spcBef>
                <a:spcPts val="8"/>
              </a:spcBef>
              <a:buFont typeface="Arial"/>
              <a:buChar char="•"/>
            </a:pPr>
            <a:endParaRPr sz="1496" dirty="0">
              <a:latin typeface="TT Commons" panose="02000506040000020004" pitchFamily="50" charset="0"/>
              <a:cs typeface="Arial"/>
            </a:endParaRPr>
          </a:p>
          <a:p>
            <a:pPr marL="265306" marR="2868" indent="-258135">
              <a:lnSpc>
                <a:spcPts val="1711"/>
              </a:lnSpc>
              <a:buChar char="•"/>
              <a:tabLst>
                <a:tab pos="264947" algn="l"/>
                <a:tab pos="265306" algn="l"/>
              </a:tabLst>
            </a:pPr>
            <a:r>
              <a:rPr sz="1581" dirty="0">
                <a:latin typeface="TT Commons" panose="02000506040000020004" pitchFamily="50" charset="0"/>
                <a:cs typeface="Arial"/>
              </a:rPr>
              <a:t>Ingredients: salicylic acid, Zinc Pca, chlorhexidine digluconate, mentilo lactate,  alantoin and lemon and mint essential oils</a:t>
            </a:r>
          </a:p>
          <a:p>
            <a:pPr>
              <a:spcBef>
                <a:spcPts val="20"/>
              </a:spcBef>
              <a:buFont typeface="Arial"/>
              <a:buChar char="•"/>
            </a:pPr>
            <a:endParaRPr sz="1468" dirty="0">
              <a:latin typeface="TT Commons" panose="02000506040000020004" pitchFamily="50" charset="0"/>
              <a:cs typeface="Arial"/>
            </a:endParaRPr>
          </a:p>
          <a:p>
            <a:pPr marL="265306" marR="279646" indent="-258135">
              <a:lnSpc>
                <a:spcPts val="1705"/>
              </a:lnSpc>
              <a:buChar char="•"/>
              <a:tabLst>
                <a:tab pos="264947" algn="l"/>
                <a:tab pos="265306" algn="l"/>
              </a:tabLst>
            </a:pPr>
            <a:r>
              <a:rPr lang="es-ES" sz="1581" dirty="0" err="1" smtClean="0">
                <a:latin typeface="TT Commons" panose="02000506040000020004" pitchFamily="50" charset="0"/>
                <a:cs typeface="Arial"/>
              </a:rPr>
              <a:t>Regulating</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cleaning</a:t>
            </a:r>
            <a:r>
              <a:rPr lang="es-ES" sz="1581" dirty="0" smtClean="0">
                <a:latin typeface="TT Commons" panose="02000506040000020004" pitchFamily="50" charset="0"/>
                <a:cs typeface="Arial"/>
              </a:rPr>
              <a:t> gel</a:t>
            </a:r>
            <a:r>
              <a:rPr sz="1581" dirty="0" smtClean="0">
                <a:latin typeface="TT Commons" panose="02000506040000020004" pitchFamily="50" charset="0"/>
                <a:cs typeface="Arial"/>
              </a:rPr>
              <a:t>, </a:t>
            </a:r>
            <a:r>
              <a:rPr sz="1581" dirty="0">
                <a:latin typeface="TT Commons" panose="02000506040000020004" pitchFamily="50" charset="0"/>
                <a:cs typeface="Arial"/>
              </a:rPr>
              <a:t>for hygiene and daily care of oily and/or acne-prone skin. It is the fundamental step to sanitize, purify and remove skin shine.</a:t>
            </a:r>
          </a:p>
          <a:p>
            <a:pPr>
              <a:spcBef>
                <a:spcPts val="25"/>
              </a:spcBef>
              <a:buFont typeface="Arial"/>
              <a:buChar char="•"/>
            </a:pPr>
            <a:endParaRPr sz="1468" dirty="0">
              <a:latin typeface="TT Commons" panose="02000506040000020004" pitchFamily="50" charset="0"/>
              <a:cs typeface="Arial"/>
            </a:endParaRPr>
          </a:p>
          <a:p>
            <a:pPr marL="265306" marR="39437" indent="-258135">
              <a:lnSpc>
                <a:spcPts val="1705"/>
              </a:lnSpc>
              <a:spcBef>
                <a:spcPts val="3"/>
              </a:spcBef>
              <a:buChar char="•"/>
              <a:tabLst>
                <a:tab pos="264947" algn="l"/>
                <a:tab pos="265306" algn="l"/>
              </a:tabLst>
            </a:pPr>
            <a:r>
              <a:rPr sz="1581" dirty="0">
                <a:latin typeface="TT Commons" panose="02000506040000020004" pitchFamily="50" charset="0"/>
                <a:cs typeface="Arial"/>
              </a:rPr>
              <a:t>How to use: with the fingertips moistened in water apply cleasing gel on face and affected areas, with gentle circular massages, until a soft foam appears. Then rinse with plenty of</a:t>
            </a:r>
            <a:r>
              <a:rPr sz="1581" dirty="0" err="1">
                <a:latin typeface="TT Commons" panose="02000506040000020004" pitchFamily="50" charset="0"/>
                <a:cs typeface="Arial"/>
              </a:rPr>
              <a:t> water</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265306" marR="39437" indent="-258135">
              <a:lnSpc>
                <a:spcPts val="1705"/>
              </a:lnSpc>
              <a:spcBef>
                <a:spcPts val="3"/>
              </a:spcBef>
              <a:buChar char="•"/>
              <a:tabLst>
                <a:tab pos="264947" algn="l"/>
                <a:tab pos="265306" algn="l"/>
              </a:tabLst>
            </a:pPr>
            <a:endParaRPr lang="es-ES" sz="1581" dirty="0">
              <a:latin typeface="TT Commons" panose="02000506040000020004" pitchFamily="50" charset="0"/>
              <a:cs typeface="Arial"/>
            </a:endParaRPr>
          </a:p>
          <a:p>
            <a:pPr marL="265306" marR="39437" indent="-258135">
              <a:lnSpc>
                <a:spcPts val="1705"/>
              </a:lnSpc>
              <a:spcBef>
                <a:spcPts val="3"/>
              </a:spcBef>
              <a:buFontTx/>
              <a:buChar char="•"/>
              <a:tabLst>
                <a:tab pos="264947" algn="l"/>
                <a:tab pos="265306" algn="l"/>
              </a:tabLst>
            </a:pPr>
            <a:r>
              <a:rPr lang="es-ES" sz="1581" dirty="0" smtClean="0">
                <a:latin typeface="TT Commons" panose="02000506040000020004" pitchFamily="50" charset="0"/>
                <a:cs typeface="Arial"/>
              </a:rPr>
              <a:t>Combine with other products: For double makeup removal</a:t>
            </a:r>
            <a:r>
              <a:rPr lang="es-ES" sz="1581" dirty="0" err="1" smtClean="0">
                <a:latin typeface="TT Commons" panose="02000506040000020004" pitchFamily="50" charset="0"/>
                <a:cs typeface="Arial"/>
              </a:rPr>
              <a:t> in oily skin combined with total</a:t>
            </a:r>
            <a:r>
              <a:rPr lang="es-ES" sz="1581" dirty="0" smtClean="0">
                <a:latin typeface="TT Commons" panose="02000506040000020004" pitchFamily="50" charset="0"/>
                <a:cs typeface="Arial"/>
              </a:rPr>
              <a:t> make up remover and with tonic. Prior to any other treatment applied to the skin.</a:t>
            </a: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25</a:t>
            </a:fld>
            <a:endParaRPr spc="6" dirty="0"/>
          </a:p>
        </p:txBody>
      </p:sp>
      <p:grpSp>
        <p:nvGrpSpPr>
          <p:cNvPr id="6" name="object 6"/>
          <p:cNvGrpSpPr/>
          <p:nvPr/>
        </p:nvGrpSpPr>
        <p:grpSpPr>
          <a:xfrm>
            <a:off x="584199" y="4543825"/>
            <a:ext cx="1654583" cy="486489"/>
            <a:chOff x="300224" y="7490459"/>
            <a:chExt cx="3665220" cy="861694"/>
          </a:xfrm>
        </p:grpSpPr>
        <p:sp>
          <p:nvSpPr>
            <p:cNvPr id="7" name="object 7"/>
            <p:cNvSpPr/>
            <p:nvPr/>
          </p:nvSpPr>
          <p:spPr>
            <a:xfrm>
              <a:off x="300224" y="7536139"/>
              <a:ext cx="3665223" cy="673636"/>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1010412" y="7490459"/>
              <a:ext cx="2234184"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355092" y="7571231"/>
              <a:ext cx="3550920" cy="561340"/>
            </a:xfrm>
            <a:custGeom>
              <a:avLst/>
              <a:gdLst/>
              <a:ahLst/>
              <a:cxnLst/>
              <a:rect l="l" t="t" r="r" b="b"/>
              <a:pathLst>
                <a:path w="3550920" h="561340">
                  <a:moveTo>
                    <a:pt x="3457448"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457448" y="560832"/>
                  </a:lnTo>
                  <a:lnTo>
                    <a:pt x="3493805" y="553486"/>
                  </a:lnTo>
                  <a:lnTo>
                    <a:pt x="3523519" y="533455"/>
                  </a:lnTo>
                  <a:lnTo>
                    <a:pt x="3543565" y="503744"/>
                  </a:lnTo>
                  <a:lnTo>
                    <a:pt x="3550920" y="467360"/>
                  </a:lnTo>
                  <a:lnTo>
                    <a:pt x="3550920" y="93472"/>
                  </a:lnTo>
                  <a:lnTo>
                    <a:pt x="3543565" y="57114"/>
                  </a:lnTo>
                  <a:lnTo>
                    <a:pt x="3523519" y="27400"/>
                  </a:lnTo>
                  <a:lnTo>
                    <a:pt x="3493805" y="7354"/>
                  </a:lnTo>
                  <a:lnTo>
                    <a:pt x="3457448" y="0"/>
                  </a:lnTo>
                  <a:close/>
                </a:path>
              </a:pathLst>
            </a:custGeom>
            <a:solidFill>
              <a:srgbClr val="00AF50"/>
            </a:solidFill>
          </p:spPr>
          <p:txBody>
            <a:bodyPr wrap="square" lIns="0" tIns="0" rIns="0" bIns="0" rtlCol="0"/>
            <a:lstStyle/>
            <a:p>
              <a:endParaRPr sz="597"/>
            </a:p>
          </p:txBody>
        </p:sp>
        <p:sp>
          <p:nvSpPr>
            <p:cNvPr id="10" name="object 10"/>
            <p:cNvSpPr/>
            <p:nvPr/>
          </p:nvSpPr>
          <p:spPr>
            <a:xfrm>
              <a:off x="355092" y="7571231"/>
              <a:ext cx="3550920" cy="561340"/>
            </a:xfrm>
            <a:custGeom>
              <a:avLst/>
              <a:gdLst/>
              <a:ahLst/>
              <a:cxnLst/>
              <a:rect l="l" t="t" r="r" b="b"/>
              <a:pathLst>
                <a:path w="3550920" h="561340">
                  <a:moveTo>
                    <a:pt x="0" y="93472"/>
                  </a:moveTo>
                  <a:lnTo>
                    <a:pt x="7345" y="57114"/>
                  </a:lnTo>
                  <a:lnTo>
                    <a:pt x="27376" y="27400"/>
                  </a:lnTo>
                  <a:lnTo>
                    <a:pt x="57087" y="7354"/>
                  </a:lnTo>
                  <a:lnTo>
                    <a:pt x="93472" y="0"/>
                  </a:lnTo>
                  <a:lnTo>
                    <a:pt x="3457448" y="0"/>
                  </a:lnTo>
                  <a:lnTo>
                    <a:pt x="3493805" y="7354"/>
                  </a:lnTo>
                  <a:lnTo>
                    <a:pt x="3523519" y="27400"/>
                  </a:lnTo>
                  <a:lnTo>
                    <a:pt x="3543565" y="57114"/>
                  </a:lnTo>
                  <a:lnTo>
                    <a:pt x="3550920" y="93472"/>
                  </a:lnTo>
                  <a:lnTo>
                    <a:pt x="3550920" y="467360"/>
                  </a:lnTo>
                  <a:lnTo>
                    <a:pt x="3543565" y="503744"/>
                  </a:lnTo>
                  <a:lnTo>
                    <a:pt x="3523519" y="533455"/>
                  </a:lnTo>
                  <a:lnTo>
                    <a:pt x="3493805" y="553486"/>
                  </a:lnTo>
                  <a:lnTo>
                    <a:pt x="3457448"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987259" y="4622810"/>
            <a:ext cx="971186"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Cleasing</a:t>
            </a:r>
            <a:r>
              <a:rPr sz="1581" spc="-42" dirty="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gel</a:t>
            </a:r>
            <a:endParaRPr sz="1581" dirty="0">
              <a:latin typeface="Bebas Neue Regular" panose="00000500000000000000" pitchFamily="50" charset="0"/>
              <a:cs typeface="Carlito"/>
            </a:endParaRPr>
          </a:p>
        </p:txBody>
      </p:sp>
      <p:sp>
        <p:nvSpPr>
          <p:cNvPr id="16"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59" y="1170492"/>
            <a:ext cx="913997" cy="328371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26</a:t>
            </a:fld>
            <a:endParaRPr spc="6" dirty="0"/>
          </a:p>
        </p:txBody>
      </p:sp>
      <p:sp>
        <p:nvSpPr>
          <p:cNvPr id="5" name="object 5"/>
          <p:cNvSpPr/>
          <p:nvPr/>
        </p:nvSpPr>
        <p:spPr>
          <a:xfrm>
            <a:off x="660400" y="4635096"/>
            <a:ext cx="1295364" cy="380317"/>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060417" y="4609306"/>
            <a:ext cx="495850" cy="486138"/>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679154" y="4654908"/>
            <a:ext cx="1259591" cy="316917"/>
          </a:xfrm>
          <a:custGeom>
            <a:avLst/>
            <a:gdLst/>
            <a:ahLst/>
            <a:cxnLst/>
            <a:rect l="l" t="t" r="r" b="b"/>
            <a:pathLst>
              <a:path w="3685540" h="561340">
                <a:moveTo>
                  <a:pt x="3591560"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591560" y="560832"/>
                </a:lnTo>
                <a:lnTo>
                  <a:pt x="3627917" y="553486"/>
                </a:lnTo>
                <a:lnTo>
                  <a:pt x="3657631" y="533455"/>
                </a:lnTo>
                <a:lnTo>
                  <a:pt x="3677677" y="503744"/>
                </a:lnTo>
                <a:lnTo>
                  <a:pt x="3685032" y="467360"/>
                </a:lnTo>
                <a:lnTo>
                  <a:pt x="3685032" y="93472"/>
                </a:lnTo>
                <a:lnTo>
                  <a:pt x="3677677" y="57114"/>
                </a:lnTo>
                <a:lnTo>
                  <a:pt x="3657631" y="27400"/>
                </a:lnTo>
                <a:lnTo>
                  <a:pt x="3627917" y="7354"/>
                </a:lnTo>
                <a:lnTo>
                  <a:pt x="3591560" y="0"/>
                </a:lnTo>
                <a:close/>
              </a:path>
            </a:pathLst>
          </a:custGeom>
          <a:solidFill>
            <a:srgbClr val="00AF50"/>
          </a:solidFill>
        </p:spPr>
        <p:txBody>
          <a:bodyPr wrap="square" lIns="0" tIns="0" rIns="0" bIns="0" rtlCol="0"/>
          <a:lstStyle/>
          <a:p>
            <a:endParaRPr sz="597"/>
          </a:p>
        </p:txBody>
      </p:sp>
      <p:sp>
        <p:nvSpPr>
          <p:cNvPr id="8" name="object 8"/>
          <p:cNvSpPr/>
          <p:nvPr/>
        </p:nvSpPr>
        <p:spPr>
          <a:xfrm>
            <a:off x="679154" y="4654908"/>
            <a:ext cx="1259591" cy="316917"/>
          </a:xfrm>
          <a:custGeom>
            <a:avLst/>
            <a:gdLst/>
            <a:ahLst/>
            <a:cxnLst/>
            <a:rect l="l" t="t" r="r" b="b"/>
            <a:pathLst>
              <a:path w="3685540" h="561340">
                <a:moveTo>
                  <a:pt x="0" y="93472"/>
                </a:moveTo>
                <a:lnTo>
                  <a:pt x="7345" y="57114"/>
                </a:lnTo>
                <a:lnTo>
                  <a:pt x="27376" y="27400"/>
                </a:lnTo>
                <a:lnTo>
                  <a:pt x="57087" y="7354"/>
                </a:lnTo>
                <a:lnTo>
                  <a:pt x="93472" y="0"/>
                </a:lnTo>
                <a:lnTo>
                  <a:pt x="3591560" y="0"/>
                </a:lnTo>
                <a:lnTo>
                  <a:pt x="3627917" y="7354"/>
                </a:lnTo>
                <a:lnTo>
                  <a:pt x="3657631" y="27400"/>
                </a:lnTo>
                <a:lnTo>
                  <a:pt x="3677677" y="57114"/>
                </a:lnTo>
                <a:lnTo>
                  <a:pt x="3685032" y="93472"/>
                </a:lnTo>
                <a:lnTo>
                  <a:pt x="3685032" y="467360"/>
                </a:lnTo>
                <a:lnTo>
                  <a:pt x="3677677" y="503744"/>
                </a:lnTo>
                <a:lnTo>
                  <a:pt x="3657631" y="533455"/>
                </a:lnTo>
                <a:lnTo>
                  <a:pt x="3627917" y="553486"/>
                </a:lnTo>
                <a:lnTo>
                  <a:pt x="3591560"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sp>
        <p:nvSpPr>
          <p:cNvPr id="9" name="object 9"/>
          <p:cNvSpPr txBox="1"/>
          <p:nvPr/>
        </p:nvSpPr>
        <p:spPr>
          <a:xfrm>
            <a:off x="988181" y="1404907"/>
            <a:ext cx="7825619" cy="3556120"/>
          </a:xfrm>
          <a:prstGeom prst="rect">
            <a:avLst/>
          </a:prstGeom>
        </p:spPr>
        <p:txBody>
          <a:bodyPr vert="horz" wrap="square" lIns="0" tIns="6812" rIns="0" bIns="0" rtlCol="0">
            <a:spAutoFit/>
          </a:bodyPr>
          <a:lstStyle/>
          <a:p>
            <a:pPr marL="1614062" indent="-258493">
              <a:spcBef>
                <a:spcPts val="54"/>
              </a:spcBef>
              <a:buChar char="•"/>
              <a:tabLst>
                <a:tab pos="1614062" algn="l"/>
                <a:tab pos="1614420" algn="l"/>
              </a:tabLst>
            </a:pPr>
            <a:r>
              <a:rPr lang="es-ES" sz="1581" dirty="0" err="1" smtClean="0">
                <a:latin typeface="TT Commons" panose="02000506040000020004" pitchFamily="50" charset="0"/>
                <a:cs typeface="Arial"/>
              </a:rPr>
              <a:t>Regulating</a:t>
            </a:r>
            <a:r>
              <a:rPr lang="es-ES" sz="1581" dirty="0" smtClean="0">
                <a:latin typeface="TT Commons" panose="02000506040000020004" pitchFamily="50" charset="0"/>
                <a:cs typeface="Arial"/>
              </a:rPr>
              <a:t> facial </a:t>
            </a:r>
            <a:r>
              <a:rPr lang="es-ES" sz="1581" dirty="0" err="1" smtClean="0">
                <a:latin typeface="TT Commons" panose="02000506040000020004" pitchFamily="50" charset="0"/>
                <a:cs typeface="Arial"/>
              </a:rPr>
              <a:t>tonic</a:t>
            </a:r>
            <a:r>
              <a:rPr lang="es-ES" sz="1581" dirty="0" smtClean="0">
                <a:latin typeface="TT Commons" panose="02000506040000020004" pitchFamily="50" charset="0"/>
                <a:cs typeface="Arial"/>
              </a:rPr>
              <a:t> 2</a:t>
            </a:r>
            <a:r>
              <a:rPr sz="1581" dirty="0" smtClean="0">
                <a:latin typeface="TT Commons" panose="02000506040000020004" pitchFamily="50" charset="0"/>
                <a:cs typeface="Arial"/>
              </a:rPr>
              <a:t>00 </a:t>
            </a:r>
            <a:r>
              <a:rPr sz="1581" dirty="0">
                <a:latin typeface="TT Commons" panose="02000506040000020004" pitchFamily="50" charset="0"/>
                <a:cs typeface="Arial"/>
              </a:rPr>
              <a:t>ml</a:t>
            </a:r>
          </a:p>
          <a:p>
            <a:pPr>
              <a:spcBef>
                <a:spcPts val="14"/>
              </a:spcBef>
              <a:buFont typeface="Arial"/>
              <a:buChar char="•"/>
            </a:pPr>
            <a:endParaRPr sz="1496" dirty="0">
              <a:latin typeface="TT Commons" panose="02000506040000020004" pitchFamily="50" charset="0"/>
              <a:cs typeface="Arial"/>
            </a:endParaRPr>
          </a:p>
          <a:p>
            <a:pPr marL="1614062" marR="2868" indent="-258493">
              <a:lnSpc>
                <a:spcPts val="1705"/>
              </a:lnSpc>
              <a:buChar char="•"/>
              <a:tabLst>
                <a:tab pos="1614062" algn="l"/>
                <a:tab pos="1614420" algn="l"/>
              </a:tabLst>
            </a:pPr>
            <a:r>
              <a:rPr sz="1581" dirty="0">
                <a:latin typeface="TT Commons" panose="02000506040000020004" pitchFamily="50" charset="0"/>
                <a:cs typeface="Arial"/>
              </a:rPr>
              <a:t>Ingredients: chlorhexidine digluconate, salicylic acid, zinc pca, mentil lactate,  alantoine.</a:t>
            </a:r>
          </a:p>
          <a:p>
            <a:pPr>
              <a:spcBef>
                <a:spcPts val="25"/>
              </a:spcBef>
              <a:buFont typeface="Arial"/>
              <a:buChar char="•"/>
            </a:pPr>
            <a:endParaRPr sz="1468" dirty="0">
              <a:latin typeface="TT Commons" panose="02000506040000020004" pitchFamily="50" charset="0"/>
              <a:cs typeface="Arial"/>
            </a:endParaRPr>
          </a:p>
          <a:p>
            <a:pPr marL="1614062" marR="106839" indent="-258493">
              <a:lnSpc>
                <a:spcPts val="1705"/>
              </a:lnSpc>
              <a:buChar char="•"/>
              <a:tabLst>
                <a:tab pos="1614062" algn="l"/>
                <a:tab pos="1614420" algn="l"/>
              </a:tabLst>
            </a:pPr>
            <a:r>
              <a:rPr sz="1581" dirty="0">
                <a:latin typeface="TT Commons" panose="02000506040000020004" pitchFamily="50" charset="0"/>
                <a:cs typeface="Arial"/>
              </a:rPr>
              <a:t>Special tonic and purifying lotion, thanks to its composition, with ingredients that regulate the bacterial flora and normalize the sebaceous secretion of oily and/or acne-prone skin. It returns to the skin a pleasant sensation fresh, soft and without shine, preparing it to apply the professional treatment of Oily SK.</a:t>
            </a:r>
          </a:p>
          <a:p>
            <a:pPr>
              <a:spcBef>
                <a:spcPts val="28"/>
              </a:spcBef>
              <a:buFont typeface="Arial"/>
              <a:buChar char="•"/>
            </a:pPr>
            <a:endParaRPr sz="1468" dirty="0">
              <a:latin typeface="TT Commons" panose="02000506040000020004" pitchFamily="50" charset="0"/>
              <a:cs typeface="Arial"/>
            </a:endParaRPr>
          </a:p>
          <a:p>
            <a:pPr marL="1614062" marR="413375" indent="-258493">
              <a:lnSpc>
                <a:spcPts val="1705"/>
              </a:lnSpc>
              <a:buChar char="•"/>
              <a:tabLst>
                <a:tab pos="1614062" algn="l"/>
                <a:tab pos="1614420" algn="l"/>
              </a:tabLst>
            </a:pPr>
            <a:r>
              <a:rPr sz="1581" dirty="0">
                <a:latin typeface="TT Commons" panose="02000506040000020004" pitchFamily="50" charset="0"/>
                <a:cs typeface="Arial"/>
              </a:rPr>
              <a:t>How to use: toning impregnating two cotton discs, completing their absorption with slight touches, avoiding contact with mucous membranes.</a:t>
            </a:r>
          </a:p>
          <a:p>
            <a:pPr>
              <a:spcBef>
                <a:spcPts val="20"/>
              </a:spcBef>
              <a:buFont typeface="Arial"/>
              <a:buChar char="•"/>
            </a:pPr>
            <a:endParaRPr sz="1468" dirty="0">
              <a:latin typeface="TT Commons" panose="02000506040000020004" pitchFamily="50" charset="0"/>
              <a:cs typeface="Arial"/>
            </a:endParaRPr>
          </a:p>
          <a:p>
            <a:pPr marL="1614062" marR="428433" indent="-258493">
              <a:lnSpc>
                <a:spcPts val="1711"/>
              </a:lnSpc>
              <a:buChar char="•"/>
              <a:tabLst>
                <a:tab pos="1614062" algn="l"/>
                <a:tab pos="1614420" algn="l"/>
              </a:tabLst>
            </a:pPr>
            <a:r>
              <a:rPr sz="1581" dirty="0">
                <a:latin typeface="TT Commons" panose="02000506040000020004" pitchFamily="50" charset="0"/>
                <a:cs typeface="Arial"/>
              </a:rPr>
              <a:t>Combine with other products: to complete the makeup removal routine with the Japanese cleasing gel and/or double makeup </a:t>
            </a:r>
            <a:r>
              <a:rPr sz="1581" dirty="0" err="1" smtClean="0">
                <a:latin typeface="TT Commons" panose="02000506040000020004" pitchFamily="50" charset="0"/>
                <a:cs typeface="Arial"/>
              </a:rPr>
              <a:t>removal.</a:t>
            </a:r>
            <a:r>
              <a:rPr sz="1581" spc="-6" dirty="0" err="1" smtClean="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sp>
        <p:nvSpPr>
          <p:cNvPr id="14"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sp>
        <p:nvSpPr>
          <p:cNvPr id="11" name="object 11"/>
          <p:cNvSpPr txBox="1"/>
          <p:nvPr/>
        </p:nvSpPr>
        <p:spPr>
          <a:xfrm>
            <a:off x="1031498" y="4696245"/>
            <a:ext cx="971186" cy="250150"/>
          </a:xfrm>
          <a:prstGeom prst="rect">
            <a:avLst/>
          </a:prstGeom>
        </p:spPr>
        <p:txBody>
          <a:bodyPr vert="horz" wrap="square" lIns="0" tIns="6812" rIns="0" bIns="0" rtlCol="0">
            <a:spAutoFit/>
          </a:bodyPr>
          <a:lstStyle/>
          <a:p>
            <a:pPr marL="7170">
              <a:spcBef>
                <a:spcPts val="54"/>
              </a:spcBef>
            </a:pPr>
            <a:r>
              <a:rPr lang="es-ES" sz="1581" spc="-3" dirty="0" err="1" smtClean="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pic>
        <p:nvPicPr>
          <p:cNvPr id="15" name="Imagen 14"/>
          <p:cNvPicPr>
            <a:picLocks noChangeAspect="1"/>
          </p:cNvPicPr>
          <p:nvPr/>
        </p:nvPicPr>
        <p:blipFill rotWithShape="1">
          <a:blip r:embed="rId4" cstate="print">
            <a:extLst>
              <a:ext uri="{28A0092B-C50C-407E-A947-70E740481C1C}">
                <a14:useLocalDpi xmlns:a14="http://schemas.microsoft.com/office/drawing/2010/main" val="0"/>
              </a:ext>
            </a:extLst>
          </a:blip>
          <a:srcRect r="54516"/>
          <a:stretch/>
        </p:blipFill>
        <p:spPr>
          <a:xfrm>
            <a:off x="292867" y="575744"/>
            <a:ext cx="1535100" cy="4518750"/>
          </a:xfrm>
          <a:prstGeom prst="rect">
            <a:avLst/>
          </a:prstGeom>
        </p:spPr>
      </p:pic>
    </p:spTree>
    <p:extLst>
      <p:ext uri="{BB962C8B-B14F-4D97-AF65-F5344CB8AC3E}">
        <p14:creationId xmlns:p14="http://schemas.microsoft.com/office/powerpoint/2010/main" val="2358856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54" y="3355166"/>
            <a:ext cx="88627" cy="461537"/>
          </a:xfrm>
          <a:prstGeom prst="rect">
            <a:avLst/>
          </a:prstGeom>
        </p:spPr>
        <p:txBody>
          <a:bodyPr vert="horz" wrap="square" lIns="0" tIns="0" rIns="0" bIns="0" rtlCol="0">
            <a:spAutoFit/>
          </a:bodyPr>
          <a:lstStyle/>
          <a:p>
            <a:pPr marL="21505">
              <a:lnSpc>
                <a:spcPts val="898"/>
              </a:lnSpc>
            </a:pPr>
            <a:fld id="{81D60167-4931-47E6-BA6A-407CBD079E47}" type="slidenum">
              <a:rPr spc="6" dirty="0"/>
              <a:pPr marL="21505">
                <a:lnSpc>
                  <a:spcPts val="898"/>
                </a:lnSpc>
              </a:pPr>
              <a:t>27</a:t>
            </a:fld>
            <a:endParaRPr spc="6" dirty="0"/>
          </a:p>
        </p:txBody>
      </p:sp>
      <p:sp>
        <p:nvSpPr>
          <p:cNvPr id="9" name="object 9"/>
          <p:cNvSpPr txBox="1"/>
          <p:nvPr/>
        </p:nvSpPr>
        <p:spPr>
          <a:xfrm>
            <a:off x="433091" y="1148214"/>
            <a:ext cx="8455851" cy="4047886"/>
          </a:xfrm>
          <a:prstGeom prst="rect">
            <a:avLst/>
          </a:prstGeom>
        </p:spPr>
        <p:txBody>
          <a:bodyPr vert="horz" wrap="square" lIns="0" tIns="6810" rIns="0" bIns="0" rtlCol="0">
            <a:spAutoFit/>
          </a:bodyPr>
          <a:lstStyle/>
          <a:p>
            <a:pPr marL="2078439" indent="-258415" algn="just">
              <a:spcBef>
                <a:spcPts val="54"/>
              </a:spcBef>
              <a:buChar char="•"/>
              <a:tabLst>
                <a:tab pos="2078439" algn="l"/>
                <a:tab pos="2078798" algn="l"/>
              </a:tabLst>
            </a:pPr>
            <a:r>
              <a:rPr lang="en-US" sz="1600" b="1" dirty="0">
                <a:latin typeface="TT Commons Light" panose="02000506030000020003" pitchFamily="50" charset="0"/>
                <a:cs typeface="Arial"/>
              </a:rPr>
              <a:t>Facial serum 30 mL</a:t>
            </a:r>
            <a:r>
              <a:rPr lang="en-US" sz="1600" dirty="0">
                <a:latin typeface="TT Commons Light" panose="02000506030000020003" pitchFamily="50" charset="0"/>
                <a:cs typeface="Arial"/>
              </a:rPr>
              <a:t>: is a global treatment to protect and eliminate the unwanted effects of oily and combination skin. Improves the appearance of the skin around spots or blemishes. </a:t>
            </a:r>
          </a:p>
          <a:p>
            <a:pPr marL="2078439" indent="-258415" algn="just">
              <a:spcBef>
                <a:spcPts val="54"/>
              </a:spcBef>
              <a:buChar char="•"/>
              <a:tabLst>
                <a:tab pos="2078439" algn="l"/>
                <a:tab pos="2078798" algn="l"/>
              </a:tabLst>
            </a:pPr>
            <a:endParaRPr lang="en-US" sz="1600" dirty="0">
              <a:latin typeface="TT Commons Light" panose="02000506030000020003" pitchFamily="50" charset="0"/>
              <a:cs typeface="Arial"/>
            </a:endParaRPr>
          </a:p>
          <a:p>
            <a:pPr marL="2078439" indent="-258415" algn="just">
              <a:spcBef>
                <a:spcPts val="54"/>
              </a:spcBef>
              <a:buChar char="•"/>
              <a:tabLst>
                <a:tab pos="2078439" algn="l"/>
                <a:tab pos="2078798" algn="l"/>
              </a:tabLst>
            </a:pPr>
            <a:r>
              <a:rPr lang="en-US" sz="1600" b="1" dirty="0">
                <a:latin typeface="TT Commons Light" panose="02000506030000020003" pitchFamily="50" charset="0"/>
                <a:cs typeface="Arial"/>
              </a:rPr>
              <a:t>Ingredients</a:t>
            </a:r>
            <a:r>
              <a:rPr lang="en-US" sz="1600" dirty="0">
                <a:latin typeface="TT Commons Light" panose="02000506030000020003" pitchFamily="50" charset="0"/>
                <a:cs typeface="Arial"/>
              </a:rPr>
              <a:t>: Salicylic acid 1%, </a:t>
            </a:r>
            <a:r>
              <a:rPr lang="en-US" sz="1600" dirty="0" err="1">
                <a:latin typeface="TT Commons Light" panose="02000506030000020003" pitchFamily="50" charset="0"/>
                <a:cs typeface="Arial"/>
              </a:rPr>
              <a:t>azelaic</a:t>
            </a:r>
            <a:r>
              <a:rPr lang="en-US" sz="1600" dirty="0">
                <a:latin typeface="TT Commons Light" panose="02000506030000020003" pitchFamily="50" charset="0"/>
                <a:cs typeface="Arial"/>
              </a:rPr>
              <a:t> acid, </a:t>
            </a:r>
            <a:r>
              <a:rPr lang="en-US" sz="1600" dirty="0" err="1">
                <a:latin typeface="TT Commons Light" panose="02000506030000020003" pitchFamily="50" charset="0"/>
                <a:cs typeface="Arial"/>
              </a:rPr>
              <a:t>niacinamide</a:t>
            </a:r>
            <a:r>
              <a:rPr lang="en-US" sz="1600" dirty="0">
                <a:latin typeface="TT Commons Light" panose="02000506030000020003" pitchFamily="50" charset="0"/>
                <a:cs typeface="Arial"/>
              </a:rPr>
              <a:t>, hyaluronic acid, </a:t>
            </a:r>
            <a:r>
              <a:rPr lang="en-US" sz="1600" dirty="0" err="1">
                <a:latin typeface="TT Commons Light" panose="02000506030000020003" pitchFamily="50" charset="0"/>
                <a:cs typeface="Arial"/>
              </a:rPr>
              <a:t>postbiotics</a:t>
            </a:r>
            <a:r>
              <a:rPr lang="en-US" sz="1600" dirty="0">
                <a:latin typeface="TT Commons Light" panose="02000506030000020003" pitchFamily="50" charset="0"/>
                <a:cs typeface="Arial"/>
              </a:rPr>
              <a:t> and zinc.</a:t>
            </a:r>
          </a:p>
          <a:p>
            <a:pPr marL="2078439" indent="-258415" algn="just">
              <a:spcBef>
                <a:spcPts val="54"/>
              </a:spcBef>
              <a:buChar char="•"/>
              <a:tabLst>
                <a:tab pos="2078439" algn="l"/>
                <a:tab pos="2078798" algn="l"/>
              </a:tabLst>
            </a:pPr>
            <a:endParaRPr lang="en-US" sz="1600" dirty="0">
              <a:latin typeface="TT Commons Light" panose="02000506030000020003" pitchFamily="50" charset="0"/>
              <a:cs typeface="Arial"/>
            </a:endParaRPr>
          </a:p>
          <a:p>
            <a:pPr marL="2078439" indent="-258415" algn="just">
              <a:spcBef>
                <a:spcPts val="54"/>
              </a:spcBef>
              <a:buChar char="•"/>
              <a:tabLst>
                <a:tab pos="2078439" algn="l"/>
                <a:tab pos="2078798" algn="l"/>
              </a:tabLst>
            </a:pPr>
            <a:r>
              <a:rPr lang="en-US" sz="1600" b="1" dirty="0">
                <a:latin typeface="TT Commons Light" panose="02000506030000020003" pitchFamily="50" charset="0"/>
                <a:cs typeface="Arial"/>
              </a:rPr>
              <a:t>Exfoliating, purifying and renewing action</a:t>
            </a:r>
            <a:r>
              <a:rPr lang="en-US" sz="1600" dirty="0">
                <a:latin typeface="TT Commons Light" panose="02000506030000020003" pitchFamily="50" charset="0"/>
                <a:cs typeface="Arial"/>
              </a:rPr>
              <a:t>, keeping the skin's barrier function hydrated and healthy thanks to </a:t>
            </a:r>
            <a:r>
              <a:rPr lang="en-US" sz="1600" dirty="0" err="1">
                <a:latin typeface="TT Commons Light" panose="02000506030000020003" pitchFamily="50" charset="0"/>
                <a:cs typeface="Arial"/>
              </a:rPr>
              <a:t>niacinamide</a:t>
            </a:r>
            <a:r>
              <a:rPr lang="en-US" sz="1600" dirty="0">
                <a:latin typeface="TT Commons Light" panose="02000506030000020003" pitchFamily="50" charset="0"/>
                <a:cs typeface="Arial"/>
              </a:rPr>
              <a:t> and hyaluronic acid. Improves the health and </a:t>
            </a:r>
            <a:r>
              <a:rPr lang="en-US" sz="1600" dirty="0" err="1">
                <a:latin typeface="TT Commons Light" panose="02000506030000020003" pitchFamily="50" charset="0"/>
                <a:cs typeface="Arial"/>
              </a:rPr>
              <a:t>stabilises</a:t>
            </a:r>
            <a:r>
              <a:rPr lang="en-US" sz="1600" dirty="0">
                <a:latin typeface="TT Commons Light" panose="02000506030000020003" pitchFamily="50" charset="0"/>
                <a:cs typeface="Arial"/>
              </a:rPr>
              <a:t> the bacterial flora.</a:t>
            </a:r>
          </a:p>
          <a:p>
            <a:pPr marL="2078439" indent="-258415" algn="just">
              <a:spcBef>
                <a:spcPts val="54"/>
              </a:spcBef>
              <a:buChar char="•"/>
              <a:tabLst>
                <a:tab pos="2078439" algn="l"/>
                <a:tab pos="2078798" algn="l"/>
              </a:tabLst>
            </a:pPr>
            <a:endParaRPr lang="en-US" sz="1600" dirty="0">
              <a:latin typeface="TT Commons Light" panose="02000506030000020003" pitchFamily="50" charset="0"/>
              <a:cs typeface="Arial"/>
            </a:endParaRPr>
          </a:p>
          <a:p>
            <a:pPr marL="2078439" indent="-258415" algn="just">
              <a:spcBef>
                <a:spcPts val="54"/>
              </a:spcBef>
              <a:buChar char="•"/>
              <a:tabLst>
                <a:tab pos="2078439" algn="l"/>
                <a:tab pos="2078798" algn="l"/>
              </a:tabLst>
            </a:pPr>
            <a:r>
              <a:rPr lang="en-US" sz="1600" b="1" dirty="0">
                <a:latin typeface="TT Commons Light" panose="02000506030000020003" pitchFamily="50" charset="0"/>
                <a:cs typeface="Arial"/>
              </a:rPr>
              <a:t>Indications</a:t>
            </a:r>
            <a:r>
              <a:rPr lang="en-US" sz="1600" dirty="0">
                <a:latin typeface="TT Commons Light" panose="02000506030000020003" pitchFamily="50" charset="0"/>
                <a:cs typeface="Arial"/>
              </a:rPr>
              <a:t>: Recommended for acne-prone skin and blemishes such as enlarged pores, redness and irritation.</a:t>
            </a:r>
          </a:p>
          <a:p>
            <a:pPr marL="2078439" indent="-258415" algn="just">
              <a:spcBef>
                <a:spcPts val="54"/>
              </a:spcBef>
              <a:buChar char="•"/>
              <a:tabLst>
                <a:tab pos="2078439" algn="l"/>
                <a:tab pos="2078798" algn="l"/>
              </a:tabLst>
            </a:pPr>
            <a:endParaRPr lang="en-US" sz="1600" dirty="0">
              <a:latin typeface="TT Commons Light" panose="02000506030000020003" pitchFamily="50" charset="0"/>
              <a:cs typeface="Arial"/>
            </a:endParaRPr>
          </a:p>
          <a:p>
            <a:pPr marL="2078439" indent="-258415" algn="just">
              <a:spcBef>
                <a:spcPts val="54"/>
              </a:spcBef>
              <a:buChar char="•"/>
              <a:tabLst>
                <a:tab pos="2078439" algn="l"/>
                <a:tab pos="2078798" algn="l"/>
              </a:tabLst>
            </a:pPr>
            <a:r>
              <a:rPr lang="en-US" sz="1600" b="1" dirty="0">
                <a:latin typeface="TT Commons Light" panose="02000506030000020003" pitchFamily="50" charset="0"/>
                <a:cs typeface="Arial"/>
              </a:rPr>
              <a:t>How to use: </a:t>
            </a:r>
            <a:r>
              <a:rPr lang="en-US" sz="1600" dirty="0">
                <a:latin typeface="TT Commons Light" panose="02000506030000020003" pitchFamily="50" charset="0"/>
                <a:cs typeface="Arial"/>
              </a:rPr>
              <a:t>It can be applied both in the day and night routine. Apply to the face until absorbed and then use Balancing Cream I or Balancing Cream II day cream.</a:t>
            </a:r>
            <a:endParaRPr sz="1600" dirty="0">
              <a:latin typeface="TT Commons Light" panose="02000506030000020003" pitchFamily="50" charset="0"/>
              <a:cs typeface="Arial"/>
            </a:endParaRPr>
          </a:p>
        </p:txBody>
      </p:sp>
      <p:sp>
        <p:nvSpPr>
          <p:cNvPr id="14" name="Título 8"/>
          <p:cNvSpPr txBox="1">
            <a:spLocks/>
          </p:cNvSpPr>
          <p:nvPr/>
        </p:nvSpPr>
        <p:spPr>
          <a:xfrm>
            <a:off x="699719" y="445708"/>
            <a:ext cx="4288765" cy="332307"/>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399" spc="300" dirty="0">
                <a:latin typeface="Bebas Neue Regular" panose="00000500000000000000" pitchFamily="50" charset="0"/>
              </a:rPr>
              <a:t>POSTBIOTIC SALYCILIC ACID SERUM</a:t>
            </a:r>
          </a:p>
        </p:txBody>
      </p:sp>
      <p:grpSp>
        <p:nvGrpSpPr>
          <p:cNvPr id="2" name="Grupo 1"/>
          <p:cNvGrpSpPr/>
          <p:nvPr/>
        </p:nvGrpSpPr>
        <p:grpSpPr>
          <a:xfrm>
            <a:off x="568456" y="4732823"/>
            <a:ext cx="1450033" cy="486354"/>
            <a:chOff x="602287" y="4507688"/>
            <a:chExt cx="1450436" cy="486489"/>
          </a:xfrm>
        </p:grpSpPr>
        <p:grpSp>
          <p:nvGrpSpPr>
            <p:cNvPr id="4" name="object 4"/>
            <p:cNvGrpSpPr/>
            <p:nvPr/>
          </p:nvGrpSpPr>
          <p:grpSpPr>
            <a:xfrm>
              <a:off x="602287" y="4507688"/>
              <a:ext cx="1429713" cy="486489"/>
              <a:chOff x="57897" y="7426451"/>
              <a:chExt cx="3770629" cy="861694"/>
            </a:xfrm>
          </p:grpSpPr>
          <p:sp>
            <p:nvSpPr>
              <p:cNvPr id="5" name="object 5"/>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499871" y="7426451"/>
                <a:ext cx="2886455" cy="861072"/>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8" name="object 8"/>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15" name="object 11"/>
            <p:cNvSpPr txBox="1"/>
            <p:nvPr/>
          </p:nvSpPr>
          <p:spPr>
            <a:xfrm>
              <a:off x="691839" y="4583594"/>
              <a:ext cx="1360884" cy="250150"/>
            </a:xfrm>
            <a:prstGeom prst="rect">
              <a:avLst/>
            </a:prstGeom>
          </p:spPr>
          <p:txBody>
            <a:bodyPr vert="horz" wrap="square" lIns="0" tIns="6810" rIns="0" bIns="0" rtlCol="0">
              <a:spAutoFit/>
            </a:bodyPr>
            <a:lstStyle/>
            <a:p>
              <a:pPr marL="7168">
                <a:spcBef>
                  <a:spcPts val="54"/>
                </a:spcBef>
              </a:pPr>
              <a:r>
                <a:rPr lang="es-ES" sz="1581" spc="-6" dirty="0">
                  <a:solidFill>
                    <a:srgbClr val="FFFFFF"/>
                  </a:solidFill>
                  <a:latin typeface="Bebas Neue Regular" panose="00000500000000000000" pitchFamily="50" charset="0"/>
                  <a:cs typeface="Carlito"/>
                </a:rPr>
                <a:t>POSTBIOTIC SALYCILIC</a:t>
              </a:r>
              <a:endParaRPr sz="1581" dirty="0">
                <a:latin typeface="Bebas Neue Regular" panose="00000500000000000000" pitchFamily="50" charset="0"/>
                <a:cs typeface="Carlito"/>
              </a:endParaRPr>
            </a:p>
          </p:txBody>
        </p:sp>
      </p:grpSp>
      <p:pic>
        <p:nvPicPr>
          <p:cNvPr id="13" name="Imagen 12"/>
          <p:cNvPicPr>
            <a:picLocks noChangeAspect="1"/>
          </p:cNvPicPr>
          <p:nvPr/>
        </p:nvPicPr>
        <p:blipFill rotWithShape="1">
          <a:blip r:embed="rId4" cstate="print">
            <a:extLst>
              <a:ext uri="{28A0092B-C50C-407E-A947-70E740481C1C}">
                <a14:useLocalDpi xmlns:a14="http://schemas.microsoft.com/office/drawing/2010/main" val="0"/>
              </a:ext>
            </a:extLst>
          </a:blip>
          <a:srcRect r="53093"/>
          <a:stretch/>
        </p:blipFill>
        <p:spPr>
          <a:xfrm>
            <a:off x="448718" y="799168"/>
            <a:ext cx="1447398" cy="3770059"/>
          </a:xfrm>
          <a:prstGeom prst="rect">
            <a:avLst/>
          </a:prstGeom>
        </p:spPr>
      </p:pic>
    </p:spTree>
    <p:extLst>
      <p:ext uri="{BB962C8B-B14F-4D97-AF65-F5344CB8AC3E}">
        <p14:creationId xmlns:p14="http://schemas.microsoft.com/office/powerpoint/2010/main" val="1681394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4916" y="1677486"/>
            <a:ext cx="6961787" cy="3333110"/>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581" dirty="0">
                <a:latin typeface="TT Commons" panose="02000506040000020004" pitchFamily="50" charset="0"/>
                <a:cs typeface="Arial"/>
              </a:rPr>
              <a:t>Purifying cream 50 ml</a:t>
            </a:r>
          </a:p>
          <a:p>
            <a:pPr>
              <a:spcBef>
                <a:spcPts val="17"/>
              </a:spcBef>
              <a:buFont typeface="Arial"/>
              <a:buChar char="•"/>
            </a:pPr>
            <a:endParaRPr sz="1496" dirty="0">
              <a:latin typeface="TT Commons" panose="02000506040000020004" pitchFamily="50" charset="0"/>
              <a:cs typeface="Arial"/>
            </a:endParaRPr>
          </a:p>
          <a:p>
            <a:pPr marL="265306" marR="4302" indent="-258135">
              <a:lnSpc>
                <a:spcPts val="1705"/>
              </a:lnSpc>
              <a:buChar char="•"/>
              <a:tabLst>
                <a:tab pos="264947" algn="l"/>
                <a:tab pos="265306" algn="l"/>
              </a:tabLst>
            </a:pPr>
            <a:r>
              <a:rPr sz="1581" dirty="0">
                <a:latin typeface="TT Commons" panose="02000506040000020004" pitchFamily="50" charset="0"/>
                <a:cs typeface="Arial"/>
              </a:rPr>
              <a:t>Ingredients: Zinc Pca, salicylic acid, </a:t>
            </a:r>
            <a:r>
              <a:rPr lang="es-ES" sz="1581" dirty="0" err="1" smtClean="0">
                <a:latin typeface="TT Commons" panose="02000506040000020004" pitchFamily="50" charset="0"/>
                <a:cs typeface="Arial"/>
              </a:rPr>
              <a:t>enanthia</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chloranta</a:t>
            </a:r>
            <a:r>
              <a:rPr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plantago</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lanceolata</a:t>
            </a:r>
            <a:r>
              <a:rPr sz="1581" dirty="0" smtClean="0">
                <a:latin typeface="TT Commons" panose="02000506040000020004" pitchFamily="50" charset="0"/>
                <a:cs typeface="Arial"/>
              </a:rPr>
              <a:t>, </a:t>
            </a:r>
            <a:r>
              <a:rPr sz="1581" dirty="0">
                <a:latin typeface="TT Commons" panose="02000506040000020004" pitchFamily="50" charset="0"/>
                <a:cs typeface="Arial"/>
              </a:rPr>
              <a:t>malic acid, aloe gel extract, lemon and mint essential oils, bisabolol,</a:t>
            </a:r>
            <a:r>
              <a:rPr sz="1581" i="1" dirty="0">
                <a:latin typeface="TT Commons" panose="02000506040000020004" pitchFamily="50" charset="0"/>
                <a:cs typeface="Trebuchet MS"/>
              </a:rPr>
              <a:t> Hypericum perforatum-L</a:t>
            </a:r>
            <a:endParaRPr sz="1581" dirty="0">
              <a:latin typeface="TT Commons" panose="02000506040000020004" pitchFamily="50" charset="0"/>
              <a:cs typeface="Trebuchet MS"/>
            </a:endParaRPr>
          </a:p>
          <a:p>
            <a:pPr>
              <a:spcBef>
                <a:spcPts val="11"/>
              </a:spcBef>
              <a:buFont typeface="Arial"/>
              <a:buChar char="•"/>
            </a:pPr>
            <a:endParaRPr sz="1440" dirty="0">
              <a:latin typeface="TT Commons" panose="02000506040000020004" pitchFamily="50" charset="0"/>
              <a:cs typeface="Trebuchet MS"/>
            </a:endParaRPr>
          </a:p>
          <a:p>
            <a:pPr marL="265306" marR="2868" indent="-258135">
              <a:lnSpc>
                <a:spcPct val="90000"/>
              </a:lnSpc>
              <a:spcBef>
                <a:spcPts val="3"/>
              </a:spcBef>
              <a:buChar char="•"/>
              <a:tabLst>
                <a:tab pos="264947" algn="l"/>
                <a:tab pos="265306" algn="l"/>
              </a:tabLst>
            </a:pPr>
            <a:r>
              <a:rPr lang="es-ES" sz="1581" dirty="0" err="1" smtClean="0">
                <a:latin typeface="TT Commons" panose="02000506040000020004" pitchFamily="50" charset="0"/>
                <a:cs typeface="Arial"/>
              </a:rPr>
              <a:t>Oil</a:t>
            </a:r>
            <a:r>
              <a:rPr lang="es-ES" sz="1581" dirty="0" smtClean="0">
                <a:latin typeface="TT Commons" panose="02000506040000020004" pitchFamily="50" charset="0"/>
                <a:cs typeface="Arial"/>
              </a:rPr>
              <a:t> Free</a:t>
            </a:r>
            <a:r>
              <a:rPr sz="1581" dirty="0" smtClean="0">
                <a:latin typeface="TT Commons" panose="02000506040000020004" pitchFamily="50" charset="0"/>
                <a:cs typeface="Arial"/>
              </a:rPr>
              <a:t> </a:t>
            </a:r>
            <a:r>
              <a:rPr sz="1581" dirty="0">
                <a:latin typeface="TT Commons" panose="02000506040000020004" pitchFamily="50" charset="0"/>
                <a:cs typeface="Arial"/>
              </a:rPr>
              <a:t>moisturizing cream that acts on the factors involved in the formation of acne-prone skin. Returning to the skin a matte, luminous and more uniform appearance.</a:t>
            </a:r>
          </a:p>
          <a:p>
            <a:pPr>
              <a:spcBef>
                <a:spcPts val="11"/>
              </a:spcBef>
              <a:buFont typeface="Arial"/>
              <a:buChar char="•"/>
            </a:pPr>
            <a:endParaRPr sz="1496" dirty="0">
              <a:latin typeface="TT Commons" panose="02000506040000020004" pitchFamily="50" charset="0"/>
              <a:cs typeface="Arial"/>
            </a:endParaRPr>
          </a:p>
          <a:p>
            <a:pPr marL="265306" marR="315140" indent="-258135">
              <a:lnSpc>
                <a:spcPts val="1705"/>
              </a:lnSpc>
              <a:spcBef>
                <a:spcPts val="3"/>
              </a:spcBef>
              <a:buChar char="•"/>
              <a:tabLst>
                <a:tab pos="264947" algn="l"/>
                <a:tab pos="265306" algn="l"/>
              </a:tabLst>
            </a:pPr>
            <a:r>
              <a:rPr sz="1581" dirty="0">
                <a:latin typeface="TT Commons" panose="02000506040000020004" pitchFamily="50" charset="0"/>
                <a:cs typeface="Arial"/>
              </a:rPr>
              <a:t>How to use: apply twice a day on face and affected areas, previous facial cleaning with Cleasing gel, performing a slight massage, until its</a:t>
            </a:r>
            <a:r>
              <a:rPr sz="1581" dirty="0" err="1">
                <a:latin typeface="TT Commons" panose="02000506040000020004" pitchFamily="50" charset="0"/>
                <a:cs typeface="Arial"/>
              </a:rPr>
              <a:t> absorption</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265306" marR="315140" indent="-258135">
              <a:lnSpc>
                <a:spcPts val="1705"/>
              </a:lnSpc>
              <a:spcBef>
                <a:spcPts val="3"/>
              </a:spcBef>
              <a:buChar char="•"/>
              <a:tabLst>
                <a:tab pos="264947" algn="l"/>
                <a:tab pos="265306" algn="l"/>
              </a:tabLst>
            </a:pPr>
            <a:endParaRPr lang="es-ES" sz="1581" dirty="0">
              <a:latin typeface="TT Commons" panose="02000506040000020004" pitchFamily="50" charset="0"/>
              <a:cs typeface="Arial"/>
            </a:endParaRPr>
          </a:p>
          <a:p>
            <a:pPr marL="265306" marR="315140" indent="-258135">
              <a:lnSpc>
                <a:spcPts val="1705"/>
              </a:lnSpc>
              <a:spcBef>
                <a:spcPts val="3"/>
              </a:spcBef>
              <a:buFontTx/>
              <a:buChar char="•"/>
              <a:tabLst>
                <a:tab pos="264947" algn="l"/>
                <a:tab pos="265306" algn="l"/>
              </a:tabLst>
            </a:pPr>
            <a:r>
              <a:rPr lang="es-ES" sz="1581" dirty="0" smtClean="0">
                <a:latin typeface="TT Commons" panose="02000506040000020004" pitchFamily="50" charset="0"/>
                <a:cs typeface="Arial"/>
              </a:rPr>
              <a:t>Combine with other products: for a complete fat skin care and cleaning routine.</a:t>
            </a:r>
          </a:p>
          <a:p>
            <a:pPr marL="7171" marR="315140">
              <a:lnSpc>
                <a:spcPts val="1705"/>
              </a:lnSpc>
              <a:spcBef>
                <a:spcPts val="3"/>
              </a:spcBef>
              <a:tabLst>
                <a:tab pos="264947" algn="l"/>
                <a:tab pos="265306" algn="l"/>
              </a:tabLst>
            </a:pPr>
            <a:endParaRPr sz="1581" dirty="0">
              <a:latin typeface="TT Commons" panose="02000506040000020004" pitchFamily="50" charset="0"/>
              <a:cs typeface="Arial"/>
            </a:endParaRP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28</a:t>
            </a:fld>
            <a:endParaRPr spc="6" dirty="0"/>
          </a:p>
        </p:txBody>
      </p:sp>
      <p:grpSp>
        <p:nvGrpSpPr>
          <p:cNvPr id="6" name="object 6"/>
          <p:cNvGrpSpPr/>
          <p:nvPr/>
        </p:nvGrpSpPr>
        <p:grpSpPr>
          <a:xfrm>
            <a:off x="698500" y="4548380"/>
            <a:ext cx="1487676" cy="486489"/>
            <a:chOff x="300224" y="7490459"/>
            <a:chExt cx="3665220" cy="861694"/>
          </a:xfrm>
        </p:grpSpPr>
        <p:sp>
          <p:nvSpPr>
            <p:cNvPr id="7" name="object 7"/>
            <p:cNvSpPr/>
            <p:nvPr/>
          </p:nvSpPr>
          <p:spPr>
            <a:xfrm>
              <a:off x="300224" y="7536139"/>
              <a:ext cx="3665223" cy="673636"/>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586740" y="7490459"/>
              <a:ext cx="3080004"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355092" y="7571231"/>
              <a:ext cx="3550920" cy="561340"/>
            </a:xfrm>
            <a:custGeom>
              <a:avLst/>
              <a:gdLst/>
              <a:ahLst/>
              <a:cxnLst/>
              <a:rect l="l" t="t" r="r" b="b"/>
              <a:pathLst>
                <a:path w="3550920" h="561340">
                  <a:moveTo>
                    <a:pt x="3457448"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457448" y="560832"/>
                  </a:lnTo>
                  <a:lnTo>
                    <a:pt x="3493805" y="553486"/>
                  </a:lnTo>
                  <a:lnTo>
                    <a:pt x="3523519" y="533455"/>
                  </a:lnTo>
                  <a:lnTo>
                    <a:pt x="3543565" y="503744"/>
                  </a:lnTo>
                  <a:lnTo>
                    <a:pt x="3550920" y="467360"/>
                  </a:lnTo>
                  <a:lnTo>
                    <a:pt x="3550920" y="93472"/>
                  </a:lnTo>
                  <a:lnTo>
                    <a:pt x="3543565" y="57114"/>
                  </a:lnTo>
                  <a:lnTo>
                    <a:pt x="3523519" y="27400"/>
                  </a:lnTo>
                  <a:lnTo>
                    <a:pt x="3493805" y="7354"/>
                  </a:lnTo>
                  <a:lnTo>
                    <a:pt x="3457448" y="0"/>
                  </a:lnTo>
                  <a:close/>
                </a:path>
              </a:pathLst>
            </a:custGeom>
            <a:solidFill>
              <a:srgbClr val="00AF50"/>
            </a:solidFill>
          </p:spPr>
          <p:txBody>
            <a:bodyPr wrap="square" lIns="0" tIns="0" rIns="0" bIns="0" rtlCol="0"/>
            <a:lstStyle/>
            <a:p>
              <a:endParaRPr sz="597"/>
            </a:p>
          </p:txBody>
        </p:sp>
        <p:sp>
          <p:nvSpPr>
            <p:cNvPr id="10" name="object 10"/>
            <p:cNvSpPr/>
            <p:nvPr/>
          </p:nvSpPr>
          <p:spPr>
            <a:xfrm>
              <a:off x="355092" y="7571231"/>
              <a:ext cx="3550920" cy="561340"/>
            </a:xfrm>
            <a:custGeom>
              <a:avLst/>
              <a:gdLst/>
              <a:ahLst/>
              <a:cxnLst/>
              <a:rect l="l" t="t" r="r" b="b"/>
              <a:pathLst>
                <a:path w="3550920" h="561340">
                  <a:moveTo>
                    <a:pt x="0" y="93472"/>
                  </a:moveTo>
                  <a:lnTo>
                    <a:pt x="7345" y="57114"/>
                  </a:lnTo>
                  <a:lnTo>
                    <a:pt x="27376" y="27400"/>
                  </a:lnTo>
                  <a:lnTo>
                    <a:pt x="57087" y="7354"/>
                  </a:lnTo>
                  <a:lnTo>
                    <a:pt x="93472" y="0"/>
                  </a:lnTo>
                  <a:lnTo>
                    <a:pt x="3457448" y="0"/>
                  </a:lnTo>
                  <a:lnTo>
                    <a:pt x="3493805" y="7354"/>
                  </a:lnTo>
                  <a:lnTo>
                    <a:pt x="3523519" y="27400"/>
                  </a:lnTo>
                  <a:lnTo>
                    <a:pt x="3543565" y="57114"/>
                  </a:lnTo>
                  <a:lnTo>
                    <a:pt x="3550920" y="93472"/>
                  </a:lnTo>
                  <a:lnTo>
                    <a:pt x="3550920" y="467360"/>
                  </a:lnTo>
                  <a:lnTo>
                    <a:pt x="3543565" y="503744"/>
                  </a:lnTo>
                  <a:lnTo>
                    <a:pt x="3523519" y="533455"/>
                  </a:lnTo>
                  <a:lnTo>
                    <a:pt x="3493805" y="553486"/>
                  </a:lnTo>
                  <a:lnTo>
                    <a:pt x="3457448"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812603" y="4607897"/>
            <a:ext cx="1447997"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Balancing </a:t>
            </a:r>
            <a:r>
              <a:rPr sz="1581" spc="-6" dirty="0">
                <a:solidFill>
                  <a:srgbClr val="FFFFFF"/>
                </a:solidFill>
                <a:latin typeface="Bebas Neue Regular" panose="00000500000000000000" pitchFamily="50" charset="0"/>
                <a:cs typeface="Carlito"/>
              </a:rPr>
              <a:t>cream</a:t>
            </a:r>
            <a:r>
              <a:rPr sz="1581" spc="-28" dirty="0">
                <a:solidFill>
                  <a:srgbClr val="FFFFFF"/>
                </a:solidFill>
                <a:latin typeface="Bebas Neue Regular" panose="00000500000000000000" pitchFamily="50" charset="0"/>
                <a:cs typeface="Carlito"/>
              </a:rPr>
              <a:t> </a:t>
            </a:r>
            <a:r>
              <a:rPr sz="1581" spc="-3" dirty="0">
                <a:solidFill>
                  <a:srgbClr val="FFFFFF"/>
                </a:solidFill>
                <a:latin typeface="Bebas Neue Regular" panose="00000500000000000000" pitchFamily="50" charset="0"/>
                <a:cs typeface="Carlito"/>
              </a:rPr>
              <a:t>I</a:t>
            </a:r>
            <a:endParaRPr sz="1581" dirty="0">
              <a:latin typeface="Bebas Neue Regular" panose="00000500000000000000" pitchFamily="50" charset="0"/>
              <a:cs typeface="Carlito"/>
            </a:endParaRPr>
          </a:p>
        </p:txBody>
      </p:sp>
      <p:sp>
        <p:nvSpPr>
          <p:cNvPr id="17"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78" y="1537839"/>
            <a:ext cx="1189864" cy="301263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29</a:t>
            </a:fld>
            <a:endParaRPr spc="6" dirty="0"/>
          </a:p>
        </p:txBody>
      </p:sp>
      <p:sp>
        <p:nvSpPr>
          <p:cNvPr id="5" name="object 5"/>
          <p:cNvSpPr/>
          <p:nvPr/>
        </p:nvSpPr>
        <p:spPr>
          <a:xfrm>
            <a:off x="576473" y="4569615"/>
            <a:ext cx="1662310" cy="380317"/>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686374" y="4543825"/>
            <a:ext cx="1437673" cy="486138"/>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601358" y="4589427"/>
            <a:ext cx="1610470" cy="316917"/>
          </a:xfrm>
          <a:custGeom>
            <a:avLst/>
            <a:gdLst/>
            <a:ahLst/>
            <a:cxnLst/>
            <a:rect l="l" t="t" r="r" b="b"/>
            <a:pathLst>
              <a:path w="3550920" h="561340">
                <a:moveTo>
                  <a:pt x="3457448"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457448" y="560832"/>
                </a:lnTo>
                <a:lnTo>
                  <a:pt x="3493805" y="553486"/>
                </a:lnTo>
                <a:lnTo>
                  <a:pt x="3523519" y="533455"/>
                </a:lnTo>
                <a:lnTo>
                  <a:pt x="3543565" y="503744"/>
                </a:lnTo>
                <a:lnTo>
                  <a:pt x="3550920" y="467360"/>
                </a:lnTo>
                <a:lnTo>
                  <a:pt x="3550920" y="93472"/>
                </a:lnTo>
                <a:lnTo>
                  <a:pt x="3543565" y="57114"/>
                </a:lnTo>
                <a:lnTo>
                  <a:pt x="3523519" y="27400"/>
                </a:lnTo>
                <a:lnTo>
                  <a:pt x="3493805" y="7354"/>
                </a:lnTo>
                <a:lnTo>
                  <a:pt x="3457448" y="0"/>
                </a:lnTo>
                <a:close/>
              </a:path>
            </a:pathLst>
          </a:custGeom>
          <a:solidFill>
            <a:srgbClr val="00AF50"/>
          </a:solidFill>
        </p:spPr>
        <p:txBody>
          <a:bodyPr wrap="square" lIns="0" tIns="0" rIns="0" bIns="0" rtlCol="0"/>
          <a:lstStyle/>
          <a:p>
            <a:endParaRPr sz="597"/>
          </a:p>
        </p:txBody>
      </p:sp>
      <p:sp>
        <p:nvSpPr>
          <p:cNvPr id="8" name="object 8"/>
          <p:cNvSpPr/>
          <p:nvPr/>
        </p:nvSpPr>
        <p:spPr>
          <a:xfrm>
            <a:off x="601358" y="4589427"/>
            <a:ext cx="1610470" cy="316917"/>
          </a:xfrm>
          <a:custGeom>
            <a:avLst/>
            <a:gdLst/>
            <a:ahLst/>
            <a:cxnLst/>
            <a:rect l="l" t="t" r="r" b="b"/>
            <a:pathLst>
              <a:path w="3550920" h="561340">
                <a:moveTo>
                  <a:pt x="0" y="93472"/>
                </a:moveTo>
                <a:lnTo>
                  <a:pt x="7345" y="57114"/>
                </a:lnTo>
                <a:lnTo>
                  <a:pt x="27376" y="27400"/>
                </a:lnTo>
                <a:lnTo>
                  <a:pt x="57087" y="7354"/>
                </a:lnTo>
                <a:lnTo>
                  <a:pt x="93472" y="0"/>
                </a:lnTo>
                <a:lnTo>
                  <a:pt x="3457448" y="0"/>
                </a:lnTo>
                <a:lnTo>
                  <a:pt x="3493805" y="7354"/>
                </a:lnTo>
                <a:lnTo>
                  <a:pt x="3523519" y="27400"/>
                </a:lnTo>
                <a:lnTo>
                  <a:pt x="3543565" y="57114"/>
                </a:lnTo>
                <a:lnTo>
                  <a:pt x="3550920" y="93472"/>
                </a:lnTo>
                <a:lnTo>
                  <a:pt x="3550920" y="467360"/>
                </a:lnTo>
                <a:lnTo>
                  <a:pt x="3543565" y="503744"/>
                </a:lnTo>
                <a:lnTo>
                  <a:pt x="3523519" y="533455"/>
                </a:lnTo>
                <a:lnTo>
                  <a:pt x="3493805" y="553486"/>
                </a:lnTo>
                <a:lnTo>
                  <a:pt x="3457448"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sp>
        <p:nvSpPr>
          <p:cNvPr id="9" name="object 9"/>
          <p:cNvSpPr txBox="1"/>
          <p:nvPr/>
        </p:nvSpPr>
        <p:spPr>
          <a:xfrm>
            <a:off x="453493" y="1665970"/>
            <a:ext cx="8436507" cy="3338111"/>
          </a:xfrm>
          <a:prstGeom prst="rect">
            <a:avLst/>
          </a:prstGeom>
        </p:spPr>
        <p:txBody>
          <a:bodyPr vert="horz" wrap="square" lIns="0" tIns="6812" rIns="0" bIns="0" rtlCol="0">
            <a:normAutofit fontScale="97927"/>
          </a:bodyPr>
          <a:lstStyle/>
          <a:p>
            <a:pPr marL="2216735" indent="-258493">
              <a:spcBef>
                <a:spcPts val="54"/>
              </a:spcBef>
              <a:buChar char="•"/>
              <a:tabLst>
                <a:tab pos="2216735" algn="l"/>
                <a:tab pos="2217094" algn="l"/>
              </a:tabLst>
            </a:pPr>
            <a:r>
              <a:rPr sz="1581" dirty="0">
                <a:latin typeface="TT Commons" panose="02000506040000020004" pitchFamily="50" charset="0"/>
                <a:cs typeface="Arial"/>
              </a:rPr>
              <a:t>Balancing cream 50 ml</a:t>
            </a:r>
          </a:p>
          <a:p>
            <a:pPr>
              <a:spcBef>
                <a:spcPts val="14"/>
              </a:spcBef>
              <a:buFont typeface="Arial"/>
              <a:buChar char="•"/>
            </a:pPr>
            <a:endParaRPr sz="1496" dirty="0">
              <a:latin typeface="TT Commons" panose="02000506040000020004" pitchFamily="50" charset="0"/>
              <a:cs typeface="Arial"/>
            </a:endParaRPr>
          </a:p>
          <a:p>
            <a:pPr marL="2216735" marR="666849" indent="-258135">
              <a:lnSpc>
                <a:spcPts val="1705"/>
              </a:lnSpc>
              <a:buChar char="•"/>
              <a:tabLst>
                <a:tab pos="2216735" algn="l"/>
                <a:tab pos="2217094" algn="l"/>
              </a:tabLst>
            </a:pPr>
            <a:r>
              <a:rPr sz="1581" dirty="0">
                <a:latin typeface="TT Commons" panose="02000506040000020004" pitchFamily="50" charset="0"/>
                <a:cs typeface="Arial"/>
              </a:rPr>
              <a:t>Ingredients: </a:t>
            </a:r>
            <a:r>
              <a:rPr lang="es-ES" sz="1581" dirty="0" err="1">
                <a:latin typeface="TT Commons" panose="02000506040000020004" pitchFamily="50" charset="0"/>
                <a:cs typeface="Arial"/>
              </a:rPr>
              <a:t>enanthia</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chloranta</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plantago</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lanceolata</a:t>
            </a:r>
            <a:r>
              <a:rPr sz="1581" dirty="0" smtClean="0">
                <a:latin typeface="TT Commons" panose="02000506040000020004" pitchFamily="50" charset="0"/>
                <a:cs typeface="Arial"/>
              </a:rPr>
              <a:t>, </a:t>
            </a:r>
            <a:r>
              <a:rPr sz="1581" dirty="0">
                <a:latin typeface="TT Commons" panose="02000506040000020004" pitchFamily="50" charset="0"/>
                <a:cs typeface="Arial"/>
              </a:rPr>
              <a:t>malic acid, Zinc Pca, aloe gel extract,  hydroviton-24, </a:t>
            </a:r>
            <a:r>
              <a:rPr sz="1581" dirty="0" err="1" smtClean="0">
                <a:latin typeface="TT Commons" panose="02000506040000020004" pitchFamily="50" charset="0"/>
                <a:cs typeface="Arial"/>
              </a:rPr>
              <a:t>panthenol</a:t>
            </a:r>
            <a:endParaRPr lang="es-ES" sz="1581" dirty="0">
              <a:latin typeface="TT Commons" panose="02000506040000020004" pitchFamily="50" charset="0"/>
              <a:cs typeface="Arial"/>
            </a:endParaRPr>
          </a:p>
          <a:p>
            <a:pPr marL="2216735" marR="666849" indent="-258135">
              <a:lnSpc>
                <a:spcPts val="1705"/>
              </a:lnSpc>
              <a:buChar char="•"/>
              <a:tabLst>
                <a:tab pos="2216735" algn="l"/>
                <a:tab pos="2217094" algn="l"/>
              </a:tabLst>
            </a:pPr>
            <a:endParaRPr sz="1468" dirty="0">
              <a:latin typeface="TT Commons" panose="02000506040000020004" pitchFamily="50" charset="0"/>
              <a:cs typeface="Arial"/>
            </a:endParaRPr>
          </a:p>
          <a:p>
            <a:pPr marL="2216735" marR="2868" indent="-258135">
              <a:lnSpc>
                <a:spcPts val="1705"/>
              </a:lnSpc>
              <a:buChar char="•"/>
              <a:tabLst>
                <a:tab pos="2216735" algn="l"/>
                <a:tab pos="2217094" algn="l"/>
              </a:tabLst>
            </a:pPr>
            <a:r>
              <a:rPr sz="1581" dirty="0">
                <a:latin typeface="TT Commons" panose="02000506040000020004" pitchFamily="50" charset="0"/>
                <a:cs typeface="Arial"/>
              </a:rPr>
              <a:t>Its select combination of active ingredients help to normalize and moisturize oily skin.  It returns to the skin its vitality and its matte appearance providing a sensation of freshness.</a:t>
            </a:r>
          </a:p>
          <a:p>
            <a:pPr>
              <a:spcBef>
                <a:spcPts val="20"/>
              </a:spcBef>
              <a:buFont typeface="Arial"/>
              <a:buChar char="•"/>
            </a:pPr>
            <a:endParaRPr sz="1468" dirty="0">
              <a:latin typeface="TT Commons" panose="02000506040000020004" pitchFamily="50" charset="0"/>
              <a:cs typeface="Arial"/>
            </a:endParaRPr>
          </a:p>
          <a:p>
            <a:pPr marL="2216735" marR="303309" indent="-258135">
              <a:lnSpc>
                <a:spcPts val="1711"/>
              </a:lnSpc>
              <a:buChar char="•"/>
              <a:tabLst>
                <a:tab pos="2216735" algn="l"/>
                <a:tab pos="2217094" algn="l"/>
              </a:tabLst>
            </a:pPr>
            <a:r>
              <a:rPr sz="1581" dirty="0">
                <a:latin typeface="TT Commons" panose="02000506040000020004" pitchFamily="50" charset="0"/>
                <a:cs typeface="Arial"/>
              </a:rPr>
              <a:t>How to use: apply twice a day on the face and affected areas, prior facial cleaning with cleasing gel, performing a slight massage until its absorption.</a:t>
            </a:r>
          </a:p>
          <a:p>
            <a:pPr>
              <a:spcBef>
                <a:spcPts val="17"/>
              </a:spcBef>
              <a:buFont typeface="Arial"/>
              <a:buChar char="•"/>
            </a:pPr>
            <a:endParaRPr sz="1468" dirty="0">
              <a:latin typeface="TT Commons" panose="02000506040000020004" pitchFamily="50" charset="0"/>
              <a:cs typeface="Arial"/>
            </a:endParaRPr>
          </a:p>
          <a:p>
            <a:pPr marL="2216735" marR="24379" indent="-258135">
              <a:lnSpc>
                <a:spcPts val="1705"/>
              </a:lnSpc>
              <a:buChar char="•"/>
              <a:tabLst>
                <a:tab pos="2216735" algn="l"/>
                <a:tab pos="2217094" algn="l"/>
              </a:tabLst>
            </a:pPr>
            <a:r>
              <a:rPr sz="1581" dirty="0">
                <a:latin typeface="TT Commons" panose="02000506040000020004" pitchFamily="50" charset="0"/>
                <a:cs typeface="Arial"/>
              </a:rPr>
              <a:t>Combine with other products: for a full </a:t>
            </a:r>
            <a:r>
              <a:rPr lang="es-ES" sz="1581" dirty="0" err="1" smtClean="0">
                <a:latin typeface="TT Commons" panose="02000506040000020004" pitchFamily="50" charset="0"/>
                <a:cs typeface="Arial"/>
              </a:rPr>
              <a:t>oily</a:t>
            </a:r>
            <a:r>
              <a:rPr sz="1581" dirty="0" smtClean="0">
                <a:latin typeface="TT Commons" panose="02000506040000020004" pitchFamily="50" charset="0"/>
                <a:cs typeface="Arial"/>
              </a:rPr>
              <a:t> </a:t>
            </a:r>
            <a:r>
              <a:rPr sz="1581" dirty="0">
                <a:latin typeface="TT Commons" panose="02000506040000020004" pitchFamily="50" charset="0"/>
                <a:cs typeface="Arial"/>
              </a:rPr>
              <a:t>skin care and cleaning </a:t>
            </a:r>
            <a:r>
              <a:rPr lang="es-ES" sz="1581" dirty="0" smtClean="0">
                <a:latin typeface="TT Commons" panose="02000506040000020004" pitchFamily="50" charset="0"/>
                <a:cs typeface="Arial"/>
              </a:rPr>
              <a:t>complete</a:t>
            </a:r>
            <a:r>
              <a:rPr sz="1581" dirty="0" smtClean="0">
                <a:latin typeface="TT Commons" panose="02000506040000020004" pitchFamily="50" charset="0"/>
                <a:cs typeface="Arial"/>
              </a:rPr>
              <a:t> routine</a:t>
            </a:r>
            <a:r>
              <a:rPr lang="es-ES" sz="1581" dirty="0" smtClean="0">
                <a:latin typeface="TT Commons" panose="02000506040000020004" pitchFamily="50" charset="0"/>
                <a:cs typeface="Arial"/>
              </a:rPr>
              <a:t> </a:t>
            </a:r>
            <a:r>
              <a:rPr sz="1581" dirty="0" smtClean="0">
                <a:solidFill>
                  <a:srgbClr val="FFFFFF"/>
                </a:solidFill>
                <a:latin typeface="Bebas Neue Regular" panose="00000500000000000000" pitchFamily="50" charset="0"/>
                <a:cs typeface="Carlito"/>
              </a:rPr>
              <a:t>cream </a:t>
            </a:r>
            <a:r>
              <a:rPr sz="1581" spc="-6" dirty="0">
                <a:solidFill>
                  <a:srgbClr val="FFFFFF"/>
                </a:solidFill>
                <a:latin typeface="Bebas Neue Regular" panose="00000500000000000000" pitchFamily="50" charset="0"/>
                <a:cs typeface="Carlito"/>
              </a:rPr>
              <a:t>II</a:t>
            </a:r>
            <a:r>
              <a:rPr sz="1581" dirty="0">
                <a:solidFill>
                  <a:srgbClr val="FFFFFF"/>
                </a:solidFill>
                <a:latin typeface="Bebas Neue Regular" panose="00000500000000000000" pitchFamily="50" charset="0"/>
                <a:cs typeface="Carlito"/>
              </a:rPr>
              <a:t> </a:t>
            </a:r>
            <a:endParaRPr sz="1581" dirty="0">
              <a:latin typeface="Bebas Neue Regular" panose="00000500000000000000" pitchFamily="50" charset="0"/>
              <a:cs typeface="Carlito"/>
            </a:endParaRPr>
          </a:p>
        </p:txBody>
      </p:sp>
      <p:sp>
        <p:nvSpPr>
          <p:cNvPr id="14"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sp>
        <p:nvSpPr>
          <p:cNvPr id="15" name="object 11"/>
          <p:cNvSpPr txBox="1"/>
          <p:nvPr/>
        </p:nvSpPr>
        <p:spPr>
          <a:xfrm>
            <a:off x="812603" y="4607897"/>
            <a:ext cx="1447997"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Balancing </a:t>
            </a:r>
            <a:r>
              <a:rPr sz="1581" spc="-6" dirty="0">
                <a:solidFill>
                  <a:srgbClr val="FFFFFF"/>
                </a:solidFill>
                <a:latin typeface="Bebas Neue Regular" panose="00000500000000000000" pitchFamily="50" charset="0"/>
                <a:cs typeface="Carlito"/>
              </a:rPr>
              <a:t>cream</a:t>
            </a:r>
            <a:r>
              <a:rPr sz="1581" spc="-28" dirty="0">
                <a:solidFill>
                  <a:srgbClr val="FFFFFF"/>
                </a:solidFill>
                <a:latin typeface="Bebas Neue Regular" panose="00000500000000000000" pitchFamily="50" charset="0"/>
                <a:cs typeface="Carlito"/>
              </a:rPr>
              <a:t> </a:t>
            </a:r>
            <a:r>
              <a:rPr lang="es-ES" sz="1581" spc="-28" dirty="0" smtClean="0">
                <a:solidFill>
                  <a:srgbClr val="FFFFFF"/>
                </a:solidFill>
                <a:latin typeface="Bebas Neue Regular" panose="00000500000000000000" pitchFamily="50" charset="0"/>
                <a:cs typeface="Carlito"/>
              </a:rPr>
              <a:t>iI</a:t>
            </a:r>
            <a:endParaRPr sz="1581" dirty="0">
              <a:latin typeface="Bebas Neue Regular" panose="00000500000000000000" pitchFamily="50" charset="0"/>
              <a:cs typeface="Carlito"/>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603" y="1400721"/>
            <a:ext cx="1223166" cy="30969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ítulo 8"/>
          <p:cNvSpPr txBox="1">
            <a:spLocks/>
          </p:cNvSpPr>
          <p:nvPr/>
        </p:nvSpPr>
        <p:spPr>
          <a:xfrm>
            <a:off x="698500" y="445037"/>
            <a:ext cx="551881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Oily and/or acne-prone skin</a:t>
            </a:r>
            <a:endParaRPr lang="es-ES" sz="2400" spc="300" dirty="0">
              <a:latin typeface="Bebas Neue Regular" panose="00000500000000000000" pitchFamily="50" charset="0"/>
            </a:endParaRPr>
          </a:p>
        </p:txBody>
      </p:sp>
      <p:sp>
        <p:nvSpPr>
          <p:cNvPr id="12" name="object 7"/>
          <p:cNvSpPr txBox="1"/>
          <p:nvPr/>
        </p:nvSpPr>
        <p:spPr>
          <a:xfrm>
            <a:off x="584200" y="1164568"/>
            <a:ext cx="8229600" cy="3938276"/>
          </a:xfrm>
          <a:prstGeom prst="rect">
            <a:avLst/>
          </a:prstGeom>
        </p:spPr>
        <p:txBody>
          <a:bodyPr vert="horz" wrap="square" lIns="0" tIns="6812" rIns="0" bIns="0" rtlCol="0">
            <a:normAutofit fontScale="94029"/>
          </a:bodyPr>
          <a:lstStyle/>
          <a:p>
            <a:pPr marL="7170" marR="2953496">
              <a:spcBef>
                <a:spcPts val="54"/>
              </a:spcBef>
            </a:pPr>
            <a:r>
              <a:rPr sz="1581" dirty="0" smtClean="0">
                <a:latin typeface="TT Commons" panose="02000506040000020004" pitchFamily="50" charset="0"/>
                <a:cs typeface="Arial"/>
              </a:rPr>
              <a:t>The </a:t>
            </a:r>
            <a:r>
              <a:rPr sz="1581" dirty="0">
                <a:latin typeface="TT Commons" panose="02000506040000020004" pitchFamily="50" charset="0"/>
                <a:cs typeface="Arial"/>
              </a:rPr>
              <a:t>sebaceous gland is located in the middle dermis and is formed of lipid-filled cells that develop embryologically in the fourth month of gestation.</a:t>
            </a:r>
          </a:p>
          <a:p>
            <a:pPr>
              <a:spcBef>
                <a:spcPts val="14"/>
              </a:spcBef>
            </a:pPr>
            <a:endParaRPr sz="1637" dirty="0">
              <a:latin typeface="TT Commons" panose="02000506040000020004" pitchFamily="50" charset="0"/>
              <a:cs typeface="Arial"/>
            </a:endParaRPr>
          </a:p>
          <a:p>
            <a:pPr marL="7170" marR="3210556"/>
            <a:r>
              <a:rPr sz="1581" dirty="0">
                <a:latin typeface="TT Commons" panose="02000506040000020004" pitchFamily="50" charset="0"/>
                <a:cs typeface="Arial"/>
              </a:rPr>
              <a:t>This gland is characterized by the synthesis of sebum, a lipid substance whose function is to lubricate and protect the skin surface.</a:t>
            </a:r>
          </a:p>
          <a:p>
            <a:pPr>
              <a:lnSpc>
                <a:spcPct val="100000"/>
              </a:lnSpc>
            </a:pPr>
            <a:endParaRPr sz="1722" dirty="0">
              <a:latin typeface="TT Commons" panose="02000506040000020004" pitchFamily="50" charset="0"/>
              <a:cs typeface="Arial"/>
            </a:endParaRPr>
          </a:p>
          <a:p>
            <a:pPr marL="7170" marR="2868"/>
            <a:r>
              <a:rPr sz="1581" dirty="0">
                <a:latin typeface="TT Commons" panose="02000506040000020004" pitchFamily="50" charset="0"/>
                <a:cs typeface="Arial"/>
              </a:rPr>
              <a:t>The oily skin is characterized by having very dilated sebaceous pilo ducts, which results in holes or "pores" highly notorious, hypertrophic, and the secretion of sebum and sweat that comes out of them is very abundant, so that the skin surface shall have the following characteristics:</a:t>
            </a:r>
          </a:p>
          <a:p>
            <a:pPr>
              <a:spcBef>
                <a:spcPts val="17"/>
              </a:spcBef>
            </a:pPr>
            <a:endParaRPr sz="1637" dirty="0">
              <a:latin typeface="TT Commons" panose="02000506040000020004" pitchFamily="50" charset="0"/>
              <a:cs typeface="Arial"/>
            </a:endParaRPr>
          </a:p>
          <a:p>
            <a:pPr marL="200772" indent="-193601">
              <a:buChar char="•"/>
              <a:tabLst>
                <a:tab pos="200413" algn="l"/>
                <a:tab pos="200772" algn="l"/>
              </a:tabLst>
            </a:pPr>
            <a:r>
              <a:rPr sz="1581" dirty="0">
                <a:latin typeface="TT Commons" panose="02000506040000020004" pitchFamily="50" charset="0"/>
                <a:cs typeface="Arial"/>
              </a:rPr>
              <a:t>Shiny, by the reflection of light on the sebum or fat that is on the surface of the skin.</a:t>
            </a:r>
          </a:p>
          <a:p>
            <a:pPr marL="200772" indent="-193601">
              <a:buChar char="•"/>
              <a:tabLst>
                <a:tab pos="200413" algn="l"/>
                <a:tab pos="200772" algn="l"/>
              </a:tabLst>
            </a:pPr>
            <a:r>
              <a:rPr sz="1581" dirty="0">
                <a:latin typeface="TT Commons" panose="02000506040000020004" pitchFamily="50" charset="0"/>
                <a:cs typeface="Arial"/>
              </a:rPr>
              <a:t>Unctuous, because of the excess fat accumulated on the skin.</a:t>
            </a:r>
          </a:p>
          <a:p>
            <a:pPr marL="200772" marR="106122" indent="-193601">
              <a:buChar char="•"/>
              <a:tabLst>
                <a:tab pos="200413" algn="l"/>
                <a:tab pos="200772" algn="l"/>
              </a:tabLst>
            </a:pPr>
            <a:r>
              <a:rPr sz="1581" dirty="0">
                <a:latin typeface="TT Commons" panose="02000506040000020004" pitchFamily="50" charset="0"/>
                <a:cs typeface="Arial"/>
              </a:rPr>
              <a:t>Hydrated, the fats deposited on the skin prevent the water contained in the first layers of the skin from evaporating easily.</a:t>
            </a:r>
          </a:p>
        </p:txBody>
      </p:sp>
      <p:sp>
        <p:nvSpPr>
          <p:cNvPr id="4" name="object 6"/>
          <p:cNvSpPr/>
          <p:nvPr/>
        </p:nvSpPr>
        <p:spPr>
          <a:xfrm>
            <a:off x="6767274" y="1016149"/>
            <a:ext cx="2790123" cy="1839425"/>
          </a:xfrm>
          <a:prstGeom prst="rect">
            <a:avLst/>
          </a:prstGeom>
          <a:blipFill>
            <a:blip r:embed="rId2" cstate="print"/>
            <a:stretch>
              <a:fillRect/>
            </a:stretch>
          </a:blipFill>
        </p:spPr>
        <p:txBody>
          <a:bodyPr wrap="square" lIns="0" tIns="0" rIns="0" bIns="0" rtlCol="0"/>
          <a:lstStyle/>
          <a:p>
            <a:endParaRPr sz="597"/>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6943" y="1187770"/>
            <a:ext cx="6476857" cy="3334584"/>
          </a:xfrm>
          <a:prstGeom prst="rect">
            <a:avLst/>
          </a:prstGeom>
        </p:spPr>
        <p:txBody>
          <a:bodyPr vert="horz" wrap="square" lIns="0" tIns="6812" rIns="0" bIns="0" rtlCol="0">
            <a:spAutoFit/>
          </a:bodyPr>
          <a:lstStyle/>
          <a:p>
            <a:pPr marL="265306" indent="-258493">
              <a:spcBef>
                <a:spcPts val="54"/>
              </a:spcBef>
              <a:buChar char="•"/>
              <a:tabLst>
                <a:tab pos="265306" algn="l"/>
                <a:tab pos="265663" algn="l"/>
              </a:tabLst>
            </a:pPr>
            <a:r>
              <a:rPr sz="1581" dirty="0">
                <a:latin typeface="TT Commons" panose="02000506040000020004" pitchFamily="50" charset="0"/>
                <a:cs typeface="Arial"/>
              </a:rPr>
              <a:t>Facial cleansing mask 100 ml</a:t>
            </a:r>
          </a:p>
          <a:p>
            <a:pPr>
              <a:spcBef>
                <a:spcPts val="17"/>
              </a:spcBef>
              <a:buFont typeface="Arial"/>
              <a:buChar char="•"/>
            </a:pPr>
            <a:endParaRPr sz="1496" dirty="0">
              <a:latin typeface="TT Commons" panose="02000506040000020004" pitchFamily="50" charset="0"/>
              <a:cs typeface="Arial"/>
            </a:endParaRPr>
          </a:p>
          <a:p>
            <a:pPr marL="265306" marR="19002" indent="-258493">
              <a:lnSpc>
                <a:spcPts val="1705"/>
              </a:lnSpc>
              <a:buChar char="•"/>
              <a:tabLst>
                <a:tab pos="265306" algn="l"/>
                <a:tab pos="265663" algn="l"/>
              </a:tabLst>
            </a:pPr>
            <a:r>
              <a:rPr sz="1581" dirty="0">
                <a:latin typeface="TT Commons" panose="02000506040000020004" pitchFamily="50" charset="0"/>
                <a:cs typeface="Arial"/>
              </a:rPr>
              <a:t>Ingredients: Light kaolin, zinc oxide, fluid biosulfur, alantoin, bisabolol, mentilo lactate</a:t>
            </a:r>
          </a:p>
          <a:p>
            <a:pPr>
              <a:spcBef>
                <a:spcPts val="28"/>
              </a:spcBef>
              <a:buFont typeface="Arial"/>
              <a:buChar char="•"/>
            </a:pPr>
            <a:endParaRPr sz="1440" dirty="0">
              <a:latin typeface="TT Commons" panose="02000506040000020004" pitchFamily="50" charset="0"/>
              <a:cs typeface="Arial"/>
            </a:endParaRPr>
          </a:p>
          <a:p>
            <a:pPr marL="265306" marR="69553" indent="-258493">
              <a:lnSpc>
                <a:spcPct val="90000"/>
              </a:lnSpc>
              <a:buChar char="•"/>
              <a:tabLst>
                <a:tab pos="265306" algn="l"/>
                <a:tab pos="265663" algn="l"/>
              </a:tabLst>
            </a:pPr>
            <a:r>
              <a:rPr sz="1581" dirty="0">
                <a:latin typeface="TT Commons" panose="02000506040000020004" pitchFamily="50" charset="0"/>
                <a:cs typeface="Arial"/>
              </a:rPr>
              <a:t>Purifying mask for the thorough cleaning of oily and acne-prone skin. Its perfect composition in active, gives the skin a feeling of relief and freshness.</a:t>
            </a:r>
          </a:p>
          <a:p>
            <a:pPr>
              <a:spcBef>
                <a:spcPts val="20"/>
              </a:spcBef>
              <a:buFont typeface="Arial"/>
              <a:buChar char="•"/>
            </a:pPr>
            <a:endParaRPr sz="1468" dirty="0">
              <a:latin typeface="TT Commons" panose="02000506040000020004" pitchFamily="50" charset="0"/>
              <a:cs typeface="Arial"/>
            </a:endParaRPr>
          </a:p>
          <a:p>
            <a:pPr marL="265306" marR="2868" indent="-258493">
              <a:lnSpc>
                <a:spcPct val="90000"/>
              </a:lnSpc>
              <a:buChar char="•"/>
              <a:tabLst>
                <a:tab pos="265306" algn="l"/>
                <a:tab pos="265663" algn="l"/>
              </a:tabLst>
            </a:pPr>
            <a:r>
              <a:rPr sz="1581" dirty="0">
                <a:latin typeface="TT Commons" panose="02000506040000020004" pitchFamily="50" charset="0"/>
                <a:cs typeface="Arial"/>
              </a:rPr>
              <a:t>How to use: apply, after facial cleaning and affected areas with cleasing gel, a small amount with fingers or brush, and extend uniformly leaving a layer on the affected area. Leave on for 15-20 minutes and remove with warm water. It can be used on alternate</a:t>
            </a:r>
            <a:r>
              <a:rPr sz="1581" dirty="0" err="1">
                <a:latin typeface="TT Commons" panose="02000506040000020004" pitchFamily="50" charset="0"/>
                <a:cs typeface="Arial"/>
              </a:rPr>
              <a:t> days</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265306" marR="2868" indent="-258493">
              <a:lnSpc>
                <a:spcPct val="90000"/>
              </a:lnSpc>
              <a:buChar char="•"/>
              <a:tabLst>
                <a:tab pos="265306" algn="l"/>
                <a:tab pos="265663" algn="l"/>
              </a:tabLst>
            </a:pPr>
            <a:endParaRPr lang="es-ES" sz="1581" dirty="0">
              <a:latin typeface="TT Commons" panose="02000506040000020004" pitchFamily="50" charset="0"/>
              <a:cs typeface="Arial"/>
            </a:endParaRPr>
          </a:p>
          <a:p>
            <a:pPr marL="265306" marR="2868" indent="-258493">
              <a:lnSpc>
                <a:spcPct val="90000"/>
              </a:lnSpc>
              <a:buFontTx/>
              <a:buChar char="•"/>
              <a:tabLst>
                <a:tab pos="265306" algn="l"/>
                <a:tab pos="265663" algn="l"/>
              </a:tabLst>
            </a:pPr>
            <a:r>
              <a:rPr lang="es-ES" sz="1581" dirty="0" smtClean="0">
                <a:latin typeface="TT Commons" panose="02000506040000020004" pitchFamily="50" charset="0"/>
                <a:cs typeface="Arial"/>
              </a:rPr>
              <a:t>Combine with other products: to complete </a:t>
            </a:r>
            <a:r>
              <a:rPr lang="es-ES" sz="1581" dirty="0" err="1" smtClean="0">
                <a:latin typeface="TT Commons" panose="02000506040000020004" pitchFamily="50" charset="0"/>
                <a:cs typeface="Arial"/>
              </a:rPr>
              <a:t>the</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oily</a:t>
            </a:r>
            <a:r>
              <a:rPr lang="es-ES" sz="1581" dirty="0" smtClean="0">
                <a:latin typeface="TT Commons" panose="02000506040000020004" pitchFamily="50" charset="0"/>
                <a:cs typeface="Arial"/>
              </a:rPr>
              <a:t> skin cleaning protocol</a:t>
            </a:r>
            <a:r>
              <a:rPr lang="es-ES" sz="1581" spc="-12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6813" marR="2868">
              <a:lnSpc>
                <a:spcPct val="90000"/>
              </a:lnSpc>
              <a:tabLst>
                <a:tab pos="265306" algn="l"/>
                <a:tab pos="265663" algn="l"/>
              </a:tabLst>
            </a:pPr>
            <a:endParaRPr sz="1581" dirty="0">
              <a:latin typeface="TT Commons" panose="02000506040000020004" pitchFamily="50" charset="0"/>
              <a:cs typeface="Arial"/>
            </a:endParaRP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30</a:t>
            </a:fld>
            <a:endParaRPr spc="6" dirty="0"/>
          </a:p>
        </p:txBody>
      </p:sp>
      <p:grpSp>
        <p:nvGrpSpPr>
          <p:cNvPr id="6" name="object 6"/>
          <p:cNvGrpSpPr/>
          <p:nvPr/>
        </p:nvGrpSpPr>
        <p:grpSpPr>
          <a:xfrm>
            <a:off x="493932" y="4507688"/>
            <a:ext cx="1667551" cy="486489"/>
            <a:chOff x="57897" y="7426451"/>
            <a:chExt cx="3770629" cy="861694"/>
          </a:xfrm>
        </p:grpSpPr>
        <p:sp>
          <p:nvSpPr>
            <p:cNvPr id="7" name="object 7"/>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614171" y="7426451"/>
              <a:ext cx="2657855"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10" name="object 10"/>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798732" y="4571588"/>
            <a:ext cx="1233268" cy="250150"/>
          </a:xfrm>
          <a:prstGeom prst="rect">
            <a:avLst/>
          </a:prstGeom>
        </p:spPr>
        <p:txBody>
          <a:bodyPr vert="horz" wrap="square" lIns="0" tIns="6812" rIns="0" bIns="0" rtlCol="0">
            <a:spAutoFit/>
          </a:bodyPr>
          <a:lstStyle/>
          <a:p>
            <a:pPr marL="7170">
              <a:spcBef>
                <a:spcPts val="54"/>
              </a:spcBef>
            </a:pPr>
            <a:r>
              <a:rPr sz="1581" spc="-6" dirty="0">
                <a:solidFill>
                  <a:srgbClr val="FFFFFF"/>
                </a:solidFill>
                <a:latin typeface="Bebas Neue Regular" panose="00000500000000000000" pitchFamily="50" charset="0"/>
                <a:cs typeface="Carlito"/>
              </a:rPr>
              <a:t>Purifying</a:t>
            </a:r>
            <a:r>
              <a:rPr sz="1581" spc="-3" dirty="0">
                <a:solidFill>
                  <a:srgbClr val="FFFFFF"/>
                </a:solidFill>
                <a:latin typeface="Bebas Neue Regular" panose="00000500000000000000" pitchFamily="50" charset="0"/>
                <a:cs typeface="Carlito"/>
              </a:rPr>
              <a:t> mask</a:t>
            </a:r>
            <a:endParaRPr sz="1581" dirty="0">
              <a:latin typeface="Bebas Neue Regular" panose="00000500000000000000" pitchFamily="50" charset="0"/>
              <a:cs typeface="Carlito"/>
            </a:endParaRPr>
          </a:p>
        </p:txBody>
      </p:sp>
      <p:sp>
        <p:nvSpPr>
          <p:cNvPr id="16"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sp>
        <p:nvSpPr>
          <p:cNvPr id="12" name="object 12"/>
          <p:cNvSpPr/>
          <p:nvPr/>
        </p:nvSpPr>
        <p:spPr>
          <a:xfrm>
            <a:off x="584200" y="1247597"/>
            <a:ext cx="1460975" cy="3281601"/>
          </a:xfrm>
          <a:prstGeom prst="rect">
            <a:avLst/>
          </a:prstGeom>
          <a:blipFill>
            <a:blip r:embed="rId4" cstate="print"/>
            <a:stretch>
              <a:fillRect/>
            </a:stretch>
          </a:blipFill>
        </p:spPr>
        <p:txBody>
          <a:bodyPr wrap="square" lIns="0" tIns="0" rIns="0" bIns="0" rtlCol="0"/>
          <a:lstStyle/>
          <a:p>
            <a:endParaRPr sz="597"/>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31</a:t>
            </a:fld>
            <a:endParaRPr spc="6" dirty="0"/>
          </a:p>
        </p:txBody>
      </p:sp>
      <p:grpSp>
        <p:nvGrpSpPr>
          <p:cNvPr id="4" name="object 4"/>
          <p:cNvGrpSpPr/>
          <p:nvPr/>
        </p:nvGrpSpPr>
        <p:grpSpPr>
          <a:xfrm>
            <a:off x="602287" y="4507688"/>
            <a:ext cx="1429713" cy="486489"/>
            <a:chOff x="57897" y="7426451"/>
            <a:chExt cx="3770629" cy="861694"/>
          </a:xfrm>
        </p:grpSpPr>
        <p:sp>
          <p:nvSpPr>
            <p:cNvPr id="5" name="object 5"/>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499871" y="7426451"/>
              <a:ext cx="2886455" cy="861072"/>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8" name="object 8"/>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9" name="object 9"/>
          <p:cNvSpPr txBox="1"/>
          <p:nvPr/>
        </p:nvSpPr>
        <p:spPr>
          <a:xfrm>
            <a:off x="429402" y="1640846"/>
            <a:ext cx="8384398" cy="2684086"/>
          </a:xfrm>
          <a:prstGeom prst="rect">
            <a:avLst/>
          </a:prstGeom>
        </p:spPr>
        <p:txBody>
          <a:bodyPr vert="horz" wrap="square" lIns="0" tIns="6812" rIns="0" bIns="0" rtlCol="0">
            <a:spAutoFit/>
          </a:bodyPr>
          <a:lstStyle/>
          <a:p>
            <a:pPr marL="2079063" indent="-258493">
              <a:spcBef>
                <a:spcPts val="54"/>
              </a:spcBef>
              <a:buChar char="•"/>
              <a:tabLst>
                <a:tab pos="2079063" algn="l"/>
                <a:tab pos="2079422" algn="l"/>
              </a:tabLst>
            </a:pPr>
            <a:r>
              <a:rPr sz="1581" dirty="0">
                <a:latin typeface="TT Commons" panose="02000506040000020004" pitchFamily="50" charset="0"/>
                <a:cs typeface="Arial"/>
              </a:rPr>
              <a:t>Facial spot gel 15 ml</a:t>
            </a:r>
          </a:p>
          <a:p>
            <a:pPr>
              <a:spcBef>
                <a:spcPts val="17"/>
              </a:spcBef>
              <a:buFont typeface="Arial"/>
              <a:buChar char="•"/>
            </a:pPr>
            <a:endParaRPr sz="1496" dirty="0">
              <a:latin typeface="TT Commons" panose="02000506040000020004" pitchFamily="50" charset="0"/>
              <a:cs typeface="Arial"/>
            </a:endParaRPr>
          </a:p>
          <a:p>
            <a:pPr marL="2079063" marR="534913" indent="-258135">
              <a:lnSpc>
                <a:spcPts val="1705"/>
              </a:lnSpc>
              <a:buChar char="•"/>
              <a:tabLst>
                <a:tab pos="2079063" algn="l"/>
                <a:tab pos="2079422" algn="l"/>
              </a:tabLst>
            </a:pPr>
            <a:r>
              <a:rPr sz="1581" dirty="0">
                <a:latin typeface="TT Commons" panose="02000506040000020004" pitchFamily="50" charset="0"/>
                <a:cs typeface="Arial"/>
              </a:rPr>
              <a:t>Ingredients: </a:t>
            </a:r>
            <a:r>
              <a:rPr lang="es-ES" sz="1581" dirty="0" err="1" smtClean="0">
                <a:latin typeface="TT Commons" panose="02000506040000020004" pitchFamily="50" charset="0"/>
                <a:cs typeface="Arial"/>
              </a:rPr>
              <a:t>Enanthia</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chloranta</a:t>
            </a:r>
            <a:r>
              <a:rPr sz="1581" dirty="0" smtClean="0">
                <a:latin typeface="TT Commons" panose="02000506040000020004" pitchFamily="50" charset="0"/>
                <a:cs typeface="Arial"/>
              </a:rPr>
              <a:t>, </a:t>
            </a:r>
            <a:r>
              <a:rPr sz="1581" dirty="0">
                <a:latin typeface="TT Commons" panose="02000506040000020004" pitchFamily="50" charset="0"/>
                <a:cs typeface="Arial"/>
              </a:rPr>
              <a:t>malic acid, salicylic acid, capryloyl glycine, alcohol,  chlorhexidine digluconate, Zinc Pca.</a:t>
            </a:r>
          </a:p>
          <a:p>
            <a:pPr>
              <a:spcBef>
                <a:spcPts val="20"/>
              </a:spcBef>
              <a:buFont typeface="Arial"/>
              <a:buChar char="•"/>
            </a:pPr>
            <a:endParaRPr sz="1468" dirty="0">
              <a:latin typeface="TT Commons" panose="02000506040000020004" pitchFamily="50" charset="0"/>
              <a:cs typeface="Arial"/>
            </a:endParaRPr>
          </a:p>
          <a:p>
            <a:pPr marL="2079063" marR="3227" indent="-258135">
              <a:lnSpc>
                <a:spcPts val="1711"/>
              </a:lnSpc>
              <a:buChar char="•"/>
              <a:tabLst>
                <a:tab pos="2079063" algn="l"/>
                <a:tab pos="2079422" algn="l"/>
              </a:tabLst>
            </a:pPr>
            <a:r>
              <a:rPr sz="1581" dirty="0">
                <a:latin typeface="TT Commons" panose="02000506040000020004" pitchFamily="50" charset="0"/>
                <a:cs typeface="Arial"/>
              </a:rPr>
              <a:t>Transparent gel of punctual application on imperfections. Thanks to the selection of active components, it prevents the formation of comedones.</a:t>
            </a:r>
          </a:p>
          <a:p>
            <a:pPr>
              <a:spcBef>
                <a:spcPts val="17"/>
              </a:spcBef>
              <a:buFont typeface="Arial"/>
              <a:buChar char="•"/>
            </a:pPr>
            <a:endParaRPr sz="1468" dirty="0">
              <a:latin typeface="TT Commons" panose="02000506040000020004" pitchFamily="50" charset="0"/>
              <a:cs typeface="Arial"/>
            </a:endParaRPr>
          </a:p>
          <a:p>
            <a:pPr marL="2079063" marR="2868" indent="-258135">
              <a:lnSpc>
                <a:spcPts val="1705"/>
              </a:lnSpc>
              <a:buChar char="•"/>
              <a:tabLst>
                <a:tab pos="2079063" algn="l"/>
                <a:tab pos="2079422" algn="l"/>
              </a:tabLst>
            </a:pPr>
            <a:r>
              <a:rPr sz="1581" dirty="0">
                <a:latin typeface="TT Commons" panose="02000506040000020004" pitchFamily="50" charset="0"/>
                <a:cs typeface="Arial"/>
              </a:rPr>
              <a:t>How to use: apply directly on granites. Repeat 2 times a day until the imperfections disappear.</a:t>
            </a:r>
          </a:p>
          <a:p>
            <a:pPr>
              <a:spcBef>
                <a:spcPts val="25"/>
              </a:spcBef>
              <a:buFont typeface="Arial"/>
              <a:buChar char="•"/>
            </a:pPr>
            <a:endParaRPr sz="1468" dirty="0">
              <a:latin typeface="TT Commons" panose="02000506040000020004" pitchFamily="50" charset="0"/>
              <a:cs typeface="Arial"/>
            </a:endParaRPr>
          </a:p>
          <a:p>
            <a:pPr marL="2079063" marR="400468" indent="-258135">
              <a:lnSpc>
                <a:spcPts val="1705"/>
              </a:lnSpc>
              <a:buChar char="•"/>
              <a:tabLst>
                <a:tab pos="2079063" algn="l"/>
                <a:tab pos="2079422" algn="l"/>
              </a:tabLst>
            </a:pPr>
            <a:r>
              <a:rPr sz="1581" dirty="0">
                <a:latin typeface="TT Commons" panose="02000506040000020004" pitchFamily="50" charset="0"/>
                <a:cs typeface="Arial"/>
              </a:rPr>
              <a:t>Combine with other products: to complete the </a:t>
            </a:r>
            <a:r>
              <a:rPr lang="es-ES" sz="1581" dirty="0" err="1" smtClean="0">
                <a:latin typeface="TT Commons" panose="02000506040000020004" pitchFamily="50" charset="0"/>
                <a:cs typeface="Arial"/>
              </a:rPr>
              <a:t>oily</a:t>
            </a:r>
            <a:r>
              <a:rPr sz="1581" dirty="0" smtClean="0">
                <a:latin typeface="TT Commons" panose="02000506040000020004" pitchFamily="50" charset="0"/>
                <a:cs typeface="Arial"/>
              </a:rPr>
              <a:t> </a:t>
            </a:r>
            <a:r>
              <a:rPr sz="1581" dirty="0">
                <a:latin typeface="TT Commons" panose="02000506040000020004" pitchFamily="50" charset="0"/>
                <a:cs typeface="Arial"/>
              </a:rPr>
              <a:t>skin cleaning protocol</a:t>
            </a:r>
            <a:r>
              <a:rPr sz="1581" dirty="0" smtClean="0">
                <a:latin typeface="TT Commons" panose="02000506040000020004" pitchFamily="50" charset="0"/>
                <a:cs typeface="Arial"/>
              </a:rPr>
              <a:t>.</a:t>
            </a:r>
            <a:endParaRPr sz="1581" dirty="0">
              <a:latin typeface="TT Commons" panose="02000506040000020004" pitchFamily="50" charset="0"/>
              <a:cs typeface="Arial"/>
            </a:endParaRPr>
          </a:p>
        </p:txBody>
      </p:sp>
      <p:sp>
        <p:nvSpPr>
          <p:cNvPr id="14"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sp>
        <p:nvSpPr>
          <p:cNvPr id="15" name="object 11"/>
          <p:cNvSpPr txBox="1"/>
          <p:nvPr/>
        </p:nvSpPr>
        <p:spPr>
          <a:xfrm>
            <a:off x="798732" y="4571588"/>
            <a:ext cx="1233268" cy="250150"/>
          </a:xfrm>
          <a:prstGeom prst="rect">
            <a:avLst/>
          </a:prstGeom>
        </p:spPr>
        <p:txBody>
          <a:bodyPr vert="horz" wrap="square" lIns="0" tIns="6812" rIns="0" bIns="0" rtlCol="0">
            <a:spAutoFit/>
          </a:bodyPr>
          <a:lstStyle/>
          <a:p>
            <a:pPr marL="7170">
              <a:spcBef>
                <a:spcPts val="54"/>
              </a:spcBef>
            </a:pPr>
            <a:r>
              <a:rPr lang="es-ES" sz="1581" spc="-6" dirty="0" err="1" smtClean="0">
                <a:solidFill>
                  <a:srgbClr val="FFFFFF"/>
                </a:solidFill>
                <a:latin typeface="Bebas Neue Regular" panose="00000500000000000000" pitchFamily="50" charset="0"/>
                <a:cs typeface="Carlito"/>
              </a:rPr>
              <a:t>Specific</a:t>
            </a:r>
            <a:r>
              <a:rPr lang="es-ES" sz="1581" spc="-6" dirty="0" smtClean="0">
                <a:solidFill>
                  <a:srgbClr val="FFFFFF"/>
                </a:solidFill>
                <a:latin typeface="Bebas Neue Regular" panose="00000500000000000000" pitchFamily="50" charset="0"/>
                <a:cs typeface="Carlito"/>
              </a:rPr>
              <a:t> </a:t>
            </a:r>
            <a:r>
              <a:rPr lang="es-ES" sz="1581" spc="-6" dirty="0" err="1" smtClean="0">
                <a:solidFill>
                  <a:srgbClr val="FFFFFF"/>
                </a:solidFill>
                <a:latin typeface="Bebas Neue Regular" panose="00000500000000000000" pitchFamily="50" charset="0"/>
                <a:cs typeface="Carlito"/>
              </a:rPr>
              <a:t>solution</a:t>
            </a:r>
            <a:endParaRPr sz="1581" dirty="0">
              <a:latin typeface="Bebas Neue Regular" panose="00000500000000000000" pitchFamily="50" charset="0"/>
              <a:cs typeface="Carlito"/>
            </a:endParaRPr>
          </a:p>
        </p:txBody>
      </p:sp>
      <p:pic>
        <p:nvPicPr>
          <p:cNvPr id="13" name="Imagen 12"/>
          <p:cNvPicPr>
            <a:picLocks noChangeAspect="1"/>
          </p:cNvPicPr>
          <p:nvPr/>
        </p:nvPicPr>
        <p:blipFill rotWithShape="1">
          <a:blip r:embed="rId4" cstate="print">
            <a:extLst>
              <a:ext uri="{28A0092B-C50C-407E-A947-70E740481C1C}">
                <a14:useLocalDpi xmlns:a14="http://schemas.microsoft.com/office/drawing/2010/main" val="0"/>
              </a:ext>
            </a:extLst>
          </a:blip>
          <a:srcRect r="52698"/>
          <a:stretch/>
        </p:blipFill>
        <p:spPr>
          <a:xfrm>
            <a:off x="623095" y="1569146"/>
            <a:ext cx="989592" cy="267876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2908" y="1679344"/>
            <a:ext cx="4129248" cy="3162315"/>
          </a:xfrm>
          <a:prstGeom prst="rect">
            <a:avLst/>
          </a:prstGeom>
          <a:ln w="9144">
            <a:solidFill>
              <a:srgbClr val="63D23C"/>
            </a:solidFill>
          </a:ln>
        </p:spPr>
        <p:txBody>
          <a:bodyPr vert="horz" wrap="square" lIns="0" tIns="12548" rIns="0" bIns="0" rtlCol="0">
            <a:normAutofit fontScale="96551"/>
          </a:bodyPr>
          <a:lstStyle/>
          <a:p>
            <a:pPr marL="244870" indent="-193601">
              <a:spcBef>
                <a:spcPts val="99"/>
              </a:spcBef>
              <a:buAutoNum type="arabicPeriod"/>
              <a:tabLst>
                <a:tab pos="244870" algn="l"/>
              </a:tabLst>
            </a:pPr>
            <a:r>
              <a:rPr sz="1581" spc="-6" dirty="0">
                <a:solidFill>
                  <a:srgbClr val="404040"/>
                </a:solidFill>
                <a:latin typeface="TT Commons" panose="02000506040000020004" pitchFamily="50" charset="0"/>
                <a:cs typeface="Carlito"/>
              </a:rPr>
              <a:t>Makeup removal and</a:t>
            </a:r>
            <a:r>
              <a:rPr sz="1581" spc="-3" dirty="0">
                <a:solidFill>
                  <a:srgbClr val="404040"/>
                </a:solidFill>
                <a:latin typeface="TT Commons" panose="02000506040000020004" pitchFamily="50" charset="0"/>
                <a:cs typeface="Carlito"/>
              </a:rPr>
              <a:t> cleaning:</a:t>
            </a:r>
            <a:r>
              <a:rPr sz="1581" spc="28" dirty="0">
                <a:solidFill>
                  <a:srgbClr val="404040"/>
                </a:solidFill>
                <a:latin typeface="TT Commons" panose="02000506040000020004" pitchFamily="50" charset="0"/>
                <a:cs typeface="Carlito"/>
              </a:rPr>
              <a:t> </a:t>
            </a:r>
            <a:endParaRPr sz="1581" dirty="0">
              <a:latin typeface="TT Commons" panose="02000506040000020004" pitchFamily="50" charset="0"/>
              <a:cs typeface="Carlito"/>
            </a:endParaRPr>
          </a:p>
          <a:p>
            <a:pPr marL="503005" marR="378598" lvl="1" indent="-193601">
              <a:buFont typeface="Arial"/>
              <a:buChar char="•"/>
              <a:tabLst>
                <a:tab pos="502646" algn="l"/>
                <a:tab pos="503005" algn="l"/>
              </a:tabLst>
            </a:pPr>
            <a:r>
              <a:rPr sz="1581" spc="-6" dirty="0">
                <a:solidFill>
                  <a:srgbClr val="404040"/>
                </a:solidFill>
                <a:latin typeface="TT Commons" panose="02000506040000020004" pitchFamily="50" charset="0"/>
                <a:cs typeface="Carlito"/>
              </a:rPr>
              <a:t>Double</a:t>
            </a:r>
            <a:r>
              <a:rPr sz="1581" spc="-8" dirty="0">
                <a:solidFill>
                  <a:srgbClr val="404040"/>
                </a:solidFill>
                <a:latin typeface="TT Commons" panose="02000506040000020004" pitchFamily="50" charset="0"/>
                <a:cs typeface="Carlito"/>
              </a:rPr>
              <a:t> makeup remover with</a:t>
            </a:r>
            <a:r>
              <a:rPr sz="1581" spc="-34" dirty="0">
                <a:solidFill>
                  <a:srgbClr val="404040"/>
                </a:solidFill>
                <a:latin typeface="TT Commons" panose="02000506040000020004" pitchFamily="50" charset="0"/>
                <a:cs typeface="Carlito"/>
              </a:rPr>
              <a:t> Total </a:t>
            </a:r>
            <a:r>
              <a:rPr sz="1581" spc="-14" dirty="0">
                <a:solidFill>
                  <a:srgbClr val="404040"/>
                </a:solidFill>
                <a:latin typeface="TT Commons" panose="02000506040000020004" pitchFamily="50" charset="0"/>
                <a:cs typeface="Carlito"/>
              </a:rPr>
              <a:t>make </a:t>
            </a:r>
            <a:r>
              <a:rPr sz="1581" spc="-8" dirty="0">
                <a:solidFill>
                  <a:srgbClr val="404040"/>
                </a:solidFill>
                <a:latin typeface="TT Commons" panose="02000506040000020004" pitchFamily="50" charset="0"/>
                <a:cs typeface="Carlito"/>
              </a:rPr>
              <a:t>up remover</a:t>
            </a:r>
            <a:r>
              <a:rPr sz="1581" spc="-3" dirty="0">
                <a:solidFill>
                  <a:srgbClr val="404040"/>
                </a:solidFill>
                <a:latin typeface="TT Commons" panose="02000506040000020004" pitchFamily="50" charset="0"/>
                <a:cs typeface="Carlito"/>
              </a:rPr>
              <a:t> and cleansing</a:t>
            </a:r>
            <a:r>
              <a:rPr sz="1581" spc="14" dirty="0">
                <a:solidFill>
                  <a:srgbClr val="404040"/>
                </a:solidFill>
                <a:latin typeface="TT Commons" panose="02000506040000020004" pitchFamily="50" charset="0"/>
                <a:cs typeface="Carlito"/>
              </a:rPr>
              <a:t> </a:t>
            </a:r>
            <a:r>
              <a:rPr sz="1581" spc="-6" dirty="0">
                <a:solidFill>
                  <a:srgbClr val="404040"/>
                </a:solidFill>
                <a:latin typeface="TT Commons" panose="02000506040000020004" pitchFamily="50" charset="0"/>
                <a:cs typeface="Carlito"/>
              </a:rPr>
              <a:t>gel.</a:t>
            </a:r>
            <a:endParaRPr sz="1581" dirty="0">
              <a:latin typeface="TT Commons" panose="02000506040000020004" pitchFamily="50" charset="0"/>
              <a:cs typeface="Carlito"/>
            </a:endParaRPr>
          </a:p>
          <a:p>
            <a:pPr lvl="1">
              <a:spcBef>
                <a:spcPts val="3"/>
              </a:spcBef>
              <a:buClr>
                <a:srgbClr val="404040"/>
              </a:buClr>
              <a:buFont typeface="Arial"/>
              <a:buChar char="•"/>
            </a:pPr>
            <a:endParaRPr sz="1553" dirty="0">
              <a:latin typeface="TT Commons" panose="02000506040000020004" pitchFamily="50" charset="0"/>
              <a:cs typeface="Carlito"/>
            </a:endParaRPr>
          </a:p>
          <a:p>
            <a:pPr marL="244870" indent="-193601">
              <a:spcBef>
                <a:spcPts val="3"/>
              </a:spcBef>
              <a:buAutoNum type="arabicPeriod"/>
              <a:tabLst>
                <a:tab pos="244870" algn="l"/>
              </a:tabLst>
            </a:pPr>
            <a:r>
              <a:rPr sz="1581" spc="-3" dirty="0">
                <a:solidFill>
                  <a:srgbClr val="404040"/>
                </a:solidFill>
                <a:latin typeface="TT Commons" panose="02000506040000020004" pitchFamily="50" charset="0"/>
                <a:cs typeface="Carlito"/>
              </a:rPr>
              <a:t>Night:</a:t>
            </a:r>
            <a:endParaRPr sz="1581" dirty="0">
              <a:latin typeface="TT Commons" panose="02000506040000020004" pitchFamily="50" charset="0"/>
              <a:cs typeface="Carlito"/>
            </a:endParaRPr>
          </a:p>
          <a:p>
            <a:pPr marL="503005" lvl="1" indent="-193601">
              <a:buFont typeface="Arial"/>
              <a:buChar char="•"/>
              <a:tabLst>
                <a:tab pos="502646" algn="l"/>
                <a:tab pos="503005" algn="l"/>
              </a:tabLst>
            </a:pPr>
            <a:r>
              <a:rPr sz="1581" spc="-3" dirty="0">
                <a:solidFill>
                  <a:srgbClr val="404040"/>
                </a:solidFill>
                <a:latin typeface="TT Commons" panose="02000506040000020004" pitchFamily="50" charset="0"/>
                <a:cs typeface="Carlito"/>
              </a:rPr>
              <a:t>Balancing </a:t>
            </a:r>
            <a:r>
              <a:rPr sz="1581" spc="-6" dirty="0">
                <a:solidFill>
                  <a:srgbClr val="404040"/>
                </a:solidFill>
                <a:latin typeface="TT Commons" panose="02000506040000020004" pitchFamily="50" charset="0"/>
                <a:cs typeface="Carlito"/>
              </a:rPr>
              <a:t>cream</a:t>
            </a:r>
            <a:r>
              <a:rPr sz="1581" spc="3"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I.</a:t>
            </a:r>
            <a:endParaRPr sz="1581" dirty="0">
              <a:latin typeface="TT Commons" panose="02000506040000020004" pitchFamily="50" charset="0"/>
              <a:cs typeface="Carlito"/>
            </a:endParaRPr>
          </a:p>
          <a:p>
            <a:pPr lvl="1">
              <a:lnSpc>
                <a:spcPct val="100000"/>
              </a:lnSpc>
              <a:buClr>
                <a:srgbClr val="404040"/>
              </a:buClr>
              <a:buFont typeface="Arial"/>
              <a:buChar char="•"/>
            </a:pPr>
            <a:endParaRPr sz="1553" dirty="0">
              <a:latin typeface="TT Commons" panose="02000506040000020004" pitchFamily="50" charset="0"/>
              <a:cs typeface="Carlito"/>
            </a:endParaRPr>
          </a:p>
          <a:p>
            <a:pPr marL="244870" indent="-193601">
              <a:spcBef>
                <a:spcPts val="3"/>
              </a:spcBef>
              <a:buAutoNum type="arabicPeriod"/>
              <a:tabLst>
                <a:tab pos="244870" algn="l"/>
              </a:tabLst>
            </a:pPr>
            <a:r>
              <a:rPr sz="1581" spc="-6" dirty="0">
                <a:solidFill>
                  <a:srgbClr val="404040"/>
                </a:solidFill>
                <a:latin typeface="TT Commons" panose="02000506040000020004" pitchFamily="50" charset="0"/>
                <a:cs typeface="Carlito"/>
              </a:rPr>
              <a:t>Day:</a:t>
            </a:r>
            <a:endParaRPr sz="1581" dirty="0">
              <a:latin typeface="TT Commons" panose="02000506040000020004" pitchFamily="50" charset="0"/>
              <a:cs typeface="Carlito"/>
            </a:endParaRPr>
          </a:p>
          <a:p>
            <a:pPr marL="503005" lvl="1" indent="-193601">
              <a:buFont typeface="Arial"/>
              <a:buChar char="•"/>
              <a:tabLst>
                <a:tab pos="502646" algn="l"/>
                <a:tab pos="503005" algn="l"/>
              </a:tabLst>
            </a:pPr>
            <a:r>
              <a:rPr sz="1581" spc="-3" dirty="0">
                <a:solidFill>
                  <a:srgbClr val="404040"/>
                </a:solidFill>
                <a:latin typeface="TT Commons" panose="02000506040000020004" pitchFamily="50" charset="0"/>
                <a:cs typeface="Carlito"/>
              </a:rPr>
              <a:t>Balancing </a:t>
            </a:r>
            <a:r>
              <a:rPr sz="1581" spc="-6" dirty="0">
                <a:solidFill>
                  <a:srgbClr val="404040"/>
                </a:solidFill>
                <a:latin typeface="TT Commons" panose="02000506040000020004" pitchFamily="50" charset="0"/>
                <a:cs typeface="Carlito"/>
              </a:rPr>
              <a:t>cream</a:t>
            </a:r>
            <a:r>
              <a:rPr sz="1581" spc="3"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II.</a:t>
            </a:r>
            <a:endParaRPr sz="1581" dirty="0">
              <a:latin typeface="TT Commons" panose="02000506040000020004" pitchFamily="50" charset="0"/>
              <a:cs typeface="Carlito"/>
            </a:endParaRPr>
          </a:p>
          <a:p>
            <a:pPr marL="503005" lvl="1" indent="-193601">
              <a:buFont typeface="Arial"/>
              <a:buChar char="•"/>
              <a:tabLst>
                <a:tab pos="502646" algn="l"/>
                <a:tab pos="503005" algn="l"/>
              </a:tabLst>
            </a:pPr>
            <a:r>
              <a:rPr sz="1581" spc="-3" dirty="0">
                <a:solidFill>
                  <a:srgbClr val="404040"/>
                </a:solidFill>
                <a:latin typeface="TT Commons" panose="02000506040000020004" pitchFamily="50" charset="0"/>
                <a:cs typeface="Carlito"/>
              </a:rPr>
              <a:t>Be </a:t>
            </a:r>
            <a:r>
              <a:rPr sz="1581" spc="-6" dirty="0">
                <a:solidFill>
                  <a:srgbClr val="404040"/>
                </a:solidFill>
                <a:latin typeface="TT Commons" panose="02000506040000020004" pitchFamily="50" charset="0"/>
                <a:cs typeface="Carlito"/>
              </a:rPr>
              <a:t>Sun SPF</a:t>
            </a:r>
            <a:r>
              <a:rPr sz="1581" spc="25"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50+.</a:t>
            </a:r>
            <a:endParaRPr sz="1581" dirty="0">
              <a:latin typeface="TT Commons" panose="02000506040000020004" pitchFamily="50" charset="0"/>
              <a:cs typeface="Carlito"/>
            </a:endParaRPr>
          </a:p>
          <a:p>
            <a:pPr lvl="1">
              <a:lnSpc>
                <a:spcPct val="100000"/>
              </a:lnSpc>
              <a:buClr>
                <a:srgbClr val="404040"/>
              </a:buClr>
              <a:buFont typeface="Arial"/>
              <a:buChar char="•"/>
            </a:pPr>
            <a:endParaRPr sz="1553" dirty="0">
              <a:latin typeface="TT Commons" panose="02000506040000020004" pitchFamily="50" charset="0"/>
              <a:cs typeface="Carlito"/>
            </a:endParaRPr>
          </a:p>
          <a:p>
            <a:pPr marL="342029" indent="-291119">
              <a:buAutoNum type="arabicPeriod"/>
              <a:tabLst>
                <a:tab pos="342029" algn="l"/>
                <a:tab pos="342388" algn="l"/>
              </a:tabLst>
            </a:pPr>
            <a:r>
              <a:rPr sz="1581" spc="-6" dirty="0">
                <a:solidFill>
                  <a:srgbClr val="404040"/>
                </a:solidFill>
                <a:latin typeface="TT Commons" panose="02000506040000020004" pitchFamily="50" charset="0"/>
                <a:cs typeface="Carlito"/>
              </a:rPr>
              <a:t>Weekly.</a:t>
            </a:r>
            <a:endParaRPr sz="1581" dirty="0">
              <a:latin typeface="TT Commons" panose="02000506040000020004" pitchFamily="50" charset="0"/>
              <a:cs typeface="Carlito"/>
            </a:endParaRPr>
          </a:p>
          <a:p>
            <a:pPr marL="600164" lvl="1" indent="-291119">
              <a:spcBef>
                <a:spcPts val="3"/>
              </a:spcBef>
              <a:buFont typeface="Arial"/>
              <a:buChar char="•"/>
              <a:tabLst>
                <a:tab pos="600164" algn="l"/>
                <a:tab pos="600523" algn="l"/>
              </a:tabLst>
            </a:pPr>
            <a:r>
              <a:rPr sz="1581" spc="-6" dirty="0">
                <a:solidFill>
                  <a:srgbClr val="404040"/>
                </a:solidFill>
                <a:latin typeface="TT Commons" panose="02000506040000020004" pitchFamily="50" charset="0"/>
                <a:cs typeface="Carlito"/>
              </a:rPr>
              <a:t>Purifying</a:t>
            </a:r>
            <a:r>
              <a:rPr sz="1581" spc="20"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mask.</a:t>
            </a:r>
            <a:endParaRPr sz="1581" dirty="0">
              <a:latin typeface="TT Commons" panose="02000506040000020004" pitchFamily="50" charset="0"/>
              <a:cs typeface="Carlito"/>
            </a:endParaRPr>
          </a:p>
        </p:txBody>
      </p:sp>
      <p:sp>
        <p:nvSpPr>
          <p:cNvPr id="3" name="object 3"/>
          <p:cNvSpPr txBox="1"/>
          <p:nvPr/>
        </p:nvSpPr>
        <p:spPr>
          <a:xfrm>
            <a:off x="579467" y="1180306"/>
            <a:ext cx="4136059" cy="269336"/>
          </a:xfrm>
          <a:prstGeom prst="rect">
            <a:avLst/>
          </a:prstGeom>
          <a:solidFill>
            <a:srgbClr val="63D23C"/>
          </a:solidFill>
        </p:spPr>
        <p:txBody>
          <a:bodyPr vert="horz" wrap="square" lIns="0" tIns="25812" rIns="0" bIns="0" rtlCol="0">
            <a:spAutoFit/>
          </a:bodyPr>
          <a:lstStyle/>
          <a:p>
            <a:pPr algn="ctr">
              <a:spcBef>
                <a:spcPts val="203"/>
              </a:spcBef>
            </a:pPr>
            <a:r>
              <a:rPr sz="1581" spc="-3" dirty="0">
                <a:solidFill>
                  <a:srgbClr val="FFFFFF"/>
                </a:solidFill>
                <a:latin typeface="TT Commons" panose="02000506040000020004" pitchFamily="50" charset="0"/>
                <a:cs typeface="Carlito"/>
              </a:rPr>
              <a:t>Full</a:t>
            </a:r>
            <a:r>
              <a:rPr sz="1581" spc="-8" dirty="0">
                <a:solidFill>
                  <a:srgbClr val="FFFFFF"/>
                </a:solidFill>
                <a:latin typeface="TT Commons" panose="02000506040000020004" pitchFamily="50" charset="0"/>
                <a:cs typeface="Carlito"/>
              </a:rPr>
              <a:t> </a:t>
            </a:r>
            <a:r>
              <a:rPr lang="es-ES" sz="1581" spc="-8" dirty="0" err="1" smtClean="0">
                <a:solidFill>
                  <a:srgbClr val="FFFFFF"/>
                </a:solidFill>
                <a:latin typeface="TT Commons" panose="02000506040000020004" pitchFamily="50" charset="0"/>
                <a:cs typeface="Carlito"/>
              </a:rPr>
              <a:t>Oily</a:t>
            </a:r>
            <a:r>
              <a:rPr sz="1581" spc="-3" dirty="0" smtClean="0">
                <a:solidFill>
                  <a:srgbClr val="FFFFFF"/>
                </a:solidFill>
                <a:latin typeface="TT Commons" panose="02000506040000020004" pitchFamily="50" charset="0"/>
                <a:cs typeface="Carlito"/>
              </a:rPr>
              <a:t> </a:t>
            </a:r>
            <a:r>
              <a:rPr sz="1581" spc="-3" dirty="0">
                <a:solidFill>
                  <a:srgbClr val="FFFFFF"/>
                </a:solidFill>
                <a:latin typeface="TT Commons" panose="02000506040000020004" pitchFamily="50" charset="0"/>
                <a:cs typeface="Carlito"/>
              </a:rPr>
              <a:t>Skin</a:t>
            </a:r>
            <a:r>
              <a:rPr sz="1581" spc="28" dirty="0">
                <a:solidFill>
                  <a:srgbClr val="FFFFFF"/>
                </a:solidFill>
                <a:latin typeface="TT Commons" panose="02000506040000020004" pitchFamily="50" charset="0"/>
                <a:cs typeface="Carlito"/>
              </a:rPr>
              <a:t> </a:t>
            </a:r>
            <a:r>
              <a:rPr sz="1581" spc="-8" dirty="0">
                <a:solidFill>
                  <a:srgbClr val="FFFFFF"/>
                </a:solidFill>
                <a:latin typeface="TT Commons" panose="02000506040000020004" pitchFamily="50" charset="0"/>
                <a:cs typeface="Carlito"/>
              </a:rPr>
              <a:t>Routine</a:t>
            </a:r>
            <a:endParaRPr sz="1581" dirty="0">
              <a:latin typeface="TT Commons" panose="02000506040000020004" pitchFamily="50" charset="0"/>
              <a:cs typeface="Carlito"/>
            </a:endParaRPr>
          </a:p>
        </p:txBody>
      </p:sp>
      <p:sp>
        <p:nvSpPr>
          <p:cNvPr id="11" name="object 11"/>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32</a:t>
            </a:fld>
            <a:endParaRPr spc="6" dirty="0"/>
          </a:p>
        </p:txBody>
      </p:sp>
      <p:sp>
        <p:nvSpPr>
          <p:cNvPr id="6" name="object 6"/>
          <p:cNvSpPr/>
          <p:nvPr/>
        </p:nvSpPr>
        <p:spPr>
          <a:xfrm>
            <a:off x="4854841" y="1678030"/>
            <a:ext cx="4129248" cy="2397875"/>
          </a:xfrm>
          <a:custGeom>
            <a:avLst/>
            <a:gdLst/>
            <a:ahLst/>
            <a:cxnLst/>
            <a:rect l="l" t="t" r="r" b="b"/>
            <a:pathLst>
              <a:path w="7313930" h="3538854">
                <a:moveTo>
                  <a:pt x="0" y="3538728"/>
                </a:moveTo>
                <a:lnTo>
                  <a:pt x="7313676" y="3538728"/>
                </a:lnTo>
                <a:lnTo>
                  <a:pt x="7313676" y="0"/>
                </a:lnTo>
                <a:lnTo>
                  <a:pt x="0" y="0"/>
                </a:lnTo>
                <a:lnTo>
                  <a:pt x="0" y="3538728"/>
                </a:lnTo>
                <a:close/>
              </a:path>
            </a:pathLst>
          </a:custGeom>
          <a:ln w="9144">
            <a:solidFill>
              <a:srgbClr val="63D23C"/>
            </a:solidFill>
            <a:prstDash val="sysDash"/>
          </a:ln>
        </p:spPr>
        <p:txBody>
          <a:bodyPr wrap="square" lIns="0" tIns="0" rIns="0" bIns="0" rtlCol="0"/>
          <a:lstStyle/>
          <a:p>
            <a:endParaRPr sz="597"/>
          </a:p>
        </p:txBody>
      </p:sp>
      <p:sp>
        <p:nvSpPr>
          <p:cNvPr id="7" name="object 7"/>
          <p:cNvSpPr txBox="1"/>
          <p:nvPr/>
        </p:nvSpPr>
        <p:spPr>
          <a:xfrm>
            <a:off x="4906967" y="1685224"/>
            <a:ext cx="3510112" cy="2187732"/>
          </a:xfrm>
          <a:prstGeom prst="rect">
            <a:avLst/>
          </a:prstGeom>
        </p:spPr>
        <p:txBody>
          <a:bodyPr vert="horz" wrap="square" lIns="0" tIns="6812" rIns="0" bIns="0" rtlCol="0">
            <a:spAutoFit/>
          </a:bodyPr>
          <a:lstStyle/>
          <a:p>
            <a:pPr marL="193601" indent="-193601">
              <a:spcBef>
                <a:spcPts val="54"/>
              </a:spcBef>
              <a:buAutoNum type="arabicPeriod"/>
              <a:tabLst>
                <a:tab pos="193601" algn="l"/>
              </a:tabLst>
            </a:pPr>
            <a:r>
              <a:rPr sz="1581" spc="-6" dirty="0">
                <a:solidFill>
                  <a:srgbClr val="404040"/>
                </a:solidFill>
                <a:latin typeface="TT Commons" panose="02000506040000020004" pitchFamily="50" charset="0"/>
                <a:cs typeface="Carlito"/>
              </a:rPr>
              <a:t>Makeup removal and</a:t>
            </a:r>
            <a:r>
              <a:rPr sz="1581" spc="-3" dirty="0">
                <a:solidFill>
                  <a:srgbClr val="404040"/>
                </a:solidFill>
                <a:latin typeface="TT Commons" panose="02000506040000020004" pitchFamily="50" charset="0"/>
                <a:cs typeface="Carlito"/>
              </a:rPr>
              <a:t> cleaning:</a:t>
            </a:r>
            <a:r>
              <a:rPr sz="1581" spc="28" dirty="0">
                <a:solidFill>
                  <a:srgbClr val="404040"/>
                </a:solidFill>
                <a:latin typeface="TT Commons" panose="02000506040000020004" pitchFamily="50" charset="0"/>
                <a:cs typeface="Carlito"/>
              </a:rPr>
              <a:t> </a:t>
            </a:r>
            <a:endParaRPr sz="1581" dirty="0">
              <a:latin typeface="TT Commons" panose="02000506040000020004" pitchFamily="50" charset="0"/>
              <a:cs typeface="Carlito"/>
            </a:endParaRPr>
          </a:p>
          <a:p>
            <a:pPr marL="451736" lvl="1" indent="-193601">
              <a:buFont typeface="Arial"/>
              <a:buChar char="•"/>
              <a:tabLst>
                <a:tab pos="451378" algn="l"/>
                <a:tab pos="451736" algn="l"/>
              </a:tabLst>
            </a:pPr>
            <a:r>
              <a:rPr sz="1581" spc="-3" dirty="0">
                <a:solidFill>
                  <a:srgbClr val="404040"/>
                </a:solidFill>
                <a:latin typeface="TT Commons" panose="02000506040000020004" pitchFamily="50" charset="0"/>
                <a:cs typeface="Carlito"/>
              </a:rPr>
              <a:t>Cleansing</a:t>
            </a:r>
            <a:r>
              <a:rPr sz="1581" dirty="0">
                <a:solidFill>
                  <a:srgbClr val="404040"/>
                </a:solidFill>
                <a:latin typeface="TT Commons" panose="02000506040000020004" pitchFamily="50" charset="0"/>
                <a:cs typeface="Carlito"/>
              </a:rPr>
              <a:t> </a:t>
            </a:r>
            <a:r>
              <a:rPr sz="1581" spc="-6" dirty="0">
                <a:solidFill>
                  <a:srgbClr val="404040"/>
                </a:solidFill>
                <a:latin typeface="TT Commons" panose="02000506040000020004" pitchFamily="50" charset="0"/>
                <a:cs typeface="Carlito"/>
              </a:rPr>
              <a:t>gel.</a:t>
            </a:r>
            <a:endParaRPr sz="1581" dirty="0">
              <a:latin typeface="TT Commons" panose="02000506040000020004" pitchFamily="50" charset="0"/>
              <a:cs typeface="Carlito"/>
            </a:endParaRPr>
          </a:p>
          <a:p>
            <a:pPr>
              <a:spcBef>
                <a:spcPts val="3"/>
              </a:spcBef>
            </a:pPr>
            <a:endParaRPr sz="1553" dirty="0">
              <a:latin typeface="TT Commons" panose="02000506040000020004" pitchFamily="50" charset="0"/>
              <a:cs typeface="Carlito"/>
            </a:endParaRPr>
          </a:p>
          <a:p>
            <a:pPr marL="193601" indent="-193601">
              <a:buAutoNum type="arabicPeriod"/>
              <a:tabLst>
                <a:tab pos="193601" algn="l"/>
              </a:tabLst>
            </a:pPr>
            <a:r>
              <a:rPr sz="1581" spc="-6" dirty="0">
                <a:solidFill>
                  <a:srgbClr val="404040"/>
                </a:solidFill>
                <a:latin typeface="TT Commons" panose="02000506040000020004" pitchFamily="50" charset="0"/>
                <a:cs typeface="Carlito"/>
              </a:rPr>
              <a:t>Day:</a:t>
            </a:r>
            <a:endParaRPr sz="1581" dirty="0">
              <a:latin typeface="TT Commons" panose="02000506040000020004" pitchFamily="50" charset="0"/>
              <a:cs typeface="Carlito"/>
            </a:endParaRPr>
          </a:p>
          <a:p>
            <a:pPr marL="451736" lvl="1" indent="-193601">
              <a:buFont typeface="Arial"/>
              <a:buChar char="•"/>
              <a:tabLst>
                <a:tab pos="451378" algn="l"/>
                <a:tab pos="451736" algn="l"/>
              </a:tabLst>
            </a:pPr>
            <a:r>
              <a:rPr lang="es-ES" sz="1581" dirty="0" err="1" smtClean="0">
                <a:latin typeface="TT Commons" panose="02000506040000020004" pitchFamily="50" charset="0"/>
                <a:cs typeface="Arial"/>
              </a:rPr>
              <a:t>Balancing</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Cream</a:t>
            </a:r>
            <a:r>
              <a:rPr lang="es-ES" sz="1581" dirty="0" smtClean="0">
                <a:latin typeface="TT Commons" panose="02000506040000020004" pitchFamily="50" charset="0"/>
                <a:cs typeface="Arial"/>
              </a:rPr>
              <a:t> II</a:t>
            </a:r>
            <a:endParaRPr lang="es-ES" sz="1581" spc="-3" dirty="0" smtClean="0">
              <a:solidFill>
                <a:srgbClr val="404040"/>
              </a:solidFill>
              <a:latin typeface="TT Commons" panose="02000506040000020004" pitchFamily="50" charset="0"/>
              <a:cs typeface="Carlito"/>
            </a:endParaRPr>
          </a:p>
          <a:p>
            <a:pPr marL="451736" lvl="1" indent="-193601">
              <a:buFont typeface="Arial"/>
              <a:buChar char="•"/>
              <a:tabLst>
                <a:tab pos="451378" algn="l"/>
                <a:tab pos="451736" algn="l"/>
              </a:tabLst>
            </a:pPr>
            <a:r>
              <a:rPr sz="1581" spc="-3" dirty="0" smtClean="0">
                <a:solidFill>
                  <a:srgbClr val="404040"/>
                </a:solidFill>
                <a:latin typeface="TT Commons" panose="02000506040000020004" pitchFamily="50" charset="0"/>
                <a:cs typeface="Carlito"/>
              </a:rPr>
              <a:t>Be </a:t>
            </a:r>
            <a:r>
              <a:rPr sz="1581" spc="-6" dirty="0">
                <a:solidFill>
                  <a:srgbClr val="404040"/>
                </a:solidFill>
                <a:latin typeface="TT Commons" panose="02000506040000020004" pitchFamily="50" charset="0"/>
                <a:cs typeface="Carlito"/>
              </a:rPr>
              <a:t>Sun SPF</a:t>
            </a:r>
            <a:r>
              <a:rPr sz="1581" spc="25"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50+.</a:t>
            </a:r>
            <a:endParaRPr sz="1581" dirty="0">
              <a:latin typeface="TT Commons" panose="02000506040000020004" pitchFamily="50" charset="0"/>
              <a:cs typeface="Carlito"/>
            </a:endParaRPr>
          </a:p>
          <a:p>
            <a:pPr lvl="1">
              <a:spcBef>
                <a:spcPts val="3"/>
              </a:spcBef>
              <a:buClr>
                <a:srgbClr val="404040"/>
              </a:buClr>
              <a:buFont typeface="Arial"/>
              <a:buChar char="•"/>
            </a:pPr>
            <a:endParaRPr sz="1553" dirty="0">
              <a:latin typeface="TT Commons" panose="02000506040000020004" pitchFamily="50" charset="0"/>
              <a:cs typeface="Carlito"/>
            </a:endParaRPr>
          </a:p>
          <a:p>
            <a:pPr marL="290760" indent="-291119">
              <a:buAutoNum type="arabicPeriod"/>
              <a:tabLst>
                <a:tab pos="290760" algn="l"/>
                <a:tab pos="291119" algn="l"/>
              </a:tabLst>
            </a:pPr>
            <a:r>
              <a:rPr sz="1581" spc="-6" dirty="0">
                <a:solidFill>
                  <a:srgbClr val="404040"/>
                </a:solidFill>
                <a:latin typeface="TT Commons" panose="02000506040000020004" pitchFamily="50" charset="0"/>
                <a:cs typeface="Carlito"/>
              </a:rPr>
              <a:t>Weekly.</a:t>
            </a:r>
            <a:endParaRPr sz="1581" dirty="0">
              <a:latin typeface="TT Commons" panose="02000506040000020004" pitchFamily="50" charset="0"/>
              <a:cs typeface="Carlito"/>
            </a:endParaRPr>
          </a:p>
          <a:p>
            <a:pPr marL="548896" lvl="1" indent="-291119">
              <a:buFont typeface="Arial"/>
              <a:buChar char="•"/>
              <a:tabLst>
                <a:tab pos="548896" algn="l"/>
                <a:tab pos="549254" algn="l"/>
              </a:tabLst>
            </a:pPr>
            <a:r>
              <a:rPr sz="1581" spc="-3" dirty="0">
                <a:solidFill>
                  <a:srgbClr val="404040"/>
                </a:solidFill>
                <a:latin typeface="TT Commons" panose="02000506040000020004" pitchFamily="50" charset="0"/>
                <a:cs typeface="Carlito"/>
              </a:rPr>
              <a:t>2 </a:t>
            </a:r>
            <a:r>
              <a:rPr sz="1581" spc="-6" dirty="0">
                <a:solidFill>
                  <a:srgbClr val="404040"/>
                </a:solidFill>
                <a:latin typeface="TT Commons" panose="02000506040000020004" pitchFamily="50" charset="0"/>
                <a:cs typeface="Carlito"/>
              </a:rPr>
              <a:t>times a week: Purifying</a:t>
            </a:r>
            <a:r>
              <a:rPr sz="1581" spc="68"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mask.</a:t>
            </a:r>
            <a:endParaRPr sz="1581" dirty="0">
              <a:latin typeface="TT Commons" panose="02000506040000020004" pitchFamily="50" charset="0"/>
              <a:cs typeface="Carlito"/>
            </a:endParaRPr>
          </a:p>
        </p:txBody>
      </p:sp>
      <p:sp>
        <p:nvSpPr>
          <p:cNvPr id="8" name="object 8"/>
          <p:cNvSpPr txBox="1"/>
          <p:nvPr/>
        </p:nvSpPr>
        <p:spPr>
          <a:xfrm>
            <a:off x="4851401" y="1180306"/>
            <a:ext cx="3962400" cy="269336"/>
          </a:xfrm>
          <a:prstGeom prst="rect">
            <a:avLst/>
          </a:prstGeom>
          <a:solidFill>
            <a:srgbClr val="63D23C"/>
          </a:solidFill>
        </p:spPr>
        <p:txBody>
          <a:bodyPr vert="horz" wrap="square" lIns="0" tIns="25812" rIns="0" bIns="0" rtlCol="0">
            <a:spAutoFit/>
          </a:bodyPr>
          <a:lstStyle/>
          <a:p>
            <a:pPr algn="ctr">
              <a:spcBef>
                <a:spcPts val="203"/>
              </a:spcBef>
            </a:pPr>
            <a:r>
              <a:rPr sz="1581" spc="-3" dirty="0">
                <a:solidFill>
                  <a:srgbClr val="FFFFFF"/>
                </a:solidFill>
                <a:latin typeface="TT Commons" panose="02000506040000020004" pitchFamily="50" charset="0"/>
                <a:cs typeface="Carlito"/>
              </a:rPr>
              <a:t>Basic</a:t>
            </a:r>
            <a:r>
              <a:rPr sz="1581" spc="-8" dirty="0">
                <a:solidFill>
                  <a:srgbClr val="FFFFFF"/>
                </a:solidFill>
                <a:latin typeface="TT Commons" panose="02000506040000020004" pitchFamily="50" charset="0"/>
                <a:cs typeface="Carlito"/>
              </a:rPr>
              <a:t> oily skin</a:t>
            </a:r>
            <a:r>
              <a:rPr sz="1581" spc="-3" dirty="0">
                <a:solidFill>
                  <a:srgbClr val="FFFFFF"/>
                </a:solidFill>
                <a:latin typeface="TT Commons" panose="02000506040000020004" pitchFamily="50" charset="0"/>
                <a:cs typeface="Carlito"/>
              </a:rPr>
              <a:t> routine</a:t>
            </a:r>
            <a:r>
              <a:rPr sz="1581" spc="28" dirty="0">
                <a:solidFill>
                  <a:srgbClr val="FFFFFF"/>
                </a:solidFill>
                <a:latin typeface="TT Commons" panose="02000506040000020004" pitchFamily="50" charset="0"/>
                <a:cs typeface="Carlito"/>
              </a:rPr>
              <a:t> </a:t>
            </a:r>
            <a:endParaRPr sz="1581">
              <a:latin typeface="TT Commons" panose="02000506040000020004" pitchFamily="50" charset="0"/>
              <a:cs typeface="Carlito"/>
            </a:endParaRPr>
          </a:p>
        </p:txBody>
      </p:sp>
      <p:sp>
        <p:nvSpPr>
          <p:cNvPr id="9" name="object 9"/>
          <p:cNvSpPr txBox="1"/>
          <p:nvPr/>
        </p:nvSpPr>
        <p:spPr>
          <a:xfrm>
            <a:off x="4854841" y="4299169"/>
            <a:ext cx="4129248" cy="499938"/>
          </a:xfrm>
          <a:prstGeom prst="rect">
            <a:avLst/>
          </a:prstGeom>
          <a:ln w="9143">
            <a:solidFill>
              <a:srgbClr val="63D23C"/>
            </a:solidFill>
          </a:ln>
        </p:spPr>
        <p:txBody>
          <a:bodyPr vert="horz" wrap="square" lIns="0" tIns="13265" rIns="0" bIns="0" rtlCol="0">
            <a:spAutoFit/>
          </a:bodyPr>
          <a:lstStyle/>
          <a:p>
            <a:pPr marL="51986" marR="413733">
              <a:spcBef>
                <a:spcPts val="104"/>
              </a:spcBef>
            </a:pPr>
            <a:r>
              <a:rPr sz="1581" spc="-3" dirty="0">
                <a:solidFill>
                  <a:srgbClr val="404040"/>
                </a:solidFill>
                <a:latin typeface="TT Commons" panose="02000506040000020004" pitchFamily="50" charset="0"/>
                <a:cs typeface="Carlito"/>
              </a:rPr>
              <a:t>In</a:t>
            </a:r>
            <a:r>
              <a:rPr sz="1581" spc="-6" dirty="0">
                <a:solidFill>
                  <a:srgbClr val="404040"/>
                </a:solidFill>
                <a:latin typeface="TT Commons" panose="02000506040000020004" pitchFamily="50" charset="0"/>
                <a:cs typeface="Carlito"/>
              </a:rPr>
              <a:t> cases where</a:t>
            </a:r>
            <a:r>
              <a:rPr sz="1581" spc="-3" dirty="0">
                <a:solidFill>
                  <a:srgbClr val="404040"/>
                </a:solidFill>
                <a:latin typeface="TT Commons" panose="02000506040000020004" pitchFamily="50" charset="0"/>
                <a:cs typeface="Carlito"/>
              </a:rPr>
              <a:t> required,</a:t>
            </a:r>
            <a:r>
              <a:rPr sz="1581" spc="-8" dirty="0">
                <a:solidFill>
                  <a:srgbClr val="404040"/>
                </a:solidFill>
                <a:latin typeface="TT Commons" panose="02000506040000020004" pitchFamily="50" charset="0"/>
                <a:cs typeface="Carlito"/>
              </a:rPr>
              <a:t> specific solution is</a:t>
            </a:r>
            <a:r>
              <a:rPr sz="1581" spc="-6" dirty="0">
                <a:solidFill>
                  <a:srgbClr val="404040"/>
                </a:solidFill>
                <a:latin typeface="TT Commons" panose="02000506040000020004" pitchFamily="50" charset="0"/>
                <a:cs typeface="Carlito"/>
              </a:rPr>
              <a:t> applied</a:t>
            </a:r>
            <a:r>
              <a:rPr sz="1581" spc="-3" dirty="0">
                <a:solidFill>
                  <a:srgbClr val="404040"/>
                </a:solidFill>
                <a:latin typeface="TT Commons" panose="02000506040000020004" pitchFamily="50" charset="0"/>
                <a:cs typeface="Carlito"/>
              </a:rPr>
              <a:t> according to the product indications</a:t>
            </a:r>
            <a:r>
              <a:rPr sz="1581" spc="48" dirty="0">
                <a:solidFill>
                  <a:srgbClr val="404040"/>
                </a:solidFill>
                <a:latin typeface="TT Commons" panose="02000506040000020004" pitchFamily="50" charset="0"/>
                <a:cs typeface="Carlito"/>
              </a:rPr>
              <a:t> </a:t>
            </a:r>
            <a:r>
              <a:rPr sz="1581" spc="-8" dirty="0">
                <a:solidFill>
                  <a:srgbClr val="404040"/>
                </a:solidFill>
                <a:latin typeface="TT Commons" panose="02000506040000020004" pitchFamily="50" charset="0"/>
                <a:cs typeface="Carlito"/>
              </a:rPr>
              <a:t>.</a:t>
            </a:r>
            <a:endParaRPr sz="1581" dirty="0">
              <a:latin typeface="TT Commons" panose="02000506040000020004" pitchFamily="50" charset="0"/>
              <a:cs typeface="Carlito"/>
            </a:endParaRPr>
          </a:p>
        </p:txBody>
      </p:sp>
      <p:sp>
        <p:nvSpPr>
          <p:cNvPr id="13" name="Título 8"/>
          <p:cNvSpPr txBox="1">
            <a:spLocks/>
          </p:cNvSpPr>
          <p:nvPr/>
        </p:nvSpPr>
        <p:spPr>
          <a:xfrm>
            <a:off x="698500" y="445037"/>
            <a:ext cx="4689489"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protocol at home</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sldNum" sz="quarter" idx="7"/>
          </p:nvPr>
        </p:nvSpPr>
        <p:spPr>
          <a:xfrm>
            <a:off x="5238398" y="3355303"/>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4</a:t>
            </a:fld>
            <a:endParaRPr spc="6" dirty="0"/>
          </a:p>
        </p:txBody>
      </p:sp>
      <p:sp>
        <p:nvSpPr>
          <p:cNvPr id="8" name="object 8"/>
          <p:cNvSpPr txBox="1"/>
          <p:nvPr/>
        </p:nvSpPr>
        <p:spPr>
          <a:xfrm>
            <a:off x="1955800" y="1200990"/>
            <a:ext cx="6858000" cy="3545411"/>
          </a:xfrm>
          <a:prstGeom prst="rect">
            <a:avLst/>
          </a:prstGeom>
        </p:spPr>
        <p:txBody>
          <a:bodyPr vert="horz" wrap="square" lIns="0" tIns="6812" rIns="0" bIns="0" rtlCol="0">
            <a:spAutoFit/>
          </a:bodyPr>
          <a:lstStyle/>
          <a:p>
            <a:pPr marL="32625" marR="240567" algn="ctr">
              <a:spcBef>
                <a:spcPts val="54"/>
              </a:spcBef>
            </a:pPr>
            <a:r>
              <a:rPr sz="1581" dirty="0">
                <a:latin typeface="TT Commons" panose="02000506040000020004" pitchFamily="50" charset="0"/>
                <a:cs typeface="Arial"/>
              </a:rPr>
              <a:t>The dilated pore can occur in all types of skin, but it is more characteristic of oily skin with acne tendency.</a:t>
            </a:r>
          </a:p>
          <a:p>
            <a:pPr>
              <a:spcBef>
                <a:spcPts val="14"/>
              </a:spcBef>
            </a:pPr>
            <a:endParaRPr sz="1637" dirty="0">
              <a:latin typeface="TT Commons" panose="02000506040000020004" pitchFamily="50" charset="0"/>
              <a:cs typeface="Arial"/>
            </a:endParaRPr>
          </a:p>
          <a:p>
            <a:pPr marL="6812" marR="216547" indent="1076" algn="ctr"/>
            <a:r>
              <a:rPr sz="1581" dirty="0">
                <a:latin typeface="TT Commons" panose="02000506040000020004" pitchFamily="50" charset="0"/>
                <a:cs typeface="Arial"/>
              </a:rPr>
              <a:t>As excess sebum occurs in this type of skin, the walls of the sebaceous hair follicle become deformed. Therefore, the result is a skin that has very open pores, mainly in cheeks, nose and forehead.</a:t>
            </a:r>
          </a:p>
          <a:p>
            <a:pPr>
              <a:lnSpc>
                <a:spcPct val="100000"/>
              </a:lnSpc>
            </a:pPr>
            <a:endParaRPr sz="1581" dirty="0">
              <a:latin typeface="TT Commons" panose="02000506040000020004" pitchFamily="50" charset="0"/>
              <a:cs typeface="Arial"/>
            </a:endParaRPr>
          </a:p>
          <a:p>
            <a:pPr marL="132294" marR="2868" indent="1793" algn="ctr">
              <a:spcBef>
                <a:spcPts val="920"/>
              </a:spcBef>
            </a:pPr>
            <a:r>
              <a:rPr sz="1581" dirty="0">
                <a:latin typeface="TT Commons" panose="02000506040000020004" pitchFamily="50" charset="0"/>
                <a:cs typeface="Arial"/>
              </a:rPr>
              <a:t>Clogged pore: In oily skin with acne tendency we find this imperfection frequently: the excess of fat produced does not come out entirely to the outside of the hair follicle, but part remains residually in the outermost part of the duct, forming a plug and clogging the pore.</a:t>
            </a:r>
          </a:p>
          <a:p>
            <a:pPr>
              <a:spcBef>
                <a:spcPts val="14"/>
              </a:spcBef>
            </a:pPr>
            <a:endParaRPr sz="1637" dirty="0">
              <a:latin typeface="TT Commons" panose="02000506040000020004" pitchFamily="50" charset="0"/>
              <a:cs typeface="Arial"/>
            </a:endParaRPr>
          </a:p>
          <a:p>
            <a:pPr marL="265663" marR="136238" algn="ctr"/>
            <a:r>
              <a:rPr sz="1581" dirty="0">
                <a:latin typeface="TT Commons" panose="02000506040000020004" pitchFamily="50" charset="0"/>
                <a:cs typeface="Arial"/>
              </a:rPr>
              <a:t>This forms the basic lesion called comedon, a small inflammation of the pore that houses sebum in the follicle.</a:t>
            </a:r>
          </a:p>
        </p:txBody>
      </p:sp>
      <p:sp>
        <p:nvSpPr>
          <p:cNvPr id="12" name="Título 8"/>
          <p:cNvSpPr txBox="1">
            <a:spLocks/>
          </p:cNvSpPr>
          <p:nvPr/>
        </p:nvSpPr>
        <p:spPr>
          <a:xfrm>
            <a:off x="698500" y="445037"/>
            <a:ext cx="551881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Oily and/or acne-prone skin</a:t>
            </a:r>
            <a:endParaRPr lang="es-ES" sz="2400" spc="300" dirty="0">
              <a:latin typeface="Bebas Neue Regular" panose="00000500000000000000" pitchFamily="50" charset="0"/>
            </a:endParaRPr>
          </a:p>
        </p:txBody>
      </p:sp>
      <p:sp>
        <p:nvSpPr>
          <p:cNvPr id="5" name="object 6"/>
          <p:cNvSpPr/>
          <p:nvPr/>
        </p:nvSpPr>
        <p:spPr>
          <a:xfrm>
            <a:off x="693365" y="1127106"/>
            <a:ext cx="881435" cy="1641913"/>
          </a:xfrm>
          <a:prstGeom prst="rect">
            <a:avLst/>
          </a:prstGeom>
          <a:blipFill>
            <a:blip r:embed="rId2" cstate="print"/>
            <a:stretch>
              <a:fillRect/>
            </a:stretch>
          </a:blipFill>
        </p:spPr>
        <p:txBody>
          <a:bodyPr wrap="square" lIns="0" tIns="0" rIns="0" bIns="0" rtlCol="0"/>
          <a:lstStyle/>
          <a:p>
            <a:endParaRPr sz="597"/>
          </a:p>
        </p:txBody>
      </p:sp>
      <p:sp>
        <p:nvSpPr>
          <p:cNvPr id="6" name="object 7"/>
          <p:cNvSpPr/>
          <p:nvPr/>
        </p:nvSpPr>
        <p:spPr>
          <a:xfrm>
            <a:off x="726921" y="3168019"/>
            <a:ext cx="759155" cy="2029717"/>
          </a:xfrm>
          <a:prstGeom prst="rect">
            <a:avLst/>
          </a:prstGeom>
          <a:blipFill>
            <a:blip r:embed="rId3" cstate="print"/>
            <a:stretch>
              <a:fillRect/>
            </a:stretch>
          </a:blipFill>
        </p:spPr>
        <p:txBody>
          <a:bodyPr wrap="square" lIns="0" tIns="0" rIns="0" bIns="0" rtlCol="0"/>
          <a:lstStyle/>
          <a:p>
            <a:endParaRPr sz="597"/>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584200" y="1082083"/>
            <a:ext cx="8305800" cy="1727093"/>
          </a:xfrm>
          <a:prstGeom prst="rect">
            <a:avLst/>
          </a:prstGeom>
        </p:spPr>
        <p:txBody>
          <a:bodyPr vert="horz" wrap="square" lIns="0" tIns="6812" rIns="0" bIns="0" rtlCol="0">
            <a:spAutoFit/>
          </a:bodyPr>
          <a:lstStyle/>
          <a:p>
            <a:pPr marL="1076" algn="ctr">
              <a:spcBef>
                <a:spcPts val="54"/>
              </a:spcBef>
            </a:pPr>
            <a:r>
              <a:rPr sz="1581" dirty="0">
                <a:latin typeface="TT Commons" panose="02000506040000020004" pitchFamily="50" charset="0"/>
                <a:cs typeface="Arial"/>
              </a:rPr>
              <a:t>IMPERFECTION </a:t>
            </a:r>
            <a:r>
              <a:rPr lang="es-ES" sz="1581" dirty="0" smtClean="0">
                <a:latin typeface="TT Commons" panose="02000506040000020004" pitchFamily="50" charset="0"/>
                <a:cs typeface="Arial"/>
              </a:rPr>
              <a:t> </a:t>
            </a:r>
            <a:r>
              <a:rPr sz="1581" dirty="0" smtClean="0">
                <a:latin typeface="TT Commons" panose="02000506040000020004" pitchFamily="50" charset="0"/>
                <a:cs typeface="Arial"/>
              </a:rPr>
              <a:t>OR </a:t>
            </a:r>
            <a:r>
              <a:rPr lang="es-ES" sz="1581" dirty="0" smtClean="0">
                <a:latin typeface="TT Commons" panose="02000506040000020004" pitchFamily="50" charset="0"/>
                <a:cs typeface="Arial"/>
              </a:rPr>
              <a:t> </a:t>
            </a:r>
            <a:r>
              <a:rPr sz="1581" dirty="0" smtClean="0">
                <a:latin typeface="TT Commons" panose="02000506040000020004" pitchFamily="50" charset="0"/>
                <a:cs typeface="Arial"/>
              </a:rPr>
              <a:t>PAPULE</a:t>
            </a:r>
            <a:endParaRPr sz="1581" dirty="0">
              <a:latin typeface="TT Commons" panose="02000506040000020004" pitchFamily="50" charset="0"/>
              <a:cs typeface="Arial"/>
            </a:endParaRPr>
          </a:p>
          <a:p>
            <a:pPr>
              <a:spcBef>
                <a:spcPts val="17"/>
              </a:spcBef>
            </a:pPr>
            <a:endParaRPr sz="1637" dirty="0">
              <a:latin typeface="TT Commons" panose="02000506040000020004" pitchFamily="50" charset="0"/>
              <a:cs typeface="Arial"/>
            </a:endParaRPr>
          </a:p>
          <a:p>
            <a:pPr marL="7170" marR="2868" algn="just"/>
            <a:r>
              <a:rPr sz="1581" dirty="0">
                <a:latin typeface="TT Commons" panose="02000506040000020004" pitchFamily="50" charset="0"/>
                <a:cs typeface="Arial"/>
              </a:rPr>
              <a:t>Blockage of the hair follicle duct closed by an accumulation of sebum and corneocytes becomes a perfect breeding ground for fungi and bacteria that normally inhabit the skin,  such as Sthaphylococcus </a:t>
            </a:r>
            <a:r>
              <a:rPr sz="1581" i="1" dirty="0">
                <a:latin typeface="TT Commons" panose="02000506040000020004" pitchFamily="50" charset="0"/>
                <a:cs typeface="Trebuchet MS"/>
              </a:rPr>
              <a:t>epidermis,</a:t>
            </a:r>
            <a:r>
              <a:rPr sz="1581" dirty="0">
                <a:latin typeface="TT Commons" panose="02000506040000020004" pitchFamily="50" charset="0"/>
                <a:cs typeface="Arial"/>
              </a:rPr>
              <a:t> Pityrosporum </a:t>
            </a:r>
            <a:r>
              <a:rPr sz="1581" i="1" dirty="0">
                <a:latin typeface="TT Commons" panose="02000506040000020004" pitchFamily="50" charset="0"/>
                <a:cs typeface="Trebuchet MS"/>
              </a:rPr>
              <a:t>ovale,</a:t>
            </a:r>
            <a:r>
              <a:rPr sz="1581" dirty="0">
                <a:latin typeface="TT Commons" panose="02000506040000020004" pitchFamily="50" charset="0"/>
                <a:cs typeface="Arial"/>
              </a:rPr>
              <a:t> Pityrosporum</a:t>
            </a:r>
            <a:r>
              <a:rPr sz="1581" i="1" dirty="0">
                <a:latin typeface="TT Commons" panose="02000506040000020004" pitchFamily="50" charset="0"/>
                <a:cs typeface="Trebuchet MS"/>
              </a:rPr>
              <a:t> orbiculare and</a:t>
            </a:r>
            <a:r>
              <a:rPr sz="1581" dirty="0">
                <a:latin typeface="TT Commons" panose="02000506040000020004" pitchFamily="50" charset="0"/>
                <a:cs typeface="Arial"/>
              </a:rPr>
              <a:t> Propionebacterium</a:t>
            </a:r>
            <a:r>
              <a:rPr sz="1581" i="1" dirty="0">
                <a:latin typeface="TT Commons" panose="02000506040000020004" pitchFamily="50" charset="0"/>
                <a:cs typeface="Trebuchet MS"/>
              </a:rPr>
              <a:t> acnes.</a:t>
            </a:r>
            <a:endParaRPr sz="1581" dirty="0">
              <a:latin typeface="TT Commons" panose="02000506040000020004" pitchFamily="50" charset="0"/>
              <a:cs typeface="Arial"/>
            </a:endParaRPr>
          </a:p>
          <a:p>
            <a:pPr>
              <a:spcBef>
                <a:spcPts val="14"/>
              </a:spcBef>
            </a:pPr>
            <a:endParaRPr sz="1637" dirty="0">
              <a:latin typeface="TT Commons" panose="02000506040000020004" pitchFamily="50" charset="0"/>
              <a:cs typeface="Arial"/>
            </a:endParaRPr>
          </a:p>
          <a:p>
            <a:pPr marL="7170" algn="just"/>
            <a:r>
              <a:rPr sz="1581" dirty="0">
                <a:latin typeface="TT Commons" panose="02000506040000020004" pitchFamily="50" charset="0"/>
                <a:cs typeface="Arial"/>
              </a:rPr>
              <a:t>The latter is the most abundant and a habitual follicle resident .</a:t>
            </a:r>
          </a:p>
        </p:txBody>
      </p:sp>
      <p:sp>
        <p:nvSpPr>
          <p:cNvPr id="18" name="Título 8"/>
          <p:cNvSpPr txBox="1">
            <a:spLocks/>
          </p:cNvSpPr>
          <p:nvPr/>
        </p:nvSpPr>
        <p:spPr>
          <a:xfrm>
            <a:off x="698500" y="445037"/>
            <a:ext cx="551881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Oily and/or acne-prone skin</a:t>
            </a:r>
            <a:endParaRPr lang="es-ES" sz="2400" spc="300" dirty="0">
              <a:latin typeface="Bebas Neue Regular" panose="00000500000000000000" pitchFamily="50" charset="0"/>
            </a:endParaRPr>
          </a:p>
        </p:txBody>
      </p:sp>
      <p:grpSp>
        <p:nvGrpSpPr>
          <p:cNvPr id="4" name="object 7"/>
          <p:cNvGrpSpPr/>
          <p:nvPr/>
        </p:nvGrpSpPr>
        <p:grpSpPr>
          <a:xfrm>
            <a:off x="2717800" y="3501399"/>
            <a:ext cx="4654097" cy="1586738"/>
            <a:chOff x="1440180" y="5091683"/>
            <a:chExt cx="8243570" cy="2810510"/>
          </a:xfrm>
        </p:grpSpPr>
        <p:sp>
          <p:nvSpPr>
            <p:cNvPr id="5" name="object 8"/>
            <p:cNvSpPr/>
            <p:nvPr/>
          </p:nvSpPr>
          <p:spPr>
            <a:xfrm>
              <a:off x="1440180" y="5211996"/>
              <a:ext cx="2071116" cy="2616791"/>
            </a:xfrm>
            <a:prstGeom prst="rect">
              <a:avLst/>
            </a:prstGeom>
            <a:blipFill>
              <a:blip r:embed="rId2" cstate="print"/>
              <a:stretch>
                <a:fillRect/>
              </a:stretch>
            </a:blipFill>
          </p:spPr>
          <p:txBody>
            <a:bodyPr wrap="square" lIns="0" tIns="0" rIns="0" bIns="0" rtlCol="0"/>
            <a:lstStyle/>
            <a:p>
              <a:endParaRPr sz="597"/>
            </a:p>
          </p:txBody>
        </p:sp>
        <p:sp>
          <p:nvSpPr>
            <p:cNvPr id="7" name="object 9"/>
            <p:cNvSpPr/>
            <p:nvPr/>
          </p:nvSpPr>
          <p:spPr>
            <a:xfrm>
              <a:off x="4463796" y="5091683"/>
              <a:ext cx="2129028" cy="2737104"/>
            </a:xfrm>
            <a:prstGeom prst="rect">
              <a:avLst/>
            </a:prstGeom>
            <a:blipFill>
              <a:blip r:embed="rId3" cstate="print"/>
              <a:stretch>
                <a:fillRect/>
              </a:stretch>
            </a:blipFill>
          </p:spPr>
          <p:txBody>
            <a:bodyPr wrap="square" lIns="0" tIns="0" rIns="0" bIns="0" rtlCol="0"/>
            <a:lstStyle/>
            <a:p>
              <a:endParaRPr sz="597"/>
            </a:p>
          </p:txBody>
        </p:sp>
        <p:sp>
          <p:nvSpPr>
            <p:cNvPr id="8" name="object 10"/>
            <p:cNvSpPr/>
            <p:nvPr/>
          </p:nvSpPr>
          <p:spPr>
            <a:xfrm>
              <a:off x="3528059" y="6531863"/>
              <a:ext cx="935990" cy="431800"/>
            </a:xfrm>
            <a:custGeom>
              <a:avLst/>
              <a:gdLst/>
              <a:ahLst/>
              <a:cxnLst/>
              <a:rect l="l" t="t" r="r" b="b"/>
              <a:pathLst>
                <a:path w="935989" h="431800">
                  <a:moveTo>
                    <a:pt x="701801" y="0"/>
                  </a:moveTo>
                  <a:lnTo>
                    <a:pt x="701801" y="107822"/>
                  </a:lnTo>
                  <a:lnTo>
                    <a:pt x="0" y="107822"/>
                  </a:lnTo>
                  <a:lnTo>
                    <a:pt x="0" y="323468"/>
                  </a:lnTo>
                  <a:lnTo>
                    <a:pt x="701801" y="323468"/>
                  </a:lnTo>
                  <a:lnTo>
                    <a:pt x="701801" y="431291"/>
                  </a:lnTo>
                  <a:lnTo>
                    <a:pt x="935736" y="215645"/>
                  </a:lnTo>
                  <a:lnTo>
                    <a:pt x="701801" y="0"/>
                  </a:lnTo>
                  <a:close/>
                </a:path>
              </a:pathLst>
            </a:custGeom>
            <a:solidFill>
              <a:srgbClr val="00FF00"/>
            </a:solidFill>
          </p:spPr>
          <p:txBody>
            <a:bodyPr wrap="square" lIns="0" tIns="0" rIns="0" bIns="0" rtlCol="0"/>
            <a:lstStyle/>
            <a:p>
              <a:endParaRPr sz="597"/>
            </a:p>
          </p:txBody>
        </p:sp>
        <p:sp>
          <p:nvSpPr>
            <p:cNvPr id="9" name="object 11"/>
            <p:cNvSpPr/>
            <p:nvPr/>
          </p:nvSpPr>
          <p:spPr>
            <a:xfrm>
              <a:off x="3528059" y="6531863"/>
              <a:ext cx="935990" cy="431800"/>
            </a:xfrm>
            <a:custGeom>
              <a:avLst/>
              <a:gdLst/>
              <a:ahLst/>
              <a:cxnLst/>
              <a:rect l="l" t="t" r="r" b="b"/>
              <a:pathLst>
                <a:path w="935989" h="431800">
                  <a:moveTo>
                    <a:pt x="0" y="107822"/>
                  </a:moveTo>
                  <a:lnTo>
                    <a:pt x="701801" y="107822"/>
                  </a:lnTo>
                  <a:lnTo>
                    <a:pt x="701801" y="0"/>
                  </a:lnTo>
                  <a:lnTo>
                    <a:pt x="935736" y="215645"/>
                  </a:lnTo>
                  <a:lnTo>
                    <a:pt x="701801" y="431291"/>
                  </a:lnTo>
                  <a:lnTo>
                    <a:pt x="701801" y="323468"/>
                  </a:lnTo>
                  <a:lnTo>
                    <a:pt x="0" y="323468"/>
                  </a:lnTo>
                  <a:lnTo>
                    <a:pt x="0" y="107822"/>
                  </a:lnTo>
                  <a:close/>
                </a:path>
              </a:pathLst>
            </a:custGeom>
            <a:ln w="9144">
              <a:solidFill>
                <a:srgbClr val="000000"/>
              </a:solidFill>
            </a:ln>
          </p:spPr>
          <p:txBody>
            <a:bodyPr wrap="square" lIns="0" tIns="0" rIns="0" bIns="0" rtlCol="0"/>
            <a:lstStyle/>
            <a:p>
              <a:endParaRPr sz="597"/>
            </a:p>
          </p:txBody>
        </p:sp>
        <p:sp>
          <p:nvSpPr>
            <p:cNvPr id="10" name="object 12"/>
            <p:cNvSpPr/>
            <p:nvPr/>
          </p:nvSpPr>
          <p:spPr>
            <a:xfrm>
              <a:off x="7554468" y="5405460"/>
              <a:ext cx="2129028" cy="2496479"/>
            </a:xfrm>
            <a:prstGeom prst="rect">
              <a:avLst/>
            </a:prstGeom>
            <a:blipFill>
              <a:blip r:embed="rId4" cstate="print"/>
              <a:stretch>
                <a:fillRect/>
              </a:stretch>
            </a:blipFill>
          </p:spPr>
          <p:txBody>
            <a:bodyPr wrap="square" lIns="0" tIns="0" rIns="0" bIns="0" rtlCol="0"/>
            <a:lstStyle/>
            <a:p>
              <a:endParaRPr sz="597"/>
            </a:p>
          </p:txBody>
        </p:sp>
        <p:sp>
          <p:nvSpPr>
            <p:cNvPr id="11" name="object 13"/>
            <p:cNvSpPr/>
            <p:nvPr/>
          </p:nvSpPr>
          <p:spPr>
            <a:xfrm>
              <a:off x="6624827" y="6605015"/>
              <a:ext cx="937260" cy="431800"/>
            </a:xfrm>
            <a:custGeom>
              <a:avLst/>
              <a:gdLst/>
              <a:ahLst/>
              <a:cxnLst/>
              <a:rect l="l" t="t" r="r" b="b"/>
              <a:pathLst>
                <a:path w="937259" h="431800">
                  <a:moveTo>
                    <a:pt x="703326" y="0"/>
                  </a:moveTo>
                  <a:lnTo>
                    <a:pt x="703326" y="107822"/>
                  </a:lnTo>
                  <a:lnTo>
                    <a:pt x="0" y="107822"/>
                  </a:lnTo>
                  <a:lnTo>
                    <a:pt x="0" y="323468"/>
                  </a:lnTo>
                  <a:lnTo>
                    <a:pt x="703326" y="323468"/>
                  </a:lnTo>
                  <a:lnTo>
                    <a:pt x="703326" y="431291"/>
                  </a:lnTo>
                  <a:lnTo>
                    <a:pt x="937260" y="215645"/>
                  </a:lnTo>
                  <a:lnTo>
                    <a:pt x="703326" y="0"/>
                  </a:lnTo>
                  <a:close/>
                </a:path>
              </a:pathLst>
            </a:custGeom>
            <a:solidFill>
              <a:srgbClr val="00FF00"/>
            </a:solidFill>
          </p:spPr>
          <p:txBody>
            <a:bodyPr wrap="square" lIns="0" tIns="0" rIns="0" bIns="0" rtlCol="0"/>
            <a:lstStyle/>
            <a:p>
              <a:endParaRPr sz="597"/>
            </a:p>
          </p:txBody>
        </p:sp>
        <p:sp>
          <p:nvSpPr>
            <p:cNvPr id="12" name="object 14"/>
            <p:cNvSpPr/>
            <p:nvPr/>
          </p:nvSpPr>
          <p:spPr>
            <a:xfrm>
              <a:off x="6624827" y="6605015"/>
              <a:ext cx="937260" cy="431800"/>
            </a:xfrm>
            <a:custGeom>
              <a:avLst/>
              <a:gdLst/>
              <a:ahLst/>
              <a:cxnLst/>
              <a:rect l="l" t="t" r="r" b="b"/>
              <a:pathLst>
                <a:path w="937259" h="431800">
                  <a:moveTo>
                    <a:pt x="0" y="107822"/>
                  </a:moveTo>
                  <a:lnTo>
                    <a:pt x="703326" y="107822"/>
                  </a:lnTo>
                  <a:lnTo>
                    <a:pt x="703326" y="0"/>
                  </a:lnTo>
                  <a:lnTo>
                    <a:pt x="937260" y="215645"/>
                  </a:lnTo>
                  <a:lnTo>
                    <a:pt x="703326" y="431291"/>
                  </a:lnTo>
                  <a:lnTo>
                    <a:pt x="703326" y="323468"/>
                  </a:lnTo>
                  <a:lnTo>
                    <a:pt x="0" y="323468"/>
                  </a:lnTo>
                  <a:lnTo>
                    <a:pt x="0" y="107822"/>
                  </a:lnTo>
                  <a:close/>
                </a:path>
              </a:pathLst>
            </a:custGeom>
            <a:ln w="9144">
              <a:solidFill>
                <a:srgbClr val="000000"/>
              </a:solidFill>
            </a:ln>
          </p:spPr>
          <p:txBody>
            <a:bodyPr wrap="square" lIns="0" tIns="0" rIns="0" bIns="0" rtlCol="0"/>
            <a:lstStyle/>
            <a:p>
              <a:endParaRPr sz="597"/>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5308600" y="1145395"/>
            <a:ext cx="3457834" cy="2713105"/>
            <a:chOff x="5269542" y="1289128"/>
            <a:chExt cx="3457834" cy="2713105"/>
          </a:xfrm>
        </p:grpSpPr>
        <p:sp>
          <p:nvSpPr>
            <p:cNvPr id="17" name="object 6"/>
            <p:cNvSpPr/>
            <p:nvPr/>
          </p:nvSpPr>
          <p:spPr>
            <a:xfrm>
              <a:off x="5799408" y="1623526"/>
              <a:ext cx="960237" cy="2378707"/>
            </a:xfrm>
            <a:prstGeom prst="rect">
              <a:avLst/>
            </a:prstGeom>
            <a:blipFill>
              <a:blip r:embed="rId2" cstate="print"/>
              <a:stretch>
                <a:fillRect/>
              </a:stretch>
            </a:blipFill>
          </p:spPr>
          <p:txBody>
            <a:bodyPr wrap="square" lIns="0" tIns="0" rIns="0" bIns="0" rtlCol="0"/>
            <a:lstStyle/>
            <a:p>
              <a:endParaRPr sz="597"/>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542" y="1289128"/>
              <a:ext cx="680697" cy="2445539"/>
            </a:xfrm>
            <a:prstGeom prst="rect">
              <a:avLst/>
            </a:prstGeom>
          </p:spPr>
        </p:pic>
        <p:pic>
          <p:nvPicPr>
            <p:cNvPr id="20" name="Imagen 19"/>
            <p:cNvPicPr>
              <a:picLocks noChangeAspect="1"/>
            </p:cNvPicPr>
            <p:nvPr/>
          </p:nvPicPr>
          <p:blipFill rotWithShape="1">
            <a:blip r:embed="rId4" cstate="print">
              <a:extLst>
                <a:ext uri="{28A0092B-C50C-407E-A947-70E740481C1C}">
                  <a14:useLocalDpi xmlns:a14="http://schemas.microsoft.com/office/drawing/2010/main" val="0"/>
                </a:ext>
              </a:extLst>
            </a:blip>
            <a:srcRect r="52698"/>
            <a:stretch/>
          </p:blipFill>
          <p:spPr>
            <a:xfrm>
              <a:off x="8007720" y="1810878"/>
              <a:ext cx="719656" cy="1948068"/>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1168" y="1926414"/>
              <a:ext cx="723773" cy="1832532"/>
            </a:xfrm>
            <a:prstGeom prst="rect">
              <a:avLst/>
            </a:prstGeom>
          </p:spPr>
        </p:pic>
        <p:pic>
          <p:nvPicPr>
            <p:cNvPr id="22" name="Imagen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8043" y="1928915"/>
              <a:ext cx="727588" cy="1842191"/>
            </a:xfrm>
            <a:prstGeom prst="rect">
              <a:avLst/>
            </a:prstGeom>
          </p:spPr>
        </p:pic>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0730" y="2016414"/>
              <a:ext cx="641547" cy="1652531"/>
            </a:xfrm>
            <a:prstGeom prst="rect">
              <a:avLst/>
            </a:prstGeom>
          </p:spPr>
        </p:pic>
      </p:grpSp>
      <p:sp>
        <p:nvSpPr>
          <p:cNvPr id="4" name="object 4"/>
          <p:cNvSpPr txBox="1"/>
          <p:nvPr/>
        </p:nvSpPr>
        <p:spPr>
          <a:xfrm>
            <a:off x="584200" y="3798298"/>
            <a:ext cx="8373522" cy="1231894"/>
          </a:xfrm>
          <a:prstGeom prst="rect">
            <a:avLst/>
          </a:prstGeom>
        </p:spPr>
        <p:txBody>
          <a:bodyPr vert="horz" wrap="square" lIns="0" tIns="6812" rIns="0" bIns="0" rtlCol="0">
            <a:spAutoFit/>
          </a:bodyPr>
          <a:lstStyle/>
          <a:p>
            <a:pPr marL="7170" marR="2868" algn="ctr">
              <a:spcBef>
                <a:spcPts val="54"/>
              </a:spcBef>
            </a:pPr>
            <a:r>
              <a:rPr sz="1581" dirty="0">
                <a:latin typeface="TT Commons" panose="02000506040000020004" pitchFamily="50" charset="0"/>
                <a:cs typeface="Arial"/>
              </a:rPr>
              <a:t>The line for oily and acne-prone skin, Oily SK, effectively and rigorously associates a series of </a:t>
            </a:r>
            <a:r>
              <a:rPr lang="es-ES" sz="1581" dirty="0" smtClean="0">
                <a:latin typeface="TT Commons" panose="02000506040000020004" pitchFamily="50" charset="0"/>
                <a:cs typeface="Arial"/>
              </a:rPr>
              <a:t>active </a:t>
            </a:r>
            <a:r>
              <a:rPr lang="es-ES" sz="1581" dirty="0" err="1" smtClean="0">
                <a:latin typeface="TT Commons" panose="02000506040000020004" pitchFamily="50" charset="0"/>
                <a:cs typeface="Arial"/>
              </a:rPr>
              <a:t>ingredients</a:t>
            </a:r>
            <a:r>
              <a:rPr sz="1581" dirty="0" smtClean="0">
                <a:latin typeface="TT Commons" panose="02000506040000020004" pitchFamily="50" charset="0"/>
                <a:cs typeface="Arial"/>
              </a:rPr>
              <a:t> </a:t>
            </a:r>
            <a:r>
              <a:rPr sz="1581" dirty="0">
                <a:latin typeface="TT Commons" panose="02000506040000020004" pitchFamily="50" charset="0"/>
                <a:cs typeface="Arial"/>
              </a:rPr>
              <a:t>that thoroughly cleanse and regulate localized sebaceous secretions, especially in the T-zone</a:t>
            </a:r>
          </a:p>
          <a:p>
            <a:pPr>
              <a:spcBef>
                <a:spcPts val="14"/>
              </a:spcBef>
            </a:pPr>
            <a:endParaRPr sz="1637" dirty="0">
              <a:latin typeface="TT Commons" panose="02000506040000020004" pitchFamily="50" charset="0"/>
              <a:cs typeface="Arial"/>
            </a:endParaRPr>
          </a:p>
          <a:p>
            <a:pPr marL="154881" marR="150579" algn="ctr">
              <a:spcBef>
                <a:spcPts val="3"/>
              </a:spcBef>
            </a:pPr>
            <a:r>
              <a:rPr sz="1581" dirty="0">
                <a:latin typeface="TT Commons" panose="02000506040000020004" pitchFamily="50" charset="0"/>
                <a:cs typeface="Arial"/>
              </a:rPr>
              <a:t>Its seborregulator, normalizing properties of follicular keratinization and bacterial flora are outstanding,  healing and anti-inflammatory, maintaining the hydration of the skin.</a:t>
            </a:r>
          </a:p>
        </p:txBody>
      </p:sp>
      <p:sp>
        <p:nvSpPr>
          <p:cNvPr id="19"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grpSp>
        <p:nvGrpSpPr>
          <p:cNvPr id="24" name="Grupo 23"/>
          <p:cNvGrpSpPr/>
          <p:nvPr/>
        </p:nvGrpSpPr>
        <p:grpSpPr>
          <a:xfrm>
            <a:off x="1117600" y="854787"/>
            <a:ext cx="2813938" cy="3003773"/>
            <a:chOff x="869971" y="905922"/>
            <a:chExt cx="2813938" cy="3003773"/>
          </a:xfrm>
        </p:grpSpPr>
        <p:sp>
          <p:nvSpPr>
            <p:cNvPr id="25" name="object 12"/>
            <p:cNvSpPr/>
            <p:nvPr/>
          </p:nvSpPr>
          <p:spPr>
            <a:xfrm>
              <a:off x="2320133" y="1849779"/>
              <a:ext cx="718218" cy="2028472"/>
            </a:xfrm>
            <a:prstGeom prst="rect">
              <a:avLst/>
            </a:prstGeom>
            <a:blipFill>
              <a:blip r:embed="rId8" cstate="print"/>
              <a:stretch>
                <a:fillRect/>
              </a:stretch>
            </a:blipFill>
          </p:spPr>
          <p:txBody>
            <a:bodyPr wrap="square" lIns="0" tIns="0" rIns="0" bIns="0" rtlCol="0"/>
            <a:lstStyle/>
            <a:p>
              <a:endParaRPr sz="597"/>
            </a:p>
          </p:txBody>
        </p:sp>
        <p:sp>
          <p:nvSpPr>
            <p:cNvPr id="26" name="object 15"/>
            <p:cNvSpPr/>
            <p:nvPr/>
          </p:nvSpPr>
          <p:spPr>
            <a:xfrm>
              <a:off x="2867359" y="1803376"/>
              <a:ext cx="816550" cy="2106319"/>
            </a:xfrm>
            <a:prstGeom prst="rect">
              <a:avLst/>
            </a:prstGeom>
            <a:blipFill>
              <a:blip r:embed="rId9" cstate="print"/>
              <a:stretch>
                <a:fillRect/>
              </a:stretch>
            </a:blipFill>
          </p:spPr>
          <p:txBody>
            <a:bodyPr wrap="square" lIns="0" tIns="0" rIns="0" bIns="0" rtlCol="0"/>
            <a:lstStyle/>
            <a:p>
              <a:endParaRPr sz="597"/>
            </a:p>
          </p:txBody>
        </p:sp>
        <p:pic>
          <p:nvPicPr>
            <p:cNvPr id="27" name="Imagen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5283" y="905922"/>
              <a:ext cx="804604" cy="2896161"/>
            </a:xfrm>
            <a:prstGeom prst="rect">
              <a:avLst/>
            </a:prstGeom>
          </p:spPr>
        </p:pic>
        <p:pic>
          <p:nvPicPr>
            <p:cNvPr id="28" name="Imagen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9971" y="944006"/>
              <a:ext cx="804604" cy="2896161"/>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5238398" y="3355303"/>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7</a:t>
            </a:fld>
            <a:endParaRPr spc="6" dirty="0"/>
          </a:p>
        </p:txBody>
      </p:sp>
      <p:sp>
        <p:nvSpPr>
          <p:cNvPr id="4" name="object 4"/>
          <p:cNvSpPr txBox="1"/>
          <p:nvPr/>
        </p:nvSpPr>
        <p:spPr>
          <a:xfrm>
            <a:off x="698500" y="1272404"/>
            <a:ext cx="8115300" cy="2717492"/>
          </a:xfrm>
          <a:prstGeom prst="rect">
            <a:avLst/>
          </a:prstGeom>
        </p:spPr>
        <p:txBody>
          <a:bodyPr vert="horz" wrap="square" lIns="0" tIns="6812" rIns="0" bIns="0" rtlCol="0">
            <a:normAutofit fontScale="96944"/>
          </a:bodyPr>
          <a:lstStyle/>
          <a:p>
            <a:pPr marL="7170" marR="4302">
              <a:spcBef>
                <a:spcPts val="54"/>
              </a:spcBef>
              <a:tabLst>
                <a:tab pos="295063" algn="l"/>
                <a:tab pos="790180" algn="l"/>
                <a:tab pos="1242634" algn="l"/>
                <a:tab pos="1544867" algn="l"/>
                <a:tab pos="2347595" algn="l"/>
                <a:tab pos="3456142" algn="l"/>
                <a:tab pos="4342406" algn="l"/>
                <a:tab pos="4754706" algn="l"/>
                <a:tab pos="5676822" algn="l"/>
                <a:tab pos="6419677" algn="l"/>
                <a:tab pos="7252521" algn="l"/>
                <a:tab pos="7450425" algn="l"/>
                <a:tab pos="8269645" algn="l"/>
              </a:tabLst>
            </a:pPr>
            <a:r>
              <a:rPr sz="1581" dirty="0">
                <a:latin typeface="TT Commons" panose="02000506040000020004" pitchFamily="50" charset="0"/>
                <a:cs typeface="Arial"/>
              </a:rPr>
              <a:t>The OILY SK line combines ingredients following a careful scientific philosophy and testing its products dermatologically.</a:t>
            </a:r>
          </a:p>
          <a:p>
            <a:pPr>
              <a:spcBef>
                <a:spcPts val="14"/>
              </a:spcBef>
            </a:pPr>
            <a:endParaRPr sz="1637" dirty="0">
              <a:latin typeface="TT Commons" panose="02000506040000020004" pitchFamily="50" charset="0"/>
              <a:cs typeface="Arial"/>
            </a:endParaRPr>
          </a:p>
          <a:p>
            <a:pPr marL="265306" indent="-258493">
              <a:spcBef>
                <a:spcPts val="3"/>
              </a:spcBef>
              <a:buChar char="•"/>
              <a:tabLst>
                <a:tab pos="264947" algn="l"/>
                <a:tab pos="265663" algn="l"/>
              </a:tabLst>
            </a:pPr>
            <a:r>
              <a:rPr sz="1581" dirty="0">
                <a:latin typeface="TT Commons" panose="02000506040000020004" pitchFamily="50" charset="0"/>
                <a:cs typeface="Arial"/>
              </a:rPr>
              <a:t>It gives a matt, clean, healthy and fresh appearance to the skin.</a:t>
            </a:r>
          </a:p>
          <a:p>
            <a:pPr>
              <a:spcBef>
                <a:spcPts val="11"/>
              </a:spcBef>
              <a:buFont typeface="Arial"/>
              <a:buChar char="•"/>
            </a:pPr>
            <a:endParaRPr sz="1637" dirty="0">
              <a:latin typeface="TT Commons" panose="02000506040000020004" pitchFamily="50" charset="0"/>
              <a:cs typeface="Arial"/>
            </a:endParaRPr>
          </a:p>
          <a:p>
            <a:pPr marL="265306" marR="2868" indent="-258493">
              <a:spcBef>
                <a:spcPts val="3"/>
              </a:spcBef>
              <a:buChar char="•"/>
              <a:tabLst>
                <a:tab pos="264947" algn="l"/>
                <a:tab pos="265663" algn="l"/>
                <a:tab pos="909568" algn="l"/>
                <a:tab pos="2042852" algn="l"/>
                <a:tab pos="3568718" algn="l"/>
                <a:tab pos="4879471" algn="l"/>
                <a:tab pos="5175251" algn="l"/>
                <a:tab pos="5407572" algn="l"/>
                <a:tab pos="6716532" algn="l"/>
                <a:tab pos="7448632" algn="l"/>
                <a:tab pos="7633629" algn="l"/>
                <a:tab pos="7933353" algn="l"/>
                <a:tab pos="8167108" algn="l"/>
              </a:tabLst>
            </a:pPr>
            <a:r>
              <a:rPr sz="1581" dirty="0">
                <a:latin typeface="TT Commons" panose="02000506040000020004" pitchFamily="50" charset="0"/>
                <a:cs typeface="Arial"/>
              </a:rPr>
              <a:t>It provides properties:  </a:t>
            </a:r>
            <a:r>
              <a:rPr sz="1581" dirty="0" err="1" smtClean="0">
                <a:latin typeface="TT Commons" panose="02000506040000020004" pitchFamily="50" charset="0"/>
                <a:cs typeface="Arial"/>
              </a:rPr>
              <a:t>sebo</a:t>
            </a:r>
            <a:r>
              <a:rPr lang="es-ES" sz="1581" dirty="0" smtClean="0">
                <a:latin typeface="TT Commons" panose="02000506040000020004" pitchFamily="50" charset="0"/>
                <a:cs typeface="Arial"/>
              </a:rPr>
              <a:t> </a:t>
            </a:r>
            <a:r>
              <a:rPr sz="1581" dirty="0" err="1" smtClean="0">
                <a:latin typeface="TT Commons" panose="02000506040000020004" pitchFamily="50" charset="0"/>
                <a:cs typeface="Arial"/>
              </a:rPr>
              <a:t>regula</a:t>
            </a:r>
            <a:r>
              <a:rPr lang="es-ES" sz="1581" dirty="0" err="1" smtClean="0">
                <a:latin typeface="TT Commons" panose="02000506040000020004" pitchFamily="50" charset="0"/>
                <a:cs typeface="Arial"/>
              </a:rPr>
              <a:t>ting</a:t>
            </a:r>
            <a:r>
              <a:rPr sz="1581" dirty="0" smtClean="0">
                <a:latin typeface="TT Commons" panose="02000506040000020004" pitchFamily="50" charset="0"/>
                <a:cs typeface="Arial"/>
              </a:rPr>
              <a:t>, </a:t>
            </a:r>
            <a:r>
              <a:rPr sz="1581" dirty="0">
                <a:latin typeface="TT Commons" panose="02000506040000020004" pitchFamily="50" charset="0"/>
                <a:cs typeface="Arial"/>
              </a:rPr>
              <a:t>normalizing follicular keratinization and bacterial flora, healing, and anti-inflammatory.</a:t>
            </a:r>
          </a:p>
          <a:p>
            <a:pPr>
              <a:spcBef>
                <a:spcPts val="14"/>
              </a:spcBef>
              <a:buFont typeface="Arial"/>
              <a:buChar char="•"/>
            </a:pPr>
            <a:endParaRPr sz="1637" dirty="0">
              <a:latin typeface="TT Commons" panose="02000506040000020004" pitchFamily="50" charset="0"/>
              <a:cs typeface="Arial"/>
            </a:endParaRPr>
          </a:p>
          <a:p>
            <a:pPr marL="265306" indent="-258493">
              <a:buChar char="•"/>
              <a:tabLst>
                <a:tab pos="264947" algn="l"/>
                <a:tab pos="265663" algn="l"/>
              </a:tabLst>
            </a:pPr>
            <a:r>
              <a:rPr sz="1581" dirty="0">
                <a:latin typeface="TT Commons" panose="02000506040000020004" pitchFamily="50" charset="0"/>
                <a:cs typeface="Arial"/>
              </a:rPr>
              <a:t>Maintains the hydration of the skin.</a:t>
            </a:r>
          </a:p>
          <a:p>
            <a:pPr>
              <a:spcBef>
                <a:spcPts val="14"/>
              </a:spcBef>
              <a:buFont typeface="Arial"/>
              <a:buChar char="•"/>
            </a:pPr>
            <a:endParaRPr sz="1637" dirty="0">
              <a:latin typeface="TT Commons" panose="02000506040000020004" pitchFamily="50" charset="0"/>
              <a:cs typeface="Arial"/>
            </a:endParaRPr>
          </a:p>
          <a:p>
            <a:pPr marL="265306" indent="-258493">
              <a:buChar char="•"/>
              <a:tabLst>
                <a:tab pos="264947" algn="l"/>
                <a:tab pos="265663" algn="l"/>
              </a:tabLst>
            </a:pPr>
            <a:r>
              <a:rPr sz="1581" dirty="0">
                <a:latin typeface="TT Commons" panose="02000506040000020004" pitchFamily="50" charset="0"/>
                <a:cs typeface="Arial"/>
              </a:rPr>
              <a:t>Decreases the size of the pore.</a:t>
            </a:r>
          </a:p>
        </p:txBody>
      </p:sp>
      <p:sp>
        <p:nvSpPr>
          <p:cNvPr id="8"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Treatment of skin with acne tendency</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0401" y="1329336"/>
            <a:ext cx="3581400" cy="2395912"/>
          </a:xfrm>
          <a:prstGeom prst="rect">
            <a:avLst/>
          </a:prstGeom>
          <a:ln w="9144">
            <a:solidFill>
              <a:srgbClr val="52A6A3"/>
            </a:solidFill>
          </a:ln>
        </p:spPr>
        <p:txBody>
          <a:bodyPr vert="horz" wrap="square" lIns="0" tIns="0" rIns="0" bIns="0" rtlCol="0">
            <a:spAutoFit/>
          </a:bodyPr>
          <a:lstStyle/>
          <a:p>
            <a:pPr>
              <a:lnSpc>
                <a:spcPct val="100000"/>
              </a:lnSpc>
            </a:pPr>
            <a:endParaRPr sz="1581" dirty="0">
              <a:latin typeface="TT Commons" panose="02000506040000020004" pitchFamily="50" charset="0"/>
              <a:cs typeface="Times New Roman"/>
            </a:endParaRPr>
          </a:p>
          <a:p>
            <a:pPr marL="255625" indent="-204357">
              <a:spcBef>
                <a:spcPts val="1332"/>
              </a:spcBef>
              <a:buAutoNum type="arabicPlain"/>
              <a:tabLst>
                <a:tab pos="255984" algn="l"/>
              </a:tabLst>
            </a:pPr>
            <a:r>
              <a:rPr sz="1581" spc="-96" dirty="0" err="1" smtClean="0">
                <a:solidFill>
                  <a:srgbClr val="44536A"/>
                </a:solidFill>
                <a:latin typeface="TT Commons" panose="02000506040000020004" pitchFamily="50" charset="0"/>
                <a:cs typeface="Arial"/>
              </a:rPr>
              <a:t>Sebo</a:t>
            </a:r>
            <a:r>
              <a:rPr lang="es-ES" sz="1581" spc="-96" dirty="0" smtClean="0">
                <a:solidFill>
                  <a:srgbClr val="44536A"/>
                </a:solidFill>
                <a:latin typeface="TT Commons" panose="02000506040000020004" pitchFamily="50" charset="0"/>
                <a:cs typeface="Arial"/>
              </a:rPr>
              <a:t> </a:t>
            </a:r>
            <a:r>
              <a:rPr lang="es-ES" sz="1581" spc="-96" dirty="0" err="1" smtClean="0">
                <a:solidFill>
                  <a:srgbClr val="44536A"/>
                </a:solidFill>
                <a:latin typeface="TT Commons" panose="02000506040000020004" pitchFamily="50" charset="0"/>
                <a:cs typeface="Arial"/>
              </a:rPr>
              <a:t>regulating</a:t>
            </a:r>
            <a:endParaRPr sz="1581" dirty="0">
              <a:latin typeface="TT Commons" panose="02000506040000020004" pitchFamily="50" charset="0"/>
              <a:cs typeface="Arial"/>
            </a:endParaRPr>
          </a:p>
          <a:p>
            <a:pPr>
              <a:lnSpc>
                <a:spcPct val="100000"/>
              </a:lnSpc>
              <a:buClr>
                <a:srgbClr val="44536A"/>
              </a:buClr>
              <a:buFont typeface="Arial"/>
              <a:buAutoNum type="arabicPlain"/>
            </a:pPr>
            <a:endParaRPr sz="1581" dirty="0">
              <a:latin typeface="TT Commons" panose="02000506040000020004" pitchFamily="50" charset="0"/>
              <a:cs typeface="Arial"/>
            </a:endParaRPr>
          </a:p>
          <a:p>
            <a:pPr marL="51627" marR="46249">
              <a:lnSpc>
                <a:spcPts val="1519"/>
              </a:lnSpc>
              <a:spcBef>
                <a:spcPts val="1157"/>
              </a:spcBef>
              <a:buAutoNum type="arabicPlain"/>
              <a:tabLst>
                <a:tab pos="277495" algn="l"/>
              </a:tabLst>
            </a:pPr>
            <a:r>
              <a:rPr lang="es-ES" sz="1581" spc="-93" dirty="0" smtClean="0">
                <a:solidFill>
                  <a:srgbClr val="44536A"/>
                </a:solidFill>
                <a:latin typeface="TT Commons" panose="02000506040000020004" pitchFamily="50" charset="0"/>
                <a:cs typeface="Arial"/>
              </a:rPr>
              <a:t>    </a:t>
            </a:r>
            <a:r>
              <a:rPr sz="1581" spc="-93" dirty="0" err="1" smtClean="0">
                <a:solidFill>
                  <a:srgbClr val="44536A"/>
                </a:solidFill>
                <a:latin typeface="TT Commons" panose="02000506040000020004" pitchFamily="50" charset="0"/>
                <a:cs typeface="Arial"/>
              </a:rPr>
              <a:t>Normalizers</a:t>
            </a:r>
            <a:r>
              <a:rPr sz="1581" spc="-93" dirty="0" smtClean="0">
                <a:solidFill>
                  <a:srgbClr val="44536A"/>
                </a:solidFill>
                <a:latin typeface="TT Commons" panose="02000506040000020004" pitchFamily="50" charset="0"/>
                <a:cs typeface="Arial"/>
              </a:rPr>
              <a:t> </a:t>
            </a:r>
            <a:r>
              <a:rPr sz="1581" spc="-88" dirty="0">
                <a:solidFill>
                  <a:srgbClr val="44536A"/>
                </a:solidFill>
                <a:latin typeface="TT Commons" panose="02000506040000020004" pitchFamily="50" charset="0"/>
                <a:cs typeface="Arial"/>
              </a:rPr>
              <a:t>of</a:t>
            </a:r>
            <a:r>
              <a:rPr sz="1581" spc="-73" dirty="0">
                <a:solidFill>
                  <a:srgbClr val="44536A"/>
                </a:solidFill>
                <a:latin typeface="TT Commons" panose="02000506040000020004" pitchFamily="50" charset="0"/>
                <a:cs typeface="Arial"/>
              </a:rPr>
              <a:t> keratinization of</a:t>
            </a:r>
            <a:r>
              <a:rPr sz="1581" spc="-90" dirty="0">
                <a:solidFill>
                  <a:srgbClr val="44536A"/>
                </a:solidFill>
                <a:latin typeface="TT Commons" panose="02000506040000020004" pitchFamily="50" charset="0"/>
                <a:cs typeface="Arial"/>
              </a:rPr>
              <a:t> cells.</a:t>
            </a:r>
            <a:endParaRPr sz="1581" dirty="0">
              <a:latin typeface="TT Commons" panose="02000506040000020004" pitchFamily="50" charset="0"/>
              <a:cs typeface="Arial"/>
            </a:endParaRPr>
          </a:p>
          <a:p>
            <a:pPr marL="51627" marR="754687">
              <a:lnSpc>
                <a:spcPct val="237200"/>
              </a:lnSpc>
              <a:spcBef>
                <a:spcPts val="17"/>
              </a:spcBef>
              <a:buAutoNum type="arabicPlain"/>
              <a:tabLst>
                <a:tab pos="214754" algn="l"/>
              </a:tabLst>
            </a:pPr>
            <a:r>
              <a:rPr lang="es-ES" sz="1581" spc="-85" dirty="0" smtClean="0">
                <a:solidFill>
                  <a:srgbClr val="44536A"/>
                </a:solidFill>
                <a:latin typeface="TT Commons" panose="02000506040000020004" pitchFamily="50" charset="0"/>
                <a:cs typeface="Arial"/>
              </a:rPr>
              <a:t>    </a:t>
            </a:r>
            <a:r>
              <a:rPr sz="1581" spc="-85" dirty="0" err="1" smtClean="0">
                <a:solidFill>
                  <a:srgbClr val="44536A"/>
                </a:solidFill>
                <a:latin typeface="TT Commons" panose="02000506040000020004" pitchFamily="50" charset="0"/>
                <a:cs typeface="Arial"/>
              </a:rPr>
              <a:t>Controllers</a:t>
            </a:r>
            <a:r>
              <a:rPr sz="1581" spc="-85" dirty="0" smtClean="0">
                <a:solidFill>
                  <a:srgbClr val="44536A"/>
                </a:solidFill>
                <a:latin typeface="TT Commons" panose="02000506040000020004" pitchFamily="50" charset="0"/>
                <a:cs typeface="Arial"/>
              </a:rPr>
              <a:t> </a:t>
            </a:r>
            <a:r>
              <a:rPr sz="1581" spc="-85" dirty="0">
                <a:solidFill>
                  <a:srgbClr val="44536A"/>
                </a:solidFill>
                <a:latin typeface="TT Commons" panose="02000506040000020004" pitchFamily="50" charset="0"/>
                <a:cs typeface="Arial"/>
              </a:rPr>
              <a:t>of</a:t>
            </a:r>
            <a:r>
              <a:rPr sz="1581" spc="-68" dirty="0">
                <a:solidFill>
                  <a:srgbClr val="44536A"/>
                </a:solidFill>
                <a:latin typeface="TT Commons" panose="02000506040000020004" pitchFamily="50" charset="0"/>
                <a:cs typeface="Arial"/>
              </a:rPr>
              <a:t> the</a:t>
            </a:r>
            <a:r>
              <a:rPr sz="1581" spc="-40" dirty="0">
                <a:solidFill>
                  <a:srgbClr val="44536A"/>
                </a:solidFill>
                <a:latin typeface="TT Commons" panose="02000506040000020004" pitchFamily="50" charset="0"/>
                <a:cs typeface="Arial"/>
              </a:rPr>
              <a:t> bacterial flora</a:t>
            </a:r>
            <a:r>
              <a:rPr sz="1581" spc="-259" dirty="0">
                <a:solidFill>
                  <a:srgbClr val="44536A"/>
                </a:solidFill>
                <a:latin typeface="TT Commons" panose="02000506040000020004" pitchFamily="50" charset="0"/>
                <a:cs typeface="Arial"/>
              </a:rPr>
              <a:t> </a:t>
            </a:r>
            <a:r>
              <a:rPr sz="1581" spc="-76" dirty="0">
                <a:solidFill>
                  <a:srgbClr val="44536A"/>
                </a:solidFill>
                <a:latin typeface="TT Commons" panose="02000506040000020004" pitchFamily="50" charset="0"/>
                <a:cs typeface="Arial"/>
              </a:rPr>
              <a:t>.  </a:t>
            </a:r>
            <a:endParaRPr lang="es-ES" sz="1581" spc="-76" dirty="0" smtClean="0">
              <a:solidFill>
                <a:srgbClr val="44536A"/>
              </a:solidFill>
              <a:latin typeface="TT Commons" panose="02000506040000020004" pitchFamily="50" charset="0"/>
              <a:cs typeface="Arial"/>
            </a:endParaRPr>
          </a:p>
          <a:p>
            <a:pPr marL="51627" marR="754687">
              <a:lnSpc>
                <a:spcPct val="237200"/>
              </a:lnSpc>
              <a:spcBef>
                <a:spcPts val="17"/>
              </a:spcBef>
              <a:buAutoNum type="arabicPlain"/>
              <a:tabLst>
                <a:tab pos="214754" algn="l"/>
              </a:tabLst>
            </a:pPr>
            <a:r>
              <a:rPr lang="es-ES" sz="1581" spc="-76" dirty="0" smtClean="0">
                <a:solidFill>
                  <a:srgbClr val="44536A"/>
                </a:solidFill>
                <a:latin typeface="TT Commons" panose="02000506040000020004" pitchFamily="50" charset="0"/>
                <a:cs typeface="Arial"/>
              </a:rPr>
              <a:t>  </a:t>
            </a:r>
            <a:r>
              <a:rPr sz="1581" spc="-102" dirty="0" err="1" smtClean="0">
                <a:solidFill>
                  <a:srgbClr val="44536A"/>
                </a:solidFill>
                <a:latin typeface="TT Commons" panose="02000506040000020004" pitchFamily="50" charset="0"/>
                <a:cs typeface="Arial"/>
              </a:rPr>
              <a:t>Reducers</a:t>
            </a:r>
            <a:r>
              <a:rPr sz="1581" spc="-102" dirty="0" smtClean="0">
                <a:solidFill>
                  <a:srgbClr val="44536A"/>
                </a:solidFill>
                <a:latin typeface="TT Commons" panose="02000506040000020004" pitchFamily="50" charset="0"/>
                <a:cs typeface="Arial"/>
              </a:rPr>
              <a:t> </a:t>
            </a:r>
            <a:r>
              <a:rPr sz="1581" spc="-85" dirty="0">
                <a:solidFill>
                  <a:srgbClr val="44536A"/>
                </a:solidFill>
                <a:latin typeface="TT Commons" panose="02000506040000020004" pitchFamily="50" charset="0"/>
                <a:cs typeface="Arial"/>
              </a:rPr>
              <a:t>of</a:t>
            </a:r>
            <a:r>
              <a:rPr sz="1581" spc="-71" dirty="0">
                <a:solidFill>
                  <a:srgbClr val="44536A"/>
                </a:solidFill>
                <a:latin typeface="TT Commons" panose="02000506040000020004" pitchFamily="50" charset="0"/>
                <a:cs typeface="Arial"/>
              </a:rPr>
              <a:t> the infla</a:t>
            </a:r>
            <a:r>
              <a:rPr sz="1581" spc="-147" dirty="0">
                <a:solidFill>
                  <a:srgbClr val="44536A"/>
                </a:solidFill>
                <a:latin typeface="TT Commons" panose="02000506040000020004" pitchFamily="50" charset="0"/>
                <a:cs typeface="Arial"/>
              </a:rPr>
              <a:t> </a:t>
            </a:r>
            <a:r>
              <a:rPr sz="1581" spc="-64" dirty="0">
                <a:solidFill>
                  <a:srgbClr val="44536A"/>
                </a:solidFill>
                <a:latin typeface="TT Commons" panose="02000506040000020004" pitchFamily="50" charset="0"/>
                <a:cs typeface="Arial"/>
              </a:rPr>
              <a:t>mmation.</a:t>
            </a:r>
            <a:endParaRPr sz="1581" dirty="0">
              <a:latin typeface="TT Commons" panose="02000506040000020004" pitchFamily="50" charset="0"/>
              <a:cs typeface="Arial"/>
            </a:endParaRPr>
          </a:p>
        </p:txBody>
      </p:sp>
      <p:sp>
        <p:nvSpPr>
          <p:cNvPr id="5" name="object 5"/>
          <p:cNvSpPr txBox="1"/>
          <p:nvPr/>
        </p:nvSpPr>
        <p:spPr>
          <a:xfrm>
            <a:off x="5308600" y="1329336"/>
            <a:ext cx="3581400" cy="2823503"/>
          </a:xfrm>
          <a:prstGeom prst="rect">
            <a:avLst/>
          </a:prstGeom>
          <a:ln w="9143">
            <a:solidFill>
              <a:srgbClr val="003300"/>
            </a:solidFill>
          </a:ln>
        </p:spPr>
        <p:txBody>
          <a:bodyPr vert="horz" wrap="square" lIns="0" tIns="161327" rIns="0" bIns="0" rtlCol="0">
            <a:spAutoFit/>
          </a:bodyPr>
          <a:lstStyle/>
          <a:p>
            <a:pPr marL="51986" marR="375730">
              <a:lnSpc>
                <a:spcPct val="220000"/>
              </a:lnSpc>
              <a:spcBef>
                <a:spcPts val="1270"/>
              </a:spcBef>
            </a:pPr>
            <a:r>
              <a:rPr sz="1581" spc="-64" dirty="0">
                <a:solidFill>
                  <a:srgbClr val="44536A"/>
                </a:solidFill>
                <a:latin typeface="TT Commons" panose="02000506040000020004" pitchFamily="50" charset="0"/>
                <a:cs typeface="Arial"/>
              </a:rPr>
              <a:t>1-</a:t>
            </a:r>
            <a:r>
              <a:rPr sz="1581" spc="-59" dirty="0">
                <a:solidFill>
                  <a:srgbClr val="52A6A3"/>
                </a:solidFill>
                <a:latin typeface="TT Commons" panose="02000506040000020004" pitchFamily="50" charset="0"/>
                <a:cs typeface="Arial"/>
              </a:rPr>
              <a:t> </a:t>
            </a:r>
            <a:r>
              <a:rPr sz="1581" spc="-82" dirty="0">
                <a:solidFill>
                  <a:srgbClr val="52A6A3"/>
                </a:solidFill>
                <a:latin typeface="TT Commons" panose="02000506040000020004" pitchFamily="50" charset="0"/>
                <a:cs typeface="Arial"/>
              </a:rPr>
              <a:t>Increase</a:t>
            </a:r>
            <a:r>
              <a:rPr sz="1581" spc="-71" dirty="0">
                <a:solidFill>
                  <a:srgbClr val="52A6A3"/>
                </a:solidFill>
                <a:latin typeface="TT Commons" panose="02000506040000020004" pitchFamily="50" charset="0"/>
                <a:cs typeface="Arial"/>
              </a:rPr>
              <a:t> in</a:t>
            </a:r>
            <a:r>
              <a:rPr sz="1581" spc="-82" dirty="0">
                <a:solidFill>
                  <a:srgbClr val="52A6A3"/>
                </a:solidFill>
                <a:latin typeface="TT Commons" panose="02000506040000020004" pitchFamily="50" charset="0"/>
                <a:cs typeface="Arial"/>
              </a:rPr>
              <a:t> sebum production</a:t>
            </a:r>
            <a:r>
              <a:rPr sz="1581" spc="-141" dirty="0">
                <a:solidFill>
                  <a:srgbClr val="52A6A3"/>
                </a:solidFill>
                <a:latin typeface="TT Commons" panose="02000506040000020004" pitchFamily="50" charset="0"/>
                <a:cs typeface="Arial"/>
              </a:rPr>
              <a:t> </a:t>
            </a:r>
            <a:r>
              <a:rPr sz="1581" spc="-90" dirty="0">
                <a:solidFill>
                  <a:srgbClr val="52A6A3"/>
                </a:solidFill>
                <a:latin typeface="TT Commons" panose="02000506040000020004" pitchFamily="50" charset="0"/>
                <a:cs typeface="Arial"/>
              </a:rPr>
              <a:t>.</a:t>
            </a:r>
            <a:r>
              <a:rPr sz="1581" spc="-90" dirty="0">
                <a:solidFill>
                  <a:srgbClr val="44536A"/>
                </a:solidFill>
                <a:latin typeface="TT Commons" panose="02000506040000020004" pitchFamily="50" charset="0"/>
                <a:cs typeface="Arial"/>
              </a:rPr>
              <a:t>  </a:t>
            </a:r>
            <a:endParaRPr lang="es-ES" sz="1581" spc="-90" dirty="0" smtClean="0">
              <a:solidFill>
                <a:srgbClr val="44536A"/>
              </a:solidFill>
              <a:latin typeface="TT Commons" panose="02000506040000020004" pitchFamily="50" charset="0"/>
              <a:cs typeface="Arial"/>
            </a:endParaRPr>
          </a:p>
          <a:p>
            <a:pPr marL="51986" marR="375730">
              <a:lnSpc>
                <a:spcPct val="220000"/>
              </a:lnSpc>
              <a:spcBef>
                <a:spcPts val="1270"/>
              </a:spcBef>
            </a:pPr>
            <a:r>
              <a:rPr sz="1581" spc="-62" dirty="0" smtClean="0">
                <a:solidFill>
                  <a:srgbClr val="44536A"/>
                </a:solidFill>
                <a:latin typeface="TT Commons" panose="02000506040000020004" pitchFamily="50" charset="0"/>
                <a:cs typeface="Arial"/>
              </a:rPr>
              <a:t>2- </a:t>
            </a:r>
            <a:r>
              <a:rPr sz="1581" spc="-62" dirty="0">
                <a:solidFill>
                  <a:srgbClr val="52A6A3"/>
                </a:solidFill>
                <a:latin typeface="TT Commons" panose="02000506040000020004" pitchFamily="50" charset="0"/>
                <a:cs typeface="Arial"/>
              </a:rPr>
              <a:t>Alteration</a:t>
            </a:r>
            <a:r>
              <a:rPr sz="1581" spc="-79" dirty="0">
                <a:solidFill>
                  <a:srgbClr val="52A6A3"/>
                </a:solidFill>
                <a:latin typeface="TT Commons" panose="02000506040000020004" pitchFamily="50" charset="0"/>
                <a:cs typeface="Arial"/>
              </a:rPr>
              <a:t> of</a:t>
            </a:r>
            <a:r>
              <a:rPr sz="1581" spc="-71" dirty="0">
                <a:solidFill>
                  <a:srgbClr val="52A6A3"/>
                </a:solidFill>
                <a:latin typeface="TT Commons" panose="02000506040000020004" pitchFamily="50" charset="0"/>
                <a:cs typeface="Arial"/>
              </a:rPr>
              <a:t> keratinization in</a:t>
            </a:r>
            <a:r>
              <a:rPr sz="1581" spc="-64" dirty="0">
                <a:solidFill>
                  <a:srgbClr val="52A6A3"/>
                </a:solidFill>
                <a:latin typeface="TT Commons" panose="02000506040000020004" pitchFamily="50" charset="0"/>
                <a:cs typeface="Arial"/>
              </a:rPr>
              <a:t> the</a:t>
            </a:r>
            <a:r>
              <a:rPr sz="1581" spc="-155" dirty="0">
                <a:solidFill>
                  <a:srgbClr val="52A6A3"/>
                </a:solidFill>
                <a:latin typeface="TT Commons" panose="02000506040000020004" pitchFamily="50" charset="0"/>
                <a:cs typeface="Arial"/>
              </a:rPr>
              <a:t> </a:t>
            </a:r>
            <a:endParaRPr sz="1581" dirty="0">
              <a:latin typeface="TT Commons" panose="02000506040000020004" pitchFamily="50" charset="0"/>
              <a:cs typeface="Arial"/>
            </a:endParaRPr>
          </a:p>
          <a:p>
            <a:pPr marL="245587">
              <a:lnSpc>
                <a:spcPts val="1708"/>
              </a:lnSpc>
            </a:pPr>
            <a:r>
              <a:rPr sz="1581" spc="-96" dirty="0">
                <a:solidFill>
                  <a:srgbClr val="52A6A3"/>
                </a:solidFill>
                <a:latin typeface="TT Commons" panose="02000506040000020004" pitchFamily="50" charset="0"/>
                <a:cs typeface="Arial"/>
              </a:rPr>
              <a:t>pilo-sebaceous channel</a:t>
            </a:r>
            <a:r>
              <a:rPr sz="1581" spc="-99" dirty="0">
                <a:solidFill>
                  <a:srgbClr val="52A6A3"/>
                </a:solidFill>
                <a:latin typeface="TT Commons" panose="02000506040000020004" pitchFamily="50" charset="0"/>
                <a:cs typeface="Arial"/>
              </a:rPr>
              <a:t> </a:t>
            </a:r>
            <a:r>
              <a:rPr sz="1581" spc="-76" dirty="0">
                <a:solidFill>
                  <a:srgbClr val="52A6A3"/>
                </a:solidFill>
                <a:latin typeface="TT Commons" panose="02000506040000020004" pitchFamily="50" charset="0"/>
                <a:cs typeface="Arial"/>
              </a:rPr>
              <a:t>.</a:t>
            </a:r>
            <a:endParaRPr sz="1581" dirty="0">
              <a:latin typeface="TT Commons" panose="02000506040000020004" pitchFamily="50" charset="0"/>
              <a:cs typeface="Arial"/>
            </a:endParaRPr>
          </a:p>
          <a:p>
            <a:pPr marL="51986" marR="764008">
              <a:lnSpc>
                <a:spcPts val="4172"/>
              </a:lnSpc>
              <a:spcBef>
                <a:spcPts val="519"/>
              </a:spcBef>
              <a:tabLst>
                <a:tab pos="1071978" algn="l"/>
              </a:tabLst>
            </a:pPr>
            <a:r>
              <a:rPr sz="1581" spc="-64" dirty="0">
                <a:solidFill>
                  <a:srgbClr val="44536A"/>
                </a:solidFill>
                <a:latin typeface="TT Commons" panose="02000506040000020004" pitchFamily="50" charset="0"/>
                <a:cs typeface="Arial"/>
              </a:rPr>
              <a:t>3- </a:t>
            </a:r>
            <a:r>
              <a:rPr sz="1581" spc="-62" dirty="0">
                <a:solidFill>
                  <a:srgbClr val="52A6A3"/>
                </a:solidFill>
                <a:latin typeface="TT Commons" panose="02000506040000020004" pitchFamily="50" charset="0"/>
                <a:cs typeface="Arial"/>
              </a:rPr>
              <a:t>Alteration</a:t>
            </a:r>
            <a:r>
              <a:rPr sz="1581" spc="-82" dirty="0">
                <a:solidFill>
                  <a:srgbClr val="52A6A3"/>
                </a:solidFill>
                <a:latin typeface="TT Commons" panose="02000506040000020004" pitchFamily="50" charset="0"/>
                <a:cs typeface="Arial"/>
              </a:rPr>
              <a:t> of</a:t>
            </a:r>
            <a:r>
              <a:rPr sz="1581" spc="-71" dirty="0">
                <a:solidFill>
                  <a:srgbClr val="52A6A3"/>
                </a:solidFill>
                <a:latin typeface="TT Commons" panose="02000506040000020004" pitchFamily="50" charset="0"/>
                <a:cs typeface="Arial"/>
              </a:rPr>
              <a:t> the</a:t>
            </a:r>
            <a:r>
              <a:rPr sz="1581" spc="-37" dirty="0">
                <a:solidFill>
                  <a:srgbClr val="52A6A3"/>
                </a:solidFill>
                <a:latin typeface="TT Commons" panose="02000506040000020004" pitchFamily="50" charset="0"/>
                <a:cs typeface="Arial"/>
              </a:rPr>
              <a:t> microbial flora</a:t>
            </a:r>
            <a:r>
              <a:rPr sz="1581" spc="-133" dirty="0">
                <a:solidFill>
                  <a:srgbClr val="52A6A3"/>
                </a:solidFill>
                <a:latin typeface="TT Commons" panose="02000506040000020004" pitchFamily="50" charset="0"/>
                <a:cs typeface="Arial"/>
              </a:rPr>
              <a:t> </a:t>
            </a:r>
            <a:r>
              <a:rPr sz="1581" spc="-68" dirty="0">
                <a:solidFill>
                  <a:srgbClr val="52A6A3"/>
                </a:solidFill>
                <a:latin typeface="TT Commons" panose="02000506040000020004" pitchFamily="50" charset="0"/>
                <a:cs typeface="Arial"/>
              </a:rPr>
              <a:t>. </a:t>
            </a:r>
            <a:endParaRPr lang="es-ES" sz="1581" spc="-68" dirty="0" smtClean="0">
              <a:solidFill>
                <a:srgbClr val="52A6A3"/>
              </a:solidFill>
              <a:latin typeface="TT Commons" panose="02000506040000020004" pitchFamily="50" charset="0"/>
              <a:cs typeface="Arial"/>
            </a:endParaRPr>
          </a:p>
          <a:p>
            <a:pPr marL="51986" marR="764008">
              <a:lnSpc>
                <a:spcPts val="4172"/>
              </a:lnSpc>
              <a:spcBef>
                <a:spcPts val="519"/>
              </a:spcBef>
              <a:tabLst>
                <a:tab pos="1071978" algn="l"/>
              </a:tabLst>
            </a:pPr>
            <a:r>
              <a:rPr sz="1581" spc="-68" dirty="0" smtClean="0">
                <a:solidFill>
                  <a:srgbClr val="44536A"/>
                </a:solidFill>
                <a:latin typeface="TT Commons" panose="02000506040000020004" pitchFamily="50" charset="0"/>
                <a:cs typeface="Arial"/>
              </a:rPr>
              <a:t> </a:t>
            </a:r>
            <a:r>
              <a:rPr sz="1581" spc="-64" dirty="0">
                <a:solidFill>
                  <a:srgbClr val="44536A"/>
                </a:solidFill>
                <a:latin typeface="TT Commons" panose="02000506040000020004" pitchFamily="50" charset="0"/>
                <a:cs typeface="Arial"/>
              </a:rPr>
              <a:t>4-</a:t>
            </a:r>
            <a:r>
              <a:rPr sz="1581" spc="-68" dirty="0">
                <a:solidFill>
                  <a:srgbClr val="44536A"/>
                </a:solidFill>
                <a:latin typeface="TT Commons" panose="02000506040000020004" pitchFamily="50" charset="0"/>
                <a:cs typeface="Arial"/>
              </a:rPr>
              <a:t> </a:t>
            </a:r>
            <a:r>
              <a:rPr sz="1581" spc="-119" dirty="0">
                <a:solidFill>
                  <a:srgbClr val="52A6A3"/>
                </a:solidFill>
                <a:latin typeface="TT Commons" panose="02000506040000020004" pitchFamily="50" charset="0"/>
                <a:cs typeface="Arial"/>
              </a:rPr>
              <a:t>Inflammatory Reaction</a:t>
            </a:r>
            <a:r>
              <a:rPr sz="1581" spc="-51" dirty="0">
                <a:solidFill>
                  <a:srgbClr val="52A6A3"/>
                </a:solidFill>
                <a:latin typeface="TT Commons" panose="02000506040000020004" pitchFamily="50" charset="0"/>
                <a:cs typeface="Arial"/>
              </a:rPr>
              <a:t>.</a:t>
            </a:r>
            <a:endParaRPr sz="1581" dirty="0">
              <a:latin typeface="TT Commons" panose="02000506040000020004" pitchFamily="50" charset="0"/>
              <a:cs typeface="Arial"/>
            </a:endParaRPr>
          </a:p>
        </p:txBody>
      </p:sp>
      <p:grpSp>
        <p:nvGrpSpPr>
          <p:cNvPr id="6" name="object 6"/>
          <p:cNvGrpSpPr/>
          <p:nvPr/>
        </p:nvGrpSpPr>
        <p:grpSpPr>
          <a:xfrm>
            <a:off x="4566300" y="3585329"/>
            <a:ext cx="493911" cy="334126"/>
            <a:chOff x="7818119" y="5792723"/>
            <a:chExt cx="2226945" cy="591820"/>
          </a:xfrm>
        </p:grpSpPr>
        <p:sp>
          <p:nvSpPr>
            <p:cNvPr id="7" name="object 7"/>
            <p:cNvSpPr/>
            <p:nvPr/>
          </p:nvSpPr>
          <p:spPr>
            <a:xfrm>
              <a:off x="7822691" y="5797295"/>
              <a:ext cx="2217420" cy="582295"/>
            </a:xfrm>
            <a:custGeom>
              <a:avLst/>
              <a:gdLst/>
              <a:ahLst/>
              <a:cxnLst/>
              <a:rect l="l" t="t" r="r" b="b"/>
              <a:pathLst>
                <a:path w="2217420" h="582295">
                  <a:moveTo>
                    <a:pt x="328040" y="0"/>
                  </a:moveTo>
                  <a:lnTo>
                    <a:pt x="0" y="291084"/>
                  </a:lnTo>
                  <a:lnTo>
                    <a:pt x="328040" y="582168"/>
                  </a:lnTo>
                  <a:lnTo>
                    <a:pt x="328040" y="436625"/>
                  </a:lnTo>
                  <a:lnTo>
                    <a:pt x="2217419" y="436625"/>
                  </a:lnTo>
                  <a:lnTo>
                    <a:pt x="2217419" y="145542"/>
                  </a:lnTo>
                  <a:lnTo>
                    <a:pt x="328040" y="145542"/>
                  </a:lnTo>
                  <a:lnTo>
                    <a:pt x="328040" y="0"/>
                  </a:lnTo>
                  <a:close/>
                </a:path>
              </a:pathLst>
            </a:custGeom>
            <a:solidFill>
              <a:srgbClr val="63D23C"/>
            </a:solidFill>
          </p:spPr>
          <p:txBody>
            <a:bodyPr wrap="square" lIns="0" tIns="0" rIns="0" bIns="0" rtlCol="0"/>
            <a:lstStyle/>
            <a:p>
              <a:endParaRPr sz="597"/>
            </a:p>
          </p:txBody>
        </p:sp>
        <p:sp>
          <p:nvSpPr>
            <p:cNvPr id="8" name="object 8"/>
            <p:cNvSpPr/>
            <p:nvPr/>
          </p:nvSpPr>
          <p:spPr>
            <a:xfrm>
              <a:off x="7822691" y="5797295"/>
              <a:ext cx="2217420" cy="582295"/>
            </a:xfrm>
            <a:custGeom>
              <a:avLst/>
              <a:gdLst/>
              <a:ahLst/>
              <a:cxnLst/>
              <a:rect l="l" t="t" r="r" b="b"/>
              <a:pathLst>
                <a:path w="2217420" h="582295">
                  <a:moveTo>
                    <a:pt x="0" y="291084"/>
                  </a:moveTo>
                  <a:lnTo>
                    <a:pt x="328040" y="0"/>
                  </a:lnTo>
                  <a:lnTo>
                    <a:pt x="328040" y="145542"/>
                  </a:lnTo>
                  <a:lnTo>
                    <a:pt x="2217419" y="145542"/>
                  </a:lnTo>
                  <a:lnTo>
                    <a:pt x="2217419" y="436625"/>
                  </a:lnTo>
                  <a:lnTo>
                    <a:pt x="328040" y="436625"/>
                  </a:lnTo>
                  <a:lnTo>
                    <a:pt x="328040" y="582168"/>
                  </a:lnTo>
                  <a:lnTo>
                    <a:pt x="0" y="291084"/>
                  </a:lnTo>
                  <a:close/>
                </a:path>
              </a:pathLst>
            </a:custGeom>
            <a:ln w="9144">
              <a:solidFill>
                <a:srgbClr val="63D23C"/>
              </a:solidFill>
            </a:ln>
          </p:spPr>
          <p:txBody>
            <a:bodyPr wrap="square" lIns="0" tIns="0" rIns="0" bIns="0" rtlCol="0"/>
            <a:lstStyle/>
            <a:p>
              <a:endParaRPr sz="597"/>
            </a:p>
          </p:txBody>
        </p:sp>
      </p:grpSp>
      <p:grpSp>
        <p:nvGrpSpPr>
          <p:cNvPr id="9" name="object 9"/>
          <p:cNvGrpSpPr/>
          <p:nvPr/>
        </p:nvGrpSpPr>
        <p:grpSpPr>
          <a:xfrm>
            <a:off x="4586089" y="3073385"/>
            <a:ext cx="493911" cy="334126"/>
            <a:chOff x="7853171" y="4885943"/>
            <a:chExt cx="2226945" cy="591820"/>
          </a:xfrm>
        </p:grpSpPr>
        <p:sp>
          <p:nvSpPr>
            <p:cNvPr id="10" name="object 10"/>
            <p:cNvSpPr/>
            <p:nvPr/>
          </p:nvSpPr>
          <p:spPr>
            <a:xfrm>
              <a:off x="7857743" y="4890515"/>
              <a:ext cx="2217420" cy="582295"/>
            </a:xfrm>
            <a:custGeom>
              <a:avLst/>
              <a:gdLst/>
              <a:ahLst/>
              <a:cxnLst/>
              <a:rect l="l" t="t" r="r" b="b"/>
              <a:pathLst>
                <a:path w="2217420" h="582295">
                  <a:moveTo>
                    <a:pt x="328040" y="0"/>
                  </a:moveTo>
                  <a:lnTo>
                    <a:pt x="0" y="291083"/>
                  </a:lnTo>
                  <a:lnTo>
                    <a:pt x="328040" y="582167"/>
                  </a:lnTo>
                  <a:lnTo>
                    <a:pt x="328040" y="436625"/>
                  </a:lnTo>
                  <a:lnTo>
                    <a:pt x="2217420" y="436625"/>
                  </a:lnTo>
                  <a:lnTo>
                    <a:pt x="2217420" y="145541"/>
                  </a:lnTo>
                  <a:lnTo>
                    <a:pt x="328040" y="145541"/>
                  </a:lnTo>
                  <a:lnTo>
                    <a:pt x="328040" y="0"/>
                  </a:lnTo>
                  <a:close/>
                </a:path>
              </a:pathLst>
            </a:custGeom>
            <a:solidFill>
              <a:srgbClr val="63D23C"/>
            </a:solidFill>
          </p:spPr>
          <p:txBody>
            <a:bodyPr wrap="square" lIns="0" tIns="0" rIns="0" bIns="0" rtlCol="0"/>
            <a:lstStyle/>
            <a:p>
              <a:endParaRPr sz="597"/>
            </a:p>
          </p:txBody>
        </p:sp>
        <p:sp>
          <p:nvSpPr>
            <p:cNvPr id="11" name="object 11"/>
            <p:cNvSpPr/>
            <p:nvPr/>
          </p:nvSpPr>
          <p:spPr>
            <a:xfrm>
              <a:off x="7857743" y="4890515"/>
              <a:ext cx="2217420" cy="582295"/>
            </a:xfrm>
            <a:custGeom>
              <a:avLst/>
              <a:gdLst/>
              <a:ahLst/>
              <a:cxnLst/>
              <a:rect l="l" t="t" r="r" b="b"/>
              <a:pathLst>
                <a:path w="2217420" h="582295">
                  <a:moveTo>
                    <a:pt x="0" y="291083"/>
                  </a:moveTo>
                  <a:lnTo>
                    <a:pt x="328040" y="0"/>
                  </a:lnTo>
                  <a:lnTo>
                    <a:pt x="328040" y="145541"/>
                  </a:lnTo>
                  <a:lnTo>
                    <a:pt x="2217420" y="145541"/>
                  </a:lnTo>
                  <a:lnTo>
                    <a:pt x="2217420" y="436625"/>
                  </a:lnTo>
                  <a:lnTo>
                    <a:pt x="328040" y="436625"/>
                  </a:lnTo>
                  <a:lnTo>
                    <a:pt x="328040" y="582167"/>
                  </a:lnTo>
                  <a:lnTo>
                    <a:pt x="0" y="291083"/>
                  </a:lnTo>
                  <a:close/>
                </a:path>
              </a:pathLst>
            </a:custGeom>
            <a:ln w="9144">
              <a:solidFill>
                <a:srgbClr val="63D23C"/>
              </a:solidFill>
            </a:ln>
          </p:spPr>
          <p:txBody>
            <a:bodyPr wrap="square" lIns="0" tIns="0" rIns="0" bIns="0" rtlCol="0"/>
            <a:lstStyle/>
            <a:p>
              <a:endParaRPr sz="597"/>
            </a:p>
          </p:txBody>
        </p:sp>
      </p:grpSp>
      <p:grpSp>
        <p:nvGrpSpPr>
          <p:cNvPr id="12" name="object 12"/>
          <p:cNvGrpSpPr/>
          <p:nvPr/>
        </p:nvGrpSpPr>
        <p:grpSpPr>
          <a:xfrm>
            <a:off x="4566300" y="2313644"/>
            <a:ext cx="493911" cy="334126"/>
            <a:chOff x="7818119" y="3540251"/>
            <a:chExt cx="2226945" cy="591820"/>
          </a:xfrm>
        </p:grpSpPr>
        <p:sp>
          <p:nvSpPr>
            <p:cNvPr id="13" name="object 13"/>
            <p:cNvSpPr/>
            <p:nvPr/>
          </p:nvSpPr>
          <p:spPr>
            <a:xfrm>
              <a:off x="7822691" y="3544823"/>
              <a:ext cx="2217420" cy="582295"/>
            </a:xfrm>
            <a:custGeom>
              <a:avLst/>
              <a:gdLst/>
              <a:ahLst/>
              <a:cxnLst/>
              <a:rect l="l" t="t" r="r" b="b"/>
              <a:pathLst>
                <a:path w="2217420" h="582295">
                  <a:moveTo>
                    <a:pt x="328040" y="0"/>
                  </a:moveTo>
                  <a:lnTo>
                    <a:pt x="0" y="291084"/>
                  </a:lnTo>
                  <a:lnTo>
                    <a:pt x="328040" y="582168"/>
                  </a:lnTo>
                  <a:lnTo>
                    <a:pt x="328040" y="436625"/>
                  </a:lnTo>
                  <a:lnTo>
                    <a:pt x="2217419" y="436625"/>
                  </a:lnTo>
                  <a:lnTo>
                    <a:pt x="2217419" y="145542"/>
                  </a:lnTo>
                  <a:lnTo>
                    <a:pt x="328040" y="145542"/>
                  </a:lnTo>
                  <a:lnTo>
                    <a:pt x="328040" y="0"/>
                  </a:lnTo>
                  <a:close/>
                </a:path>
              </a:pathLst>
            </a:custGeom>
            <a:solidFill>
              <a:srgbClr val="63D23C"/>
            </a:solidFill>
          </p:spPr>
          <p:txBody>
            <a:bodyPr wrap="square" lIns="0" tIns="0" rIns="0" bIns="0" rtlCol="0"/>
            <a:lstStyle/>
            <a:p>
              <a:endParaRPr sz="597"/>
            </a:p>
          </p:txBody>
        </p:sp>
        <p:sp>
          <p:nvSpPr>
            <p:cNvPr id="14" name="object 14"/>
            <p:cNvSpPr/>
            <p:nvPr/>
          </p:nvSpPr>
          <p:spPr>
            <a:xfrm>
              <a:off x="7822691" y="3544823"/>
              <a:ext cx="2217420" cy="582295"/>
            </a:xfrm>
            <a:custGeom>
              <a:avLst/>
              <a:gdLst/>
              <a:ahLst/>
              <a:cxnLst/>
              <a:rect l="l" t="t" r="r" b="b"/>
              <a:pathLst>
                <a:path w="2217420" h="582295">
                  <a:moveTo>
                    <a:pt x="0" y="291084"/>
                  </a:moveTo>
                  <a:lnTo>
                    <a:pt x="328040" y="0"/>
                  </a:lnTo>
                  <a:lnTo>
                    <a:pt x="328040" y="145542"/>
                  </a:lnTo>
                  <a:lnTo>
                    <a:pt x="2217419" y="145542"/>
                  </a:lnTo>
                  <a:lnTo>
                    <a:pt x="2217419" y="436625"/>
                  </a:lnTo>
                  <a:lnTo>
                    <a:pt x="328040" y="436625"/>
                  </a:lnTo>
                  <a:lnTo>
                    <a:pt x="328040" y="582168"/>
                  </a:lnTo>
                  <a:lnTo>
                    <a:pt x="0" y="291084"/>
                  </a:lnTo>
                  <a:close/>
                </a:path>
              </a:pathLst>
            </a:custGeom>
            <a:ln w="9144">
              <a:solidFill>
                <a:srgbClr val="63D23C"/>
              </a:solidFill>
            </a:ln>
          </p:spPr>
          <p:txBody>
            <a:bodyPr wrap="square" lIns="0" tIns="0" rIns="0" bIns="0" rtlCol="0"/>
            <a:lstStyle/>
            <a:p>
              <a:endParaRPr sz="597"/>
            </a:p>
          </p:txBody>
        </p:sp>
      </p:grpSp>
      <p:grpSp>
        <p:nvGrpSpPr>
          <p:cNvPr id="15" name="object 15"/>
          <p:cNvGrpSpPr/>
          <p:nvPr/>
        </p:nvGrpSpPr>
        <p:grpSpPr>
          <a:xfrm>
            <a:off x="4586089" y="1749215"/>
            <a:ext cx="493911" cy="334126"/>
            <a:chOff x="7853171" y="2540507"/>
            <a:chExt cx="2226945" cy="591820"/>
          </a:xfrm>
        </p:grpSpPr>
        <p:sp>
          <p:nvSpPr>
            <p:cNvPr id="16" name="object 16"/>
            <p:cNvSpPr/>
            <p:nvPr/>
          </p:nvSpPr>
          <p:spPr>
            <a:xfrm>
              <a:off x="7857743" y="2545079"/>
              <a:ext cx="2217420" cy="582295"/>
            </a:xfrm>
            <a:custGeom>
              <a:avLst/>
              <a:gdLst/>
              <a:ahLst/>
              <a:cxnLst/>
              <a:rect l="l" t="t" r="r" b="b"/>
              <a:pathLst>
                <a:path w="2217420" h="582294">
                  <a:moveTo>
                    <a:pt x="328040" y="0"/>
                  </a:moveTo>
                  <a:lnTo>
                    <a:pt x="0" y="291084"/>
                  </a:lnTo>
                  <a:lnTo>
                    <a:pt x="328040" y="582167"/>
                  </a:lnTo>
                  <a:lnTo>
                    <a:pt x="328040" y="436625"/>
                  </a:lnTo>
                  <a:lnTo>
                    <a:pt x="2217420" y="436625"/>
                  </a:lnTo>
                  <a:lnTo>
                    <a:pt x="2217420" y="145541"/>
                  </a:lnTo>
                  <a:lnTo>
                    <a:pt x="328040" y="145541"/>
                  </a:lnTo>
                  <a:lnTo>
                    <a:pt x="328040" y="0"/>
                  </a:lnTo>
                  <a:close/>
                </a:path>
              </a:pathLst>
            </a:custGeom>
            <a:solidFill>
              <a:srgbClr val="63D23C"/>
            </a:solidFill>
          </p:spPr>
          <p:txBody>
            <a:bodyPr wrap="square" lIns="0" tIns="0" rIns="0" bIns="0" rtlCol="0"/>
            <a:lstStyle/>
            <a:p>
              <a:endParaRPr sz="597"/>
            </a:p>
          </p:txBody>
        </p:sp>
        <p:sp>
          <p:nvSpPr>
            <p:cNvPr id="17" name="object 17"/>
            <p:cNvSpPr/>
            <p:nvPr/>
          </p:nvSpPr>
          <p:spPr>
            <a:xfrm>
              <a:off x="7857743" y="2545079"/>
              <a:ext cx="2217420" cy="582295"/>
            </a:xfrm>
            <a:custGeom>
              <a:avLst/>
              <a:gdLst/>
              <a:ahLst/>
              <a:cxnLst/>
              <a:rect l="l" t="t" r="r" b="b"/>
              <a:pathLst>
                <a:path w="2217420" h="582294">
                  <a:moveTo>
                    <a:pt x="0" y="291084"/>
                  </a:moveTo>
                  <a:lnTo>
                    <a:pt x="328040" y="0"/>
                  </a:lnTo>
                  <a:lnTo>
                    <a:pt x="328040" y="145541"/>
                  </a:lnTo>
                  <a:lnTo>
                    <a:pt x="2217420" y="145541"/>
                  </a:lnTo>
                  <a:lnTo>
                    <a:pt x="2217420" y="436625"/>
                  </a:lnTo>
                  <a:lnTo>
                    <a:pt x="328040" y="436625"/>
                  </a:lnTo>
                  <a:lnTo>
                    <a:pt x="328040" y="582167"/>
                  </a:lnTo>
                  <a:lnTo>
                    <a:pt x="0" y="291084"/>
                  </a:lnTo>
                  <a:close/>
                </a:path>
              </a:pathLst>
            </a:custGeom>
            <a:ln w="9144">
              <a:solidFill>
                <a:srgbClr val="63D23C"/>
              </a:solidFill>
            </a:ln>
          </p:spPr>
          <p:txBody>
            <a:bodyPr wrap="square" lIns="0" tIns="0" rIns="0" bIns="0" rtlCol="0"/>
            <a:lstStyle/>
            <a:p>
              <a:endParaRPr sz="597"/>
            </a:p>
          </p:txBody>
        </p:sp>
      </p:grpSp>
      <p:sp>
        <p:nvSpPr>
          <p:cNvPr id="21"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813054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9</a:t>
            </a:fld>
            <a:endParaRPr spc="6" dirty="0"/>
          </a:p>
        </p:txBody>
      </p:sp>
      <p:sp>
        <p:nvSpPr>
          <p:cNvPr id="8" name="object 8"/>
          <p:cNvSpPr txBox="1"/>
          <p:nvPr/>
        </p:nvSpPr>
        <p:spPr>
          <a:xfrm>
            <a:off x="948529" y="1429626"/>
            <a:ext cx="6486769" cy="250150"/>
          </a:xfrm>
          <a:prstGeom prst="rect">
            <a:avLst/>
          </a:prstGeom>
        </p:spPr>
        <p:txBody>
          <a:bodyPr vert="horz" wrap="square" lIns="0" tIns="6812" rIns="0" bIns="0" rtlCol="0">
            <a:spAutoFit/>
          </a:bodyPr>
          <a:lstStyle/>
          <a:p>
            <a:pPr marL="7170">
              <a:spcBef>
                <a:spcPts val="54"/>
              </a:spcBef>
              <a:tabLst>
                <a:tab pos="297931" algn="l"/>
              </a:tabLst>
            </a:pPr>
            <a:r>
              <a:rPr sz="1581" spc="-76" dirty="0">
                <a:solidFill>
                  <a:srgbClr val="404040"/>
                </a:solidFill>
                <a:latin typeface="TT Commons" panose="02000506040000020004" pitchFamily="50" charset="0"/>
                <a:cs typeface="Arial"/>
              </a:rPr>
              <a:t>1.</a:t>
            </a:r>
            <a:r>
              <a:rPr sz="1581" spc="-93" dirty="0">
                <a:solidFill>
                  <a:srgbClr val="404040"/>
                </a:solidFill>
                <a:latin typeface="TT Commons" panose="02000506040000020004" pitchFamily="50" charset="0"/>
                <a:cs typeface="Arial"/>
              </a:rPr>
              <a:t>  Seborregulators:</a:t>
            </a:r>
            <a:r>
              <a:rPr sz="1581" spc="-107" dirty="0">
                <a:solidFill>
                  <a:srgbClr val="404040"/>
                </a:solidFill>
                <a:latin typeface="TT Commons" panose="02000506040000020004" pitchFamily="50" charset="0"/>
                <a:cs typeface="Arial"/>
              </a:rPr>
              <a:t> Zinc </a:t>
            </a:r>
            <a:r>
              <a:rPr sz="1581" spc="-192" dirty="0">
                <a:solidFill>
                  <a:srgbClr val="404040"/>
                </a:solidFill>
                <a:latin typeface="TT Commons" panose="02000506040000020004" pitchFamily="50" charset="0"/>
                <a:cs typeface="Arial"/>
              </a:rPr>
              <a:t>PCA, </a:t>
            </a:r>
            <a:r>
              <a:rPr sz="1581" spc="-127" dirty="0">
                <a:solidFill>
                  <a:srgbClr val="404040"/>
                </a:solidFill>
                <a:latin typeface="TT Commons" panose="02000506040000020004" pitchFamily="50" charset="0"/>
                <a:cs typeface="Arial"/>
              </a:rPr>
              <a:t>Evermatt. (Enantia </a:t>
            </a:r>
            <a:r>
              <a:rPr sz="1581" spc="-85" dirty="0">
                <a:solidFill>
                  <a:srgbClr val="404040"/>
                </a:solidFill>
                <a:latin typeface="TT Commons" panose="02000506040000020004" pitchFamily="50" charset="0"/>
                <a:cs typeface="Arial"/>
              </a:rPr>
              <a:t>chlorantha+Oleanolic acid</a:t>
            </a:r>
            <a:r>
              <a:rPr sz="1581" spc="-73" dirty="0">
                <a:solidFill>
                  <a:srgbClr val="404040"/>
                </a:solidFill>
                <a:latin typeface="TT Commons" panose="02000506040000020004" pitchFamily="50" charset="0"/>
                <a:cs typeface="Arial"/>
              </a:rPr>
              <a:t>)</a:t>
            </a:r>
            <a:r>
              <a:rPr sz="1581" spc="-143" dirty="0">
                <a:solidFill>
                  <a:srgbClr val="404040"/>
                </a:solidFill>
                <a:latin typeface="TT Commons" panose="02000506040000020004" pitchFamily="50" charset="0"/>
                <a:cs typeface="Arial"/>
              </a:rPr>
              <a:t> </a:t>
            </a:r>
            <a:endParaRPr sz="1581" dirty="0">
              <a:latin typeface="TT Commons" panose="02000506040000020004" pitchFamily="50" charset="0"/>
              <a:cs typeface="Arial"/>
            </a:endParaRPr>
          </a:p>
        </p:txBody>
      </p:sp>
      <p:sp>
        <p:nvSpPr>
          <p:cNvPr id="19" name="object 19"/>
          <p:cNvSpPr txBox="1"/>
          <p:nvPr/>
        </p:nvSpPr>
        <p:spPr>
          <a:xfrm>
            <a:off x="948529" y="2287282"/>
            <a:ext cx="8549241" cy="250150"/>
          </a:xfrm>
          <a:prstGeom prst="rect">
            <a:avLst/>
          </a:prstGeom>
        </p:spPr>
        <p:txBody>
          <a:bodyPr vert="horz" wrap="square" lIns="0" tIns="6812" rIns="0" bIns="0" rtlCol="0">
            <a:spAutoFit/>
          </a:bodyPr>
          <a:lstStyle/>
          <a:p>
            <a:pPr marL="7170">
              <a:spcBef>
                <a:spcPts val="54"/>
              </a:spcBef>
              <a:tabLst>
                <a:tab pos="297931" algn="l"/>
              </a:tabLst>
            </a:pPr>
            <a:r>
              <a:rPr sz="1581" spc="-76" dirty="0">
                <a:solidFill>
                  <a:srgbClr val="404040"/>
                </a:solidFill>
                <a:latin typeface="TT Commons" panose="02000506040000020004" pitchFamily="50" charset="0"/>
                <a:cs typeface="Arial"/>
              </a:rPr>
              <a:t>2.</a:t>
            </a:r>
            <a:r>
              <a:rPr sz="1581" spc="-85" dirty="0">
                <a:solidFill>
                  <a:srgbClr val="404040"/>
                </a:solidFill>
                <a:latin typeface="TT Commons" panose="02000506040000020004" pitchFamily="50" charset="0"/>
                <a:cs typeface="Arial"/>
              </a:rPr>
              <a:t>  Cell keratinization normalizers:</a:t>
            </a:r>
            <a:r>
              <a:rPr sz="1581" spc="-73" dirty="0">
                <a:solidFill>
                  <a:srgbClr val="404040"/>
                </a:solidFill>
                <a:latin typeface="TT Commons" panose="02000506040000020004" pitchFamily="50" charset="0"/>
                <a:cs typeface="Arial"/>
              </a:rPr>
              <a:t> Salicylic acid</a:t>
            </a:r>
            <a:r>
              <a:rPr sz="1581" spc="-85" dirty="0">
                <a:solidFill>
                  <a:srgbClr val="404040"/>
                </a:solidFill>
                <a:latin typeface="TT Commons" panose="02000506040000020004" pitchFamily="50" charset="0"/>
                <a:cs typeface="Arial"/>
              </a:rPr>
              <a:t>, Glycolic acid, Malic acid</a:t>
            </a:r>
            <a:r>
              <a:rPr sz="1581" spc="-107" dirty="0">
                <a:solidFill>
                  <a:srgbClr val="404040"/>
                </a:solidFill>
                <a:latin typeface="TT Commons" panose="02000506040000020004" pitchFamily="50" charset="0"/>
                <a:cs typeface="Arial"/>
              </a:rPr>
              <a:t>, </a:t>
            </a:r>
            <a:r>
              <a:rPr lang="es-ES" sz="1581" spc="-107" dirty="0" err="1" smtClean="0">
                <a:solidFill>
                  <a:srgbClr val="404040"/>
                </a:solidFill>
                <a:latin typeface="TT Commons" panose="02000506040000020004" pitchFamily="50" charset="0"/>
                <a:cs typeface="Arial"/>
              </a:rPr>
              <a:t>Sulfur</a:t>
            </a:r>
            <a:r>
              <a:rPr sz="1581" spc="-158" dirty="0" smtClean="0">
                <a:solidFill>
                  <a:srgbClr val="404040"/>
                </a:solidFill>
                <a:latin typeface="TT Commons" panose="02000506040000020004" pitchFamily="50" charset="0"/>
                <a:cs typeface="Arial"/>
              </a:rPr>
              <a:t> </a:t>
            </a:r>
            <a:endParaRPr sz="1581" dirty="0">
              <a:latin typeface="TT Commons" panose="02000506040000020004" pitchFamily="50" charset="0"/>
              <a:cs typeface="Arial"/>
            </a:endParaRPr>
          </a:p>
        </p:txBody>
      </p:sp>
      <p:sp>
        <p:nvSpPr>
          <p:cNvPr id="28" name="object 28"/>
          <p:cNvSpPr txBox="1"/>
          <p:nvPr/>
        </p:nvSpPr>
        <p:spPr>
          <a:xfrm>
            <a:off x="948529" y="3145497"/>
            <a:ext cx="6964655" cy="250150"/>
          </a:xfrm>
          <a:prstGeom prst="rect">
            <a:avLst/>
          </a:prstGeom>
        </p:spPr>
        <p:txBody>
          <a:bodyPr vert="horz" wrap="square" lIns="0" tIns="6812" rIns="0" bIns="0" rtlCol="0">
            <a:spAutoFit/>
          </a:bodyPr>
          <a:lstStyle/>
          <a:p>
            <a:pPr marL="7170">
              <a:spcBef>
                <a:spcPts val="54"/>
              </a:spcBef>
              <a:tabLst>
                <a:tab pos="297931" algn="l"/>
              </a:tabLst>
            </a:pPr>
            <a:r>
              <a:rPr sz="1581" spc="-76" dirty="0">
                <a:solidFill>
                  <a:srgbClr val="404040"/>
                </a:solidFill>
                <a:latin typeface="TT Commons" panose="02000506040000020004" pitchFamily="50" charset="0"/>
                <a:cs typeface="Arial"/>
              </a:rPr>
              <a:t>3.</a:t>
            </a:r>
            <a:r>
              <a:rPr sz="1581" spc="-85" dirty="0">
                <a:solidFill>
                  <a:srgbClr val="404040"/>
                </a:solidFill>
                <a:latin typeface="TT Commons" panose="02000506040000020004" pitchFamily="50" charset="0"/>
                <a:cs typeface="Arial"/>
              </a:rPr>
              <a:t>  Bacterial flora </a:t>
            </a:r>
            <a:r>
              <a:rPr sz="1581" spc="-71" dirty="0">
                <a:solidFill>
                  <a:srgbClr val="404040"/>
                </a:solidFill>
                <a:latin typeface="TT Commons" panose="02000506040000020004" pitchFamily="50" charset="0"/>
                <a:cs typeface="Arial"/>
              </a:rPr>
              <a:t>controllers:</a:t>
            </a:r>
            <a:r>
              <a:rPr sz="1581" spc="-73" dirty="0">
                <a:solidFill>
                  <a:srgbClr val="404040"/>
                </a:solidFill>
                <a:latin typeface="TT Commons" panose="02000506040000020004" pitchFamily="50" charset="0"/>
                <a:cs typeface="Arial"/>
              </a:rPr>
              <a:t> Chlorhexidine digluconate</a:t>
            </a:r>
            <a:r>
              <a:rPr sz="1581" spc="-82" dirty="0">
                <a:solidFill>
                  <a:srgbClr val="404040"/>
                </a:solidFill>
                <a:latin typeface="TT Commons" panose="02000506040000020004" pitchFamily="50" charset="0"/>
                <a:cs typeface="Arial"/>
              </a:rPr>
              <a:t>,</a:t>
            </a:r>
            <a:r>
              <a:rPr sz="1581" spc="-79" dirty="0">
                <a:solidFill>
                  <a:srgbClr val="404040"/>
                </a:solidFill>
                <a:latin typeface="TT Commons" panose="02000506040000020004" pitchFamily="50" charset="0"/>
                <a:cs typeface="Arial"/>
              </a:rPr>
              <a:t> Capryloyl</a:t>
            </a:r>
            <a:r>
              <a:rPr sz="1581" spc="-82" dirty="0">
                <a:solidFill>
                  <a:srgbClr val="404040"/>
                </a:solidFill>
                <a:latin typeface="TT Commons" panose="02000506040000020004" pitchFamily="50" charset="0"/>
                <a:cs typeface="Arial"/>
              </a:rPr>
              <a:t> Glycine</a:t>
            </a:r>
            <a:r>
              <a:rPr sz="1581" spc="-240" dirty="0">
                <a:solidFill>
                  <a:srgbClr val="404040"/>
                </a:solidFill>
                <a:latin typeface="TT Commons" panose="02000506040000020004" pitchFamily="50" charset="0"/>
                <a:cs typeface="Arial"/>
              </a:rPr>
              <a:t> </a:t>
            </a:r>
            <a:endParaRPr sz="1581">
              <a:latin typeface="TT Commons" panose="02000506040000020004" pitchFamily="50" charset="0"/>
              <a:cs typeface="Arial"/>
            </a:endParaRPr>
          </a:p>
        </p:txBody>
      </p:sp>
      <p:sp>
        <p:nvSpPr>
          <p:cNvPr id="36" name="object 36"/>
          <p:cNvSpPr txBox="1"/>
          <p:nvPr/>
        </p:nvSpPr>
        <p:spPr>
          <a:xfrm>
            <a:off x="948529" y="4003468"/>
            <a:ext cx="8393651" cy="250150"/>
          </a:xfrm>
          <a:prstGeom prst="rect">
            <a:avLst/>
          </a:prstGeom>
        </p:spPr>
        <p:txBody>
          <a:bodyPr vert="horz" wrap="square" lIns="0" tIns="6812" rIns="0" bIns="0" rtlCol="0">
            <a:spAutoFit/>
          </a:bodyPr>
          <a:lstStyle/>
          <a:p>
            <a:pPr marL="7170">
              <a:spcBef>
                <a:spcPts val="54"/>
              </a:spcBef>
              <a:tabLst>
                <a:tab pos="297931" algn="l"/>
                <a:tab pos="6103820" algn="l"/>
              </a:tabLst>
            </a:pPr>
            <a:r>
              <a:rPr sz="1581" spc="-76" dirty="0">
                <a:solidFill>
                  <a:srgbClr val="404040"/>
                </a:solidFill>
                <a:latin typeface="TT Commons" panose="02000506040000020004" pitchFamily="50" charset="0"/>
                <a:cs typeface="Arial"/>
              </a:rPr>
              <a:t>4.</a:t>
            </a:r>
            <a:r>
              <a:rPr sz="1581" spc="-104" dirty="0">
                <a:solidFill>
                  <a:srgbClr val="404040"/>
                </a:solidFill>
                <a:latin typeface="TT Commons" panose="02000506040000020004" pitchFamily="50" charset="0"/>
                <a:cs typeface="Arial"/>
              </a:rPr>
              <a:t>  Inflammation reducers</a:t>
            </a:r>
            <a:r>
              <a:rPr sz="1581" spc="-85" dirty="0">
                <a:solidFill>
                  <a:srgbClr val="404040"/>
                </a:solidFill>
                <a:latin typeface="TT Commons" panose="02000506040000020004" pitchFamily="50" charset="0"/>
                <a:cs typeface="Arial"/>
              </a:rPr>
              <a:t>:</a:t>
            </a:r>
            <a:r>
              <a:rPr sz="1581" spc="-129" dirty="0">
                <a:solidFill>
                  <a:srgbClr val="404040"/>
                </a:solidFill>
                <a:latin typeface="TT Commons" panose="02000506040000020004" pitchFamily="50" charset="0"/>
                <a:cs typeface="Arial"/>
              </a:rPr>
              <a:t> Seboclearǐ</a:t>
            </a:r>
            <a:r>
              <a:rPr sz="1581" spc="-90" dirty="0">
                <a:solidFill>
                  <a:srgbClr val="404040"/>
                </a:solidFill>
                <a:latin typeface="TT Commons" panose="02000506040000020004" pitchFamily="50" charset="0"/>
                <a:cs typeface="Arial"/>
              </a:rPr>
              <a:t> (Plantago</a:t>
            </a:r>
            <a:r>
              <a:rPr sz="1581" spc="-82" dirty="0">
                <a:solidFill>
                  <a:srgbClr val="404040"/>
                </a:solidFill>
                <a:latin typeface="TT Commons" panose="02000506040000020004" pitchFamily="50" charset="0"/>
                <a:cs typeface="Arial"/>
              </a:rPr>
              <a:t> </a:t>
            </a:r>
            <a:r>
              <a:rPr sz="1581" spc="-71" dirty="0">
                <a:solidFill>
                  <a:srgbClr val="404040"/>
                </a:solidFill>
                <a:latin typeface="TT Commons" panose="02000506040000020004" pitchFamily="50" charset="0"/>
                <a:cs typeface="Arial"/>
              </a:rPr>
              <a:t>lanceolata,</a:t>
            </a:r>
            <a:r>
              <a:rPr sz="1581" spc="-76" dirty="0">
                <a:solidFill>
                  <a:srgbClr val="404040"/>
                </a:solidFill>
                <a:latin typeface="TT Commons" panose="02000506040000020004" pitchFamily="50" charset="0"/>
                <a:cs typeface="Arial"/>
              </a:rPr>
              <a:t> </a:t>
            </a:r>
            <a:r>
              <a:rPr sz="1581" spc="-82" dirty="0" err="1" smtClean="0">
                <a:solidFill>
                  <a:srgbClr val="404040"/>
                </a:solidFill>
                <a:latin typeface="TT Commons" panose="02000506040000020004" pitchFamily="50" charset="0"/>
                <a:cs typeface="Arial"/>
              </a:rPr>
              <a:t>Berberis</a:t>
            </a:r>
            <a:r>
              <a:rPr lang="es-ES" sz="1581" spc="-82" dirty="0" smtClean="0">
                <a:solidFill>
                  <a:srgbClr val="404040"/>
                </a:solidFill>
                <a:latin typeface="TT Commons" panose="02000506040000020004" pitchFamily="50" charset="0"/>
                <a:cs typeface="Arial"/>
              </a:rPr>
              <a:t> </a:t>
            </a:r>
            <a:r>
              <a:rPr sz="1581" spc="-48" dirty="0" err="1" smtClean="0">
                <a:solidFill>
                  <a:srgbClr val="404040"/>
                </a:solidFill>
                <a:latin typeface="TT Commons" panose="02000506040000020004" pitchFamily="50" charset="0"/>
                <a:cs typeface="Arial"/>
              </a:rPr>
              <a:t>aquifolium</a:t>
            </a:r>
            <a:r>
              <a:rPr sz="1581" spc="-48" dirty="0">
                <a:solidFill>
                  <a:srgbClr val="404040"/>
                </a:solidFill>
                <a:latin typeface="TT Commons" panose="02000506040000020004" pitchFamily="50" charset="0"/>
                <a:cs typeface="Arial"/>
              </a:rPr>
              <a:t>,</a:t>
            </a:r>
            <a:r>
              <a:rPr sz="1581" spc="-76" dirty="0">
                <a:solidFill>
                  <a:srgbClr val="404040"/>
                </a:solidFill>
                <a:latin typeface="TT Commons" panose="02000506040000020004" pitchFamily="50" charset="0"/>
                <a:cs typeface="Arial"/>
              </a:rPr>
              <a:t> Sodium salicylate</a:t>
            </a:r>
            <a:r>
              <a:rPr sz="1581" spc="-161" dirty="0">
                <a:solidFill>
                  <a:srgbClr val="404040"/>
                </a:solidFill>
                <a:latin typeface="TT Commons" panose="02000506040000020004" pitchFamily="50" charset="0"/>
                <a:cs typeface="Arial"/>
              </a:rPr>
              <a:t> </a:t>
            </a:r>
            <a:r>
              <a:rPr sz="1581" spc="-79" dirty="0">
                <a:solidFill>
                  <a:srgbClr val="404040"/>
                </a:solidFill>
                <a:latin typeface="TT Commons" panose="02000506040000020004" pitchFamily="50" charset="0"/>
                <a:cs typeface="Arial"/>
              </a:rPr>
              <a:t>)</a:t>
            </a:r>
            <a:endParaRPr sz="1581" dirty="0">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69954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docProps/app.xml><?xml version="1.0" encoding="utf-8"?>
<Properties xmlns="http://schemas.openxmlformats.org/officeDocument/2006/extended-properties" xmlns:vt="http://schemas.openxmlformats.org/officeDocument/2006/docPropsVTypes">
  <Template>Tema4 atache</Template>
  <TotalTime>11227</TotalTime>
  <Words>2925</Words>
  <Application>Microsoft Office PowerPoint</Application>
  <PresentationFormat>Personalizado</PresentationFormat>
  <Paragraphs>372</Paragraphs>
  <Slides>32</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32</vt:i4>
      </vt:variant>
    </vt:vector>
  </HeadingPairs>
  <TitlesOfParts>
    <vt:vector size="47" baseType="lpstr">
      <vt:lpstr>ＭＳ Ｐゴシック</vt:lpstr>
      <vt:lpstr>Arial</vt:lpstr>
      <vt:lpstr>Bebas Neue Regular</vt:lpstr>
      <vt:lpstr>Calibri</vt:lpstr>
      <vt:lpstr>Carlito</vt:lpstr>
      <vt:lpstr>Gotham Book</vt:lpstr>
      <vt:lpstr>Gotham Rounded Book</vt:lpstr>
      <vt:lpstr>Lucida Sans Unicode</vt:lpstr>
      <vt:lpstr>TeXGyreAdventor</vt:lpstr>
      <vt:lpstr>Times New Roman</vt:lpstr>
      <vt:lpstr>Trebuchet MS</vt:lpstr>
      <vt:lpstr>TT Commons</vt:lpstr>
      <vt:lpstr>TT Commons Light</vt:lpstr>
      <vt:lpstr>Verdana</vt:lpstr>
      <vt:lpstr>Tema4 atache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30</cp:revision>
  <dcterms:created xsi:type="dcterms:W3CDTF">2021-05-05T10:05:40Z</dcterms:created>
  <dcterms:modified xsi:type="dcterms:W3CDTF">2024-02-01T11:43:21Z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Microsoft® PowerPoint® 2016</vt:lpwstr>
  </property>
  <property fmtid="{D5CDD505-2E9C-101B-9397-08002B2CF9AE}" pid="4" name="LastSaved">
    <vt:filetime>2021-05-05T00:00:00Z</vt:filetime>
  </property>
</Properties>
</file>