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1"/>
  </p:sldMasterIdLst>
  <p:notesMasterIdLst>
    <p:notesMasterId r:id="rId26"/>
  </p:notesMasterIdLst>
  <p:sldIdLst>
    <p:sldId id="281" r:id="rId2"/>
    <p:sldId id="257" r:id="rId3"/>
    <p:sldId id="258" r:id="rId4"/>
    <p:sldId id="282" r:id="rId5"/>
    <p:sldId id="260" r:id="rId6"/>
    <p:sldId id="261" r:id="rId7"/>
    <p:sldId id="284" r:id="rId8"/>
    <p:sldId id="285" r:id="rId9"/>
    <p:sldId id="288" r:id="rId10"/>
    <p:sldId id="289" r:id="rId11"/>
    <p:sldId id="286" r:id="rId12"/>
    <p:sldId id="262" r:id="rId13"/>
    <p:sldId id="263" r:id="rId14"/>
    <p:sldId id="264" r:id="rId15"/>
    <p:sldId id="265" r:id="rId16"/>
    <p:sldId id="267" r:id="rId17"/>
    <p:sldId id="268" r:id="rId18"/>
    <p:sldId id="269" r:id="rId19"/>
    <p:sldId id="274" r:id="rId20"/>
    <p:sldId id="275" r:id="rId21"/>
    <p:sldId id="276" r:id="rId22"/>
    <p:sldId id="277" r:id="rId23"/>
    <p:sldId id="278" r:id="rId24"/>
    <p:sldId id="283" r:id="rId25"/>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821" y="62"/>
      </p:cViewPr>
      <p:guideLst>
        <p:guide orient="horz" pos="1828"/>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797800" cy="45085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10193338" y="0"/>
            <a:ext cx="7797800" cy="450850"/>
          </a:xfrm>
          <a:prstGeom prst="rect">
            <a:avLst/>
          </a:prstGeom>
        </p:spPr>
        <p:txBody>
          <a:bodyPr vert="horz" lIns="91440" tIns="45720" rIns="91440" bIns="45720" rtlCol="0"/>
          <a:lstStyle>
            <a:lvl1pPr algn="r">
              <a:defRPr sz="1200"/>
            </a:lvl1pPr>
          </a:lstStyle>
          <a:p>
            <a:fld id="{D9F693C5-7C7C-439C-BD74-CFFE994CDF4F}" type="datetimeFigureOut">
              <a:rPr lang="en-US" smtClean="0"/>
              <a:t>9/16/2025</a:t>
            </a:fld>
            <a:endParaRPr lang="en-US"/>
          </a:p>
        </p:txBody>
      </p:sp>
      <p:sp>
        <p:nvSpPr>
          <p:cNvPr id="4" name="Marcador de imagen de diapositiva 3"/>
          <p:cNvSpPr>
            <a:spLocks noGrp="1" noRot="1" noChangeAspect="1"/>
          </p:cNvSpPr>
          <p:nvPr>
            <p:ph type="sldImg" idx="2"/>
          </p:nvPr>
        </p:nvSpPr>
        <p:spPr>
          <a:xfrm>
            <a:off x="6297613" y="1125538"/>
            <a:ext cx="5400675" cy="30384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800225" y="4333875"/>
            <a:ext cx="14395450" cy="3544888"/>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553450"/>
            <a:ext cx="7797800" cy="45085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10193338" y="8553450"/>
            <a:ext cx="7797800" cy="450850"/>
          </a:xfrm>
          <a:prstGeom prst="rect">
            <a:avLst/>
          </a:prstGeom>
        </p:spPr>
        <p:txBody>
          <a:bodyPr vert="horz" lIns="91440" tIns="45720" rIns="91440" bIns="45720" rtlCol="0" anchor="b"/>
          <a:lstStyle>
            <a:lvl1pPr algn="r">
              <a:defRPr sz="1200"/>
            </a:lvl1pPr>
          </a:lstStyle>
          <a:p>
            <a:fld id="{49EF59E0-E429-47C4-B415-0995D6C9D6BF}" type="slidenum">
              <a:rPr lang="en-US" smtClean="0"/>
              <a:t>‹Nº›</a:t>
            </a:fld>
            <a:endParaRPr lang="en-US"/>
          </a:p>
        </p:txBody>
      </p:sp>
    </p:spTree>
    <p:extLst>
      <p:ext uri="{BB962C8B-B14F-4D97-AF65-F5344CB8AC3E}">
        <p14:creationId xmlns:p14="http://schemas.microsoft.com/office/powerpoint/2010/main" val="67330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AB449F7-407B-42EE-8495-CC12BE92BEEC}" type="slidenum">
              <a:rPr lang="en-US" smtClean="0"/>
              <a:t>10</a:t>
            </a:fld>
            <a:endParaRPr lang="en-US"/>
          </a:p>
        </p:txBody>
      </p:sp>
    </p:spTree>
    <p:extLst>
      <p:ext uri="{BB962C8B-B14F-4D97-AF65-F5344CB8AC3E}">
        <p14:creationId xmlns:p14="http://schemas.microsoft.com/office/powerpoint/2010/main" val="1371541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a:latin typeface="Bebas Neue Regular" panose="00000500000000000000" pitchFamily="50" charset="0"/>
              </a:rPr>
              <a:t>ANTIOXIDANTES</a:t>
            </a: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137556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16/09/2025</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39159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16/09/2025</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74281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a:t>ÍNDICE</a:t>
            </a:r>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a:t>TEXTO</a:t>
            </a:r>
          </a:p>
          <a:p>
            <a:pPr lvl="0"/>
            <a:r>
              <a:rPr lang="es-ES" dirty="0"/>
              <a:t>TEXTO</a:t>
            </a:r>
          </a:p>
          <a:p>
            <a:pPr lvl="0"/>
            <a:r>
              <a:rPr lang="es-ES" dirty="0"/>
              <a:t>TEXTO</a:t>
            </a:r>
          </a:p>
          <a:p>
            <a:pPr lvl="0"/>
            <a:r>
              <a:rPr lang="es-ES" dirty="0"/>
              <a:t>TEXTO</a:t>
            </a:r>
          </a:p>
        </p:txBody>
      </p:sp>
    </p:spTree>
    <p:extLst>
      <p:ext uri="{BB962C8B-B14F-4D97-AF65-F5344CB8AC3E}">
        <p14:creationId xmlns:p14="http://schemas.microsoft.com/office/powerpoint/2010/main" val="37791655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4.jpg"/><Relationship Id="rId7" Type="http://schemas.openxmlformats.org/officeDocument/2006/relationships/image" Target="../media/image21.png"/><Relationship Id="rId2"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35.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4343191" y="3969361"/>
            <a:ext cx="2093843" cy="663130"/>
          </a:xfrm>
          <a:prstGeom prst="rect">
            <a:avLst/>
          </a:prstGeom>
          <a:noFill/>
        </p:spPr>
        <p:txBody>
          <a:bodyPr wrap="none" rtlCol="0">
            <a:spAutoFit/>
          </a:bodyPr>
          <a:lstStyle/>
          <a:p>
            <a:pPr algn="ctr" rtl="0">
              <a:lnSpc>
                <a:spcPct val="150000"/>
              </a:lnSpc>
            </a:pPr>
            <a:r>
              <a:rPr lang="es-ES" sz="2799" b="1" dirty="0">
                <a:latin typeface="Gotham Rounded Book" pitchFamily="50" charset="0"/>
                <a:cs typeface="Gotham Book" pitchFamily="50" charset="0"/>
              </a:rPr>
              <a:t>TRAINING</a:t>
            </a:r>
            <a:endParaRPr lang="es-ES" sz="2799" dirty="0">
              <a:latin typeface="Gotham Rounded Book" pitchFamily="50" charset="0"/>
              <a:cs typeface="Gotham Book" pitchFamily="50" charset="0"/>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23657" b="34030"/>
          <a:stretch/>
        </p:blipFill>
        <p:spPr>
          <a:xfrm>
            <a:off x="3229075" y="2857500"/>
            <a:ext cx="4322073" cy="914400"/>
          </a:xfrm>
          <a:prstGeom prst="rect">
            <a:avLst/>
          </a:prstGeom>
        </p:spPr>
      </p:pic>
    </p:spTree>
    <p:extLst>
      <p:ext uri="{BB962C8B-B14F-4D97-AF65-F5344CB8AC3E}">
        <p14:creationId xmlns:p14="http://schemas.microsoft.com/office/powerpoint/2010/main" val="225684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1377" y="1181100"/>
            <a:ext cx="8153812" cy="4205464"/>
          </a:xfrm>
          <a:prstGeom prst="rect">
            <a:avLst/>
          </a:prstGeom>
        </p:spPr>
        <p:txBody>
          <a:bodyPr vert="horz" wrap="square" lIns="0" tIns="6812" rIns="0" bIns="0" rtlCol="0">
            <a:spAutoFit/>
          </a:bodyPr>
          <a:lstStyle/>
          <a:p>
            <a:r>
              <a:rPr lang="en-US" sz="1600" b="1" spc="-8" dirty="0">
                <a:latin typeface="TT Commons" panose="02000506040000020004" pitchFamily="50" charset="0"/>
                <a:cs typeface="Carlito"/>
              </a:rPr>
              <a:t>Milk proteins</a:t>
            </a:r>
            <a:r>
              <a:rPr lang="en-US" sz="1600" spc="-8" dirty="0">
                <a:latin typeface="TT Commons" panose="02000506040000020004" pitchFamily="50" charset="0"/>
                <a:cs typeface="Carlito"/>
              </a:rPr>
              <a:t>: </a:t>
            </a:r>
          </a:p>
          <a:p>
            <a:r>
              <a:rPr lang="en-US" sz="1600" spc="-8" dirty="0">
                <a:latin typeface="TT Commons" panose="02000506040000020004" pitchFamily="50" charset="0"/>
                <a:cs typeface="Carlito"/>
              </a:rPr>
              <a:t>They prevent damage from oxidative stress and premature ageing. They act as a </a:t>
            </a:r>
            <a:r>
              <a:rPr lang="en-US" sz="1600" b="1" spc="-8" dirty="0">
                <a:latin typeface="TT Commons" panose="02000506040000020004" pitchFamily="50" charset="0"/>
                <a:cs typeface="Carlito"/>
              </a:rPr>
              <a:t>powerful anti-ageing </a:t>
            </a:r>
            <a:r>
              <a:rPr lang="en-US" sz="1600" spc="-8" dirty="0">
                <a:latin typeface="TT Commons" panose="02000506040000020004" pitchFamily="50" charset="0"/>
                <a:cs typeface="Carlito"/>
              </a:rPr>
              <a:t>active ingredient as they provide vitality and energy to the cells and induce collagen synthesis, thus improving skin firmness and smoothness and is effective as a skin brightening active ingredient.</a:t>
            </a:r>
          </a:p>
          <a:p>
            <a:pPr marL="285750" indent="-285750">
              <a:buFont typeface="Arial" panose="020B0604020202020204" pitchFamily="34" charset="0"/>
              <a:buChar char="•"/>
            </a:pPr>
            <a:endParaRPr lang="en-US" sz="1600" spc="-8" dirty="0">
              <a:latin typeface="TT Commons" panose="02000506040000020004" pitchFamily="50" charset="0"/>
              <a:cs typeface="Carlito"/>
            </a:endParaRPr>
          </a:p>
          <a:p>
            <a:pPr marL="285750" indent="-285750">
              <a:buFont typeface="Arial" panose="020B0604020202020204" pitchFamily="34" charset="0"/>
              <a:buChar char="•"/>
            </a:pPr>
            <a:r>
              <a:rPr lang="en-US" sz="1600" spc="-8" dirty="0">
                <a:latin typeface="TT Commons" panose="02000506040000020004" pitchFamily="50" charset="0"/>
                <a:cs typeface="Carlito"/>
              </a:rPr>
              <a:t>Stimulates cell regeneration</a:t>
            </a:r>
          </a:p>
          <a:p>
            <a:pPr marL="285750" indent="-285750">
              <a:buFont typeface="Arial" panose="020B0604020202020204" pitchFamily="34" charset="0"/>
              <a:buChar char="•"/>
            </a:pPr>
            <a:r>
              <a:rPr lang="en-US" sz="1600" spc="-8" dirty="0">
                <a:latin typeface="TT Commons" panose="02000506040000020004" pitchFamily="50" charset="0"/>
                <a:cs typeface="Carlito"/>
              </a:rPr>
              <a:t>Promotes ATP </a:t>
            </a:r>
            <a:r>
              <a:rPr lang="en-US" sz="1600" b="1" spc="-8" dirty="0">
                <a:latin typeface="TT Commons" panose="02000506040000020004" pitchFamily="50" charset="0"/>
                <a:cs typeface="Carlito"/>
              </a:rPr>
              <a:t>synthesis</a:t>
            </a:r>
            <a:r>
              <a:rPr lang="en-US" sz="1600" spc="-8" dirty="0">
                <a:latin typeface="TT Commons" panose="02000506040000020004" pitchFamily="50" charset="0"/>
                <a:cs typeface="Carlito"/>
              </a:rPr>
              <a:t> (the primary energy carrier molecule for all life forms) and collagen production. </a:t>
            </a:r>
          </a:p>
          <a:p>
            <a:pPr marL="285750" indent="-285750">
              <a:buFont typeface="Arial" panose="020B0604020202020204" pitchFamily="34" charset="0"/>
              <a:buChar char="•"/>
            </a:pPr>
            <a:r>
              <a:rPr lang="en-US" sz="1600" spc="-8" dirty="0">
                <a:latin typeface="TT Commons" panose="02000506040000020004" pitchFamily="50" charset="0"/>
                <a:cs typeface="Carlito"/>
              </a:rPr>
              <a:t>Protects against external pro-inflammatory impacts: Effectively calms and soothes the skin and accelerates the </a:t>
            </a:r>
            <a:r>
              <a:rPr lang="en-US" sz="1600" b="1" spc="-8" dirty="0">
                <a:latin typeface="TT Commons" panose="02000506040000020004" pitchFamily="50" charset="0"/>
                <a:cs typeface="Carlito"/>
              </a:rPr>
              <a:t>reduction of redness and irritation</a:t>
            </a:r>
            <a:r>
              <a:rPr lang="en-US" sz="1600" spc="-8" dirty="0">
                <a:latin typeface="TT Commons" panose="02000506040000020004" pitchFamily="50" charset="0"/>
                <a:cs typeface="Carlito"/>
              </a:rPr>
              <a:t>.</a:t>
            </a:r>
          </a:p>
          <a:p>
            <a:pPr marL="285750" indent="-285750">
              <a:buFont typeface="Arial" panose="020B0604020202020204" pitchFamily="34" charset="0"/>
              <a:buChar char="•"/>
            </a:pPr>
            <a:r>
              <a:rPr lang="en-US" sz="1600" spc="-8" dirty="0">
                <a:latin typeface="TT Commons" panose="02000506040000020004" pitchFamily="50" charset="0"/>
                <a:cs typeface="Carlito"/>
              </a:rPr>
              <a:t>Decreases melanin synthesis</a:t>
            </a:r>
          </a:p>
          <a:p>
            <a:endParaRPr lang="en-US" sz="1600" spc="-8" dirty="0">
              <a:latin typeface="TT Commons" panose="02000506040000020004" pitchFamily="50" charset="0"/>
              <a:cs typeface="Carlito"/>
            </a:endParaRPr>
          </a:p>
          <a:p>
            <a:r>
              <a:rPr lang="en-US" sz="1600" b="1" spc="-8" dirty="0" err="1">
                <a:latin typeface="TT Commons" panose="02000506040000020004" pitchFamily="50" charset="0"/>
                <a:cs typeface="Carlito"/>
              </a:rPr>
              <a:t>Dihydroavenanthramide</a:t>
            </a:r>
            <a:r>
              <a:rPr lang="en-US" sz="1600" b="1" spc="-8" dirty="0">
                <a:latin typeface="TT Commons" panose="02000506040000020004" pitchFamily="50" charset="0"/>
                <a:cs typeface="Carlito"/>
              </a:rPr>
              <a:t> D solution.</a:t>
            </a:r>
          </a:p>
          <a:p>
            <a:r>
              <a:rPr lang="en-US" sz="1600" spc="-8" dirty="0" err="1">
                <a:latin typeface="TT Commons" panose="02000506040000020004" pitchFamily="50" charset="0"/>
                <a:cs typeface="Carlito"/>
              </a:rPr>
              <a:t>Avenanthramides</a:t>
            </a:r>
            <a:r>
              <a:rPr lang="en-US" sz="1600" spc="-8" dirty="0">
                <a:latin typeface="TT Commons" panose="02000506040000020004" pitchFamily="50" charset="0"/>
                <a:cs typeface="Carlito"/>
              </a:rPr>
              <a:t> are polyphenols found almost exclusively in oats. According to scientific studies, these </a:t>
            </a:r>
            <a:r>
              <a:rPr lang="en-US" sz="1600" b="1" spc="-8" dirty="0">
                <a:latin typeface="TT Commons" panose="02000506040000020004" pitchFamily="50" charset="0"/>
                <a:cs typeface="Carlito"/>
              </a:rPr>
              <a:t>antioxidants</a:t>
            </a:r>
            <a:r>
              <a:rPr lang="en-US" sz="1600" spc="-8" dirty="0">
                <a:latin typeface="TT Commons" panose="02000506040000020004" pitchFamily="50" charset="0"/>
                <a:cs typeface="Carlito"/>
              </a:rPr>
              <a:t> fight cellular oxidation, and have an </a:t>
            </a:r>
            <a:r>
              <a:rPr lang="en-US" sz="1600" b="1" spc="-8" dirty="0">
                <a:latin typeface="TT Commons" panose="02000506040000020004" pitchFamily="50" charset="0"/>
                <a:cs typeface="Carlito"/>
              </a:rPr>
              <a:t>anti-inflammatory effect</a:t>
            </a:r>
            <a:r>
              <a:rPr lang="en-US" sz="1600" spc="-8" dirty="0">
                <a:latin typeface="TT Commons" panose="02000506040000020004" pitchFamily="50" charset="0"/>
                <a:cs typeface="Carlito"/>
              </a:rPr>
              <a:t>. </a:t>
            </a:r>
            <a:r>
              <a:rPr lang="en-US" sz="1600" spc="-8" dirty="0" err="1">
                <a:latin typeface="TT Commons" panose="02000506040000020004" pitchFamily="50" charset="0"/>
                <a:cs typeface="Carlito"/>
              </a:rPr>
              <a:t>Avenanthramides</a:t>
            </a:r>
            <a:r>
              <a:rPr lang="en-US" sz="1600" spc="-8" dirty="0">
                <a:latin typeface="TT Commons" panose="02000506040000020004" pitchFamily="50" charset="0"/>
                <a:cs typeface="Carlito"/>
              </a:rPr>
              <a:t> also help to reduce skin irritation and reduce itching due to their </a:t>
            </a:r>
            <a:r>
              <a:rPr lang="en-US" sz="1600" b="1" spc="-8" dirty="0">
                <a:latin typeface="TT Commons" panose="02000506040000020004" pitchFamily="50" charset="0"/>
                <a:cs typeface="Carlito"/>
              </a:rPr>
              <a:t>antihistamine properties.</a:t>
            </a:r>
          </a:p>
          <a:p>
            <a:pPr marL="297931" marR="2868" indent="-291119">
              <a:spcBef>
                <a:spcPts val="54"/>
              </a:spcBef>
              <a:buAutoNum type="arabicPeriod" startAt="6"/>
              <a:tabLst>
                <a:tab pos="297931" algn="l"/>
                <a:tab pos="298289" algn="l"/>
              </a:tabLst>
            </a:pPr>
            <a:endParaRPr lang="es-ES" sz="1600" b="1" spc="-8" dirty="0">
              <a:latin typeface="TT Commons" panose="02000506040000020004" pitchFamily="50" charset="0"/>
              <a:cs typeface="Carlito"/>
            </a:endParaRPr>
          </a:p>
        </p:txBody>
      </p:sp>
      <p:sp>
        <p:nvSpPr>
          <p:cNvPr id="8" name="Título 6"/>
          <p:cNvSpPr>
            <a:spLocks noGrp="1"/>
          </p:cNvSpPr>
          <p:nvPr>
            <p:ph type="title"/>
          </p:nvPr>
        </p:nvSpPr>
        <p:spPr>
          <a:xfrm>
            <a:off x="698500" y="445037"/>
            <a:ext cx="1580561" cy="332399"/>
          </a:xfrm>
        </p:spPr>
        <p:txBody>
          <a:bodyPr/>
          <a:lstStyle/>
          <a:p>
            <a:r>
              <a:rPr lang="es-ES" sz="2400" spc="300" dirty="0" err="1">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66272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4" name="object 4"/>
          <p:cNvSpPr txBox="1"/>
          <p:nvPr/>
        </p:nvSpPr>
        <p:spPr>
          <a:xfrm>
            <a:off x="509764" y="1138115"/>
            <a:ext cx="8691210" cy="3220579"/>
          </a:xfrm>
          <a:prstGeom prst="rect">
            <a:avLst/>
          </a:prstGeom>
        </p:spPr>
        <p:txBody>
          <a:bodyPr vert="horz" wrap="square" lIns="0" tIns="6812" rIns="0" bIns="0" rtlCol="0">
            <a:spAutoFit/>
          </a:bodyPr>
          <a:lstStyle/>
          <a:p>
            <a:pPr marL="292921" marR="2868" indent="-285750">
              <a:buFont typeface="Wingdings" panose="05000000000000000000" pitchFamily="2" charset="2"/>
              <a:buChar char="§"/>
              <a:tabLst>
                <a:tab pos="200772" algn="l"/>
              </a:tabLst>
            </a:pPr>
            <a:r>
              <a:rPr sz="1600" b="1" i="1" spc="-6" dirty="0" err="1">
                <a:latin typeface="TT Commons" panose="02000506040000020004" pitchFamily="50" charset="0"/>
                <a:cs typeface="Carlito"/>
              </a:rPr>
              <a:t>Allantoin</a:t>
            </a:r>
            <a:r>
              <a:rPr sz="1600" b="1" i="1" spc="-6" dirty="0">
                <a:latin typeface="TT Commons" panose="02000506040000020004" pitchFamily="50" charset="0"/>
                <a:cs typeface="Carlito"/>
              </a:rPr>
              <a:t>:</a:t>
            </a:r>
            <a:r>
              <a:rPr sz="1600" spc="-8" dirty="0">
                <a:latin typeface="TT Commons" panose="02000506040000020004" pitchFamily="50" charset="0"/>
                <a:cs typeface="Carlito"/>
              </a:rPr>
              <a:t> Increases</a:t>
            </a:r>
            <a:r>
              <a:rPr sz="1600" spc="-3" dirty="0">
                <a:latin typeface="TT Commons" panose="02000506040000020004" pitchFamily="50" charset="0"/>
                <a:cs typeface="Carlito"/>
              </a:rPr>
              <a:t> the soothing action</a:t>
            </a:r>
            <a:r>
              <a:rPr sz="1600" spc="-8" dirty="0">
                <a:latin typeface="TT Commons" panose="02000506040000020004" pitchFamily="50" charset="0"/>
                <a:cs typeface="Carlito"/>
              </a:rPr>
              <a:t> and</a:t>
            </a:r>
            <a:r>
              <a:rPr sz="1600" spc="-3" dirty="0">
                <a:latin typeface="TT Commons" panose="02000506040000020004" pitchFamily="50" charset="0"/>
                <a:cs typeface="Carlito"/>
              </a:rPr>
              <a:t> promotes</a:t>
            </a:r>
            <a:r>
              <a:rPr sz="1600" spc="-11" dirty="0">
                <a:latin typeface="TT Commons" panose="02000506040000020004" pitchFamily="50" charset="0"/>
                <a:cs typeface="Carlito"/>
              </a:rPr>
              <a:t> and</a:t>
            </a:r>
            <a:r>
              <a:rPr sz="1600" spc="-3" dirty="0">
                <a:latin typeface="TT Commons" panose="02000506040000020004" pitchFamily="50" charset="0"/>
                <a:cs typeface="Carlito"/>
              </a:rPr>
              <a:t> accelerates</a:t>
            </a:r>
            <a:r>
              <a:rPr sz="1600" spc="-8" dirty="0">
                <a:latin typeface="TT Commons" panose="02000506040000020004" pitchFamily="50" charset="0"/>
                <a:cs typeface="Carlito"/>
              </a:rPr>
              <a:t> the</a:t>
            </a:r>
            <a:r>
              <a:rPr sz="1600" spc="-6" dirty="0">
                <a:latin typeface="TT Commons" panose="02000506040000020004" pitchFamily="50" charset="0"/>
                <a:cs typeface="Carlito"/>
              </a:rPr>
              <a:t> processes</a:t>
            </a:r>
            <a:r>
              <a:rPr sz="1600" spc="-8" dirty="0">
                <a:latin typeface="TT Commons" panose="02000506040000020004" pitchFamily="50" charset="0"/>
                <a:cs typeface="Carlito"/>
              </a:rPr>
              <a:t> of</a:t>
            </a:r>
            <a:r>
              <a:rPr sz="1600" spc="-6" dirty="0">
                <a:latin typeface="TT Commons" panose="02000506040000020004" pitchFamily="50" charset="0"/>
                <a:cs typeface="Carlito"/>
              </a:rPr>
              <a:t> natural </a:t>
            </a:r>
            <a:r>
              <a:rPr sz="1600" spc="-11" dirty="0">
                <a:latin typeface="TT Commons" panose="02000506040000020004" pitchFamily="50" charset="0"/>
                <a:cs typeface="Carlito"/>
              </a:rPr>
              <a:t>skin repacation.</a:t>
            </a:r>
            <a:endParaRPr sz="1600" dirty="0">
              <a:latin typeface="TT Commons" panose="02000506040000020004" pitchFamily="50" charset="0"/>
              <a:cs typeface="Carlito"/>
            </a:endParaRPr>
          </a:p>
          <a:p>
            <a:pPr marL="285750" indent="-285750">
              <a:spcBef>
                <a:spcPts val="3"/>
              </a:spcBef>
              <a:buFont typeface="Wingdings" panose="05000000000000000000" pitchFamily="2" charset="2"/>
              <a:buChar char="§"/>
            </a:pPr>
            <a:endParaRPr sz="1600" dirty="0">
              <a:latin typeface="TT Commons" panose="02000506040000020004" pitchFamily="50" charset="0"/>
              <a:cs typeface="Carlito"/>
            </a:endParaRPr>
          </a:p>
          <a:p>
            <a:pPr marL="292921" marR="370711" indent="-285750">
              <a:buFont typeface="Wingdings" panose="05000000000000000000" pitchFamily="2" charset="2"/>
              <a:buChar char="§"/>
              <a:tabLst>
                <a:tab pos="200772" algn="l"/>
              </a:tabLst>
            </a:pPr>
            <a:r>
              <a:rPr sz="1600" b="1" i="1" spc="-6" dirty="0">
                <a:latin typeface="TT Commons" panose="02000506040000020004" pitchFamily="50" charset="0"/>
                <a:cs typeface="Carlito"/>
              </a:rPr>
              <a:t>Provitamin</a:t>
            </a:r>
            <a:r>
              <a:rPr sz="1600" b="1" i="1" spc="-3" dirty="0">
                <a:latin typeface="TT Commons" panose="02000506040000020004" pitchFamily="50" charset="0"/>
                <a:cs typeface="Carlito"/>
              </a:rPr>
              <a:t> B5: </a:t>
            </a:r>
            <a:r>
              <a:rPr sz="1600" spc="-6" dirty="0">
                <a:latin typeface="TT Commons" panose="02000506040000020004" pitchFamily="50" charset="0"/>
                <a:cs typeface="Carlito"/>
              </a:rPr>
              <a:t>anti-inflammatory properties</a:t>
            </a:r>
            <a:r>
              <a:rPr sz="1600" spc="-8" dirty="0">
                <a:latin typeface="TT Commons" panose="02000506040000020004" pitchFamily="50" charset="0"/>
                <a:cs typeface="Carlito"/>
              </a:rPr>
              <a:t>,</a:t>
            </a:r>
            <a:r>
              <a:rPr sz="1600" spc="-3" dirty="0">
                <a:latin typeface="TT Commons" panose="02000506040000020004" pitchFamily="50" charset="0"/>
                <a:cs typeface="Carlito"/>
              </a:rPr>
              <a:t> improves</a:t>
            </a:r>
            <a:r>
              <a:rPr sz="1600" spc="-8" dirty="0">
                <a:latin typeface="TT Commons" panose="02000506040000020004" pitchFamily="50" charset="0"/>
                <a:cs typeface="Carlito"/>
              </a:rPr>
              <a:t> cell regeneration</a:t>
            </a:r>
            <a:r>
              <a:rPr sz="1600" spc="-3" dirty="0">
                <a:latin typeface="TT Commons" panose="02000506040000020004" pitchFamily="50" charset="0"/>
                <a:cs typeface="Carlito"/>
              </a:rPr>
              <a:t> and leaves</a:t>
            </a:r>
            <a:r>
              <a:rPr sz="1600" spc="-6" dirty="0">
                <a:latin typeface="TT Commons" panose="02000506040000020004" pitchFamily="50" charset="0"/>
                <a:cs typeface="Carlito"/>
              </a:rPr>
              <a:t> skin</a:t>
            </a:r>
            <a:r>
              <a:rPr sz="1600" spc="-11" dirty="0">
                <a:latin typeface="TT Commons" panose="02000506040000020004" pitchFamily="50" charset="0"/>
                <a:cs typeface="Carlito"/>
              </a:rPr>
              <a:t> soft</a:t>
            </a:r>
            <a:r>
              <a:rPr sz="1600" spc="-3" dirty="0">
                <a:latin typeface="TT Commons" panose="02000506040000020004" pitchFamily="50" charset="0"/>
                <a:cs typeface="Carlito"/>
              </a:rPr>
              <a:t> and</a:t>
            </a:r>
            <a:r>
              <a:rPr sz="1600" spc="-6" dirty="0">
                <a:latin typeface="TT Commons" panose="02000506040000020004" pitchFamily="50" charset="0"/>
                <a:cs typeface="Carlito"/>
              </a:rPr>
              <a:t> elastic.</a:t>
            </a:r>
            <a:endParaRPr lang="es-ES" sz="1600" spc="-6" dirty="0">
              <a:latin typeface="TT Commons" panose="02000506040000020004" pitchFamily="50" charset="0"/>
              <a:cs typeface="Carlito"/>
            </a:endParaRPr>
          </a:p>
          <a:p>
            <a:pPr marL="297931" marR="2868" indent="-291119">
              <a:spcBef>
                <a:spcPts val="54"/>
              </a:spcBef>
              <a:buFont typeface="Wingdings" panose="05000000000000000000" pitchFamily="2" charset="2"/>
              <a:buChar char="§"/>
              <a:tabLst>
                <a:tab pos="297931" algn="l"/>
                <a:tab pos="298289" algn="l"/>
              </a:tabLst>
            </a:pPr>
            <a:r>
              <a:rPr lang="en-US" sz="1600" b="1" spc="-8" dirty="0">
                <a:latin typeface="TT Commons" panose="02000506040000020004" pitchFamily="50" charset="0"/>
                <a:cs typeface="Carlito"/>
              </a:rPr>
              <a:t>Kaolin:</a:t>
            </a:r>
            <a:r>
              <a:rPr lang="en-US" sz="1600" spc="-3" dirty="0">
                <a:latin typeface="TT Commons" panose="02000506040000020004" pitchFamily="50" charset="0"/>
                <a:cs typeface="Carlito"/>
              </a:rPr>
              <a:t> used</a:t>
            </a:r>
            <a:r>
              <a:rPr lang="en-US" sz="1600" spc="-14" dirty="0">
                <a:latin typeface="TT Commons" panose="02000506040000020004" pitchFamily="50" charset="0"/>
                <a:cs typeface="Carlito"/>
              </a:rPr>
              <a:t> for</a:t>
            </a:r>
            <a:r>
              <a:rPr lang="en-US" sz="1600" spc="-6" dirty="0">
                <a:latin typeface="TT Commons" panose="02000506040000020004" pitchFamily="50" charset="0"/>
                <a:cs typeface="Carlito"/>
              </a:rPr>
              <a:t> centuries for its</a:t>
            </a:r>
            <a:r>
              <a:rPr lang="en-US" sz="1600" spc="-11" dirty="0">
                <a:latin typeface="TT Commons" panose="02000506040000020004" pitchFamily="50" charset="0"/>
                <a:cs typeface="Carlito"/>
              </a:rPr>
              <a:t> excellent</a:t>
            </a:r>
            <a:r>
              <a:rPr lang="en-US" sz="1600" spc="-6" dirty="0">
                <a:latin typeface="TT Commons" panose="02000506040000020004" pitchFamily="50" charset="0"/>
                <a:cs typeface="Carlito"/>
              </a:rPr>
              <a:t> purifying properties</a:t>
            </a:r>
            <a:r>
              <a:rPr lang="en-US" sz="1600" spc="-8" dirty="0">
                <a:latin typeface="TT Commons" panose="02000506040000020004" pitchFamily="50" charset="0"/>
                <a:cs typeface="Carlito"/>
              </a:rPr>
              <a:t>,</a:t>
            </a:r>
            <a:r>
              <a:rPr lang="en-US" sz="1600" spc="-6" dirty="0">
                <a:latin typeface="TT Commons" panose="02000506040000020004" pitchFamily="50" charset="0"/>
                <a:cs typeface="Carlito"/>
              </a:rPr>
              <a:t> removes</a:t>
            </a:r>
            <a:r>
              <a:rPr lang="en-US" sz="1600" spc="-11" dirty="0">
                <a:latin typeface="TT Commons" panose="02000506040000020004" pitchFamily="50" charset="0"/>
                <a:cs typeface="Carlito"/>
              </a:rPr>
              <a:t> impurities,  toxins</a:t>
            </a:r>
            <a:r>
              <a:rPr lang="en-US" sz="1600" spc="-3" dirty="0">
                <a:latin typeface="TT Commons" panose="02000506040000020004" pitchFamily="50" charset="0"/>
                <a:cs typeface="Carlito"/>
              </a:rPr>
              <a:t> and</a:t>
            </a:r>
            <a:r>
              <a:rPr lang="en-US" sz="1600" spc="-11" dirty="0">
                <a:latin typeface="TT Commons" panose="02000506040000020004" pitchFamily="50" charset="0"/>
                <a:cs typeface="Carlito"/>
              </a:rPr>
              <a:t> excess</a:t>
            </a:r>
            <a:r>
              <a:rPr lang="en-US" sz="1600" spc="-3" dirty="0">
                <a:latin typeface="TT Commons" panose="02000506040000020004" pitchFamily="50" charset="0"/>
                <a:cs typeface="Carlito"/>
              </a:rPr>
              <a:t> fat.</a:t>
            </a:r>
            <a:r>
              <a:rPr lang="en-US" sz="1600" spc="31" dirty="0">
                <a:latin typeface="TT Commons" panose="02000506040000020004" pitchFamily="50" charset="0"/>
                <a:cs typeface="Carlito"/>
              </a:rPr>
              <a:t> </a:t>
            </a:r>
            <a:endParaRPr lang="en-US" sz="1600" dirty="0">
              <a:latin typeface="TT Commons" panose="02000506040000020004" pitchFamily="50" charset="0"/>
              <a:cs typeface="Carlito"/>
            </a:endParaRPr>
          </a:p>
          <a:p>
            <a:pPr marL="285750" indent="-285750">
              <a:spcBef>
                <a:spcPts val="3"/>
              </a:spcBef>
              <a:buFont typeface="Wingdings" panose="05000000000000000000" pitchFamily="2" charset="2"/>
              <a:buChar char="§"/>
            </a:pPr>
            <a:endParaRPr lang="en-US" sz="1600" dirty="0">
              <a:latin typeface="TT Commons" panose="02000506040000020004" pitchFamily="50" charset="0"/>
              <a:cs typeface="Carlito"/>
            </a:endParaRPr>
          </a:p>
          <a:p>
            <a:pPr marL="292921" indent="-285750">
              <a:buFont typeface="Wingdings" panose="05000000000000000000" pitchFamily="2" charset="2"/>
              <a:buChar char="§"/>
              <a:tabLst>
                <a:tab pos="200772" algn="l"/>
              </a:tabLst>
            </a:pPr>
            <a:r>
              <a:rPr lang="en-US" sz="1600" b="1" spc="-6" dirty="0">
                <a:latin typeface="TT Commons" panose="02000506040000020004" pitchFamily="50" charset="0"/>
                <a:cs typeface="Carlito"/>
              </a:rPr>
              <a:t>Zinc oxide</a:t>
            </a:r>
            <a:r>
              <a:rPr lang="en-US" sz="1600" b="1" spc="-3" dirty="0">
                <a:latin typeface="TT Commons" panose="02000506040000020004" pitchFamily="50" charset="0"/>
                <a:cs typeface="Carlito"/>
              </a:rPr>
              <a:t>:</a:t>
            </a:r>
            <a:r>
              <a:rPr lang="en-US" sz="1600" spc="-23" dirty="0">
                <a:latin typeface="TT Commons" panose="02000506040000020004" pitchFamily="50" charset="0"/>
                <a:cs typeface="Carlito"/>
              </a:rPr>
              <a:t> protector, </a:t>
            </a:r>
            <a:r>
              <a:rPr lang="en-US" sz="1600" spc="-8" dirty="0" err="1">
                <a:latin typeface="TT Commons" panose="02000506040000020004" pitchFamily="50" charset="0"/>
                <a:cs typeface="Carlito"/>
              </a:rPr>
              <a:t>antiirritant</a:t>
            </a:r>
            <a:r>
              <a:rPr lang="en-US" sz="1600" spc="-3" dirty="0">
                <a:latin typeface="TT Commons" panose="02000506040000020004" pitchFamily="50" charset="0"/>
                <a:cs typeface="Carlito"/>
              </a:rPr>
              <a:t> and</a:t>
            </a:r>
            <a:r>
              <a:rPr lang="en-US" sz="1600" spc="82" dirty="0">
                <a:latin typeface="TT Commons" panose="02000506040000020004" pitchFamily="50" charset="0"/>
                <a:cs typeface="Carlito"/>
              </a:rPr>
              <a:t> </a:t>
            </a:r>
            <a:r>
              <a:rPr lang="en-US" sz="1600" spc="-8" dirty="0">
                <a:latin typeface="TT Commons" panose="02000506040000020004" pitchFamily="50" charset="0"/>
                <a:cs typeface="Carlito"/>
              </a:rPr>
              <a:t>soothing.</a:t>
            </a:r>
            <a:endParaRPr lang="en-US" sz="1600" dirty="0">
              <a:latin typeface="TT Commons" panose="02000506040000020004" pitchFamily="50" charset="0"/>
              <a:cs typeface="Carlito"/>
            </a:endParaRPr>
          </a:p>
          <a:p>
            <a:pPr marL="285750" indent="-285750">
              <a:lnSpc>
                <a:spcPct val="100000"/>
              </a:lnSpc>
              <a:buFont typeface="Wingdings" panose="05000000000000000000" pitchFamily="2" charset="2"/>
              <a:buChar char="§"/>
            </a:pPr>
            <a:endParaRPr lang="en-US" sz="1600" dirty="0">
              <a:latin typeface="TT Commons" panose="02000506040000020004" pitchFamily="50" charset="0"/>
              <a:cs typeface="Carlito"/>
            </a:endParaRPr>
          </a:p>
          <a:p>
            <a:pPr marL="292921" indent="-285750">
              <a:spcBef>
                <a:spcPts val="3"/>
              </a:spcBef>
              <a:buFont typeface="Wingdings" panose="05000000000000000000" pitchFamily="2" charset="2"/>
              <a:buChar char="§"/>
              <a:tabLst>
                <a:tab pos="200772" algn="l"/>
              </a:tabLst>
            </a:pPr>
            <a:r>
              <a:rPr lang="en-US" sz="1600" b="1" spc="-6" dirty="0">
                <a:latin typeface="TT Commons" panose="02000506040000020004" pitchFamily="50" charset="0"/>
                <a:cs typeface="Carlito"/>
              </a:rPr>
              <a:t>Aloe </a:t>
            </a:r>
            <a:r>
              <a:rPr lang="en-US" sz="1600" b="1" spc="-6" dirty="0" err="1">
                <a:latin typeface="TT Commons" panose="02000506040000020004" pitchFamily="50" charset="0"/>
                <a:cs typeface="Carlito"/>
              </a:rPr>
              <a:t>vera</a:t>
            </a:r>
            <a:r>
              <a:rPr lang="en-US" sz="1600" b="1" spc="-6" dirty="0">
                <a:latin typeface="TT Commons" panose="02000506040000020004" pitchFamily="50" charset="0"/>
                <a:cs typeface="Carlito"/>
              </a:rPr>
              <a:t> gel</a:t>
            </a:r>
            <a:r>
              <a:rPr lang="en-US" sz="1600" b="1" spc="-3" dirty="0">
                <a:latin typeface="TT Commons" panose="02000506040000020004" pitchFamily="50" charset="0"/>
                <a:cs typeface="Carlito"/>
              </a:rPr>
              <a:t>:</a:t>
            </a:r>
            <a:r>
              <a:rPr lang="en-US" sz="1600" spc="-8" dirty="0">
                <a:latin typeface="TT Commons" panose="02000506040000020004" pitchFamily="50" charset="0"/>
                <a:cs typeface="Carlito"/>
              </a:rPr>
              <a:t> purify</a:t>
            </a:r>
            <a:r>
              <a:rPr lang="en-US" sz="1600" spc="-20" dirty="0">
                <a:latin typeface="TT Commons" panose="02000506040000020004" pitchFamily="50" charset="0"/>
                <a:cs typeface="Carlito"/>
              </a:rPr>
              <a:t>ing,</a:t>
            </a:r>
            <a:r>
              <a:rPr lang="en-US" sz="1600" spc="-8" dirty="0">
                <a:latin typeface="TT Commons" panose="02000506040000020004" pitchFamily="50" charset="0"/>
                <a:cs typeface="Carlito"/>
              </a:rPr>
              <a:t> regenerating,</a:t>
            </a:r>
            <a:r>
              <a:rPr lang="en-US" sz="1600" spc="-14" dirty="0">
                <a:latin typeface="TT Commons" panose="02000506040000020004" pitchFamily="50" charset="0"/>
                <a:cs typeface="Carlito"/>
              </a:rPr>
              <a:t> soothing,</a:t>
            </a:r>
            <a:r>
              <a:rPr lang="en-US" sz="1600" spc="-3" dirty="0">
                <a:latin typeface="TT Commons" panose="02000506040000020004" pitchFamily="50" charset="0"/>
                <a:cs typeface="Carlito"/>
              </a:rPr>
              <a:t> moisturizing</a:t>
            </a:r>
            <a:r>
              <a:rPr lang="en-US" sz="1600" spc="147" dirty="0">
                <a:latin typeface="TT Commons" panose="02000506040000020004" pitchFamily="50" charset="0"/>
                <a:cs typeface="Carlito"/>
              </a:rPr>
              <a:t> </a:t>
            </a:r>
            <a:r>
              <a:rPr lang="en-US" sz="1600" spc="-11" dirty="0">
                <a:latin typeface="TT Commons" panose="02000506040000020004" pitchFamily="50" charset="0"/>
                <a:cs typeface="Carlito"/>
              </a:rPr>
              <a:t>and protective.</a:t>
            </a:r>
            <a:endParaRPr lang="en-US" sz="1600" dirty="0">
              <a:latin typeface="TT Commons" panose="02000506040000020004" pitchFamily="50" charset="0"/>
              <a:cs typeface="Carlito"/>
            </a:endParaRPr>
          </a:p>
          <a:p>
            <a:pPr marL="285750" indent="-285750">
              <a:lnSpc>
                <a:spcPct val="100000"/>
              </a:lnSpc>
              <a:buFont typeface="Wingdings" panose="05000000000000000000" pitchFamily="2" charset="2"/>
              <a:buChar char="§"/>
            </a:pPr>
            <a:endParaRPr lang="en-US" sz="1600" dirty="0">
              <a:latin typeface="TT Commons" panose="02000506040000020004" pitchFamily="50" charset="0"/>
              <a:cs typeface="Carlito"/>
            </a:endParaRPr>
          </a:p>
          <a:p>
            <a:pPr marL="200772" marR="370711" indent="-193601">
              <a:buAutoNum type="arabicPeriod"/>
              <a:tabLst>
                <a:tab pos="200772" algn="l"/>
              </a:tabLst>
            </a:pPr>
            <a:endParaRPr sz="1600" dirty="0">
              <a:latin typeface="TT Commons" panose="02000506040000020004" pitchFamily="50" charset="0"/>
              <a:cs typeface="Carlito"/>
            </a:endParaRPr>
          </a:p>
          <a:p>
            <a:pPr>
              <a:spcBef>
                <a:spcPts val="3"/>
              </a:spcBef>
              <a:buAutoNum type="arabicPeriod"/>
            </a:pPr>
            <a:endParaRPr sz="1600" dirty="0">
              <a:latin typeface="TT Commons" panose="02000506040000020004" pitchFamily="50" charset="0"/>
              <a:cs typeface="Carlito"/>
            </a:endParaRPr>
          </a:p>
        </p:txBody>
      </p:sp>
      <p:sp>
        <p:nvSpPr>
          <p:cNvPr id="7" name="Título 6"/>
          <p:cNvSpPr>
            <a:spLocks noGrp="1"/>
          </p:cNvSpPr>
          <p:nvPr>
            <p:ph type="title"/>
          </p:nvPr>
        </p:nvSpPr>
        <p:spPr>
          <a:xfrm>
            <a:off x="698500" y="445037"/>
            <a:ext cx="1729641" cy="332399"/>
          </a:xfrm>
        </p:spPr>
        <p:txBody>
          <a:bodyPr/>
          <a:lstStyle/>
          <a:p>
            <a:r>
              <a:rPr lang="es-ES" sz="2400" spc="300" dirty="0">
                <a:latin typeface="Bebas Neue Regular" panose="00000500000000000000" pitchFamily="50" charset="0"/>
              </a:rPr>
              <a:t>ingredients</a:t>
            </a:r>
          </a:p>
        </p:txBody>
      </p:sp>
    </p:spTree>
    <p:extLst>
      <p:ext uri="{BB962C8B-B14F-4D97-AF65-F5344CB8AC3E}">
        <p14:creationId xmlns:p14="http://schemas.microsoft.com/office/powerpoint/2010/main" val="34200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787151" y="3412635"/>
            <a:ext cx="3212185" cy="283877"/>
          </a:xfrm>
          <a:prstGeom prst="rect">
            <a:avLst/>
          </a:prstGeom>
        </p:spPr>
        <p:txBody>
          <a:bodyPr vert="horz" wrap="square" lIns="0" tIns="6812" rIns="0" bIns="0" rtlCol="0">
            <a:spAutoFit/>
          </a:bodyPr>
          <a:lstStyle/>
          <a:p>
            <a:pPr marL="7170">
              <a:spcBef>
                <a:spcPts val="54"/>
              </a:spcBef>
            </a:pPr>
            <a:r>
              <a:rPr lang="es-ES" spc="300" dirty="0">
                <a:latin typeface="Bebas Neue Regular" panose="00000500000000000000" pitchFamily="50" charset="0"/>
                <a:cs typeface="Arial"/>
              </a:rPr>
              <a:t>PROFESSIONAL TREATMENTS</a:t>
            </a:r>
          </a:p>
        </p:txBody>
      </p:sp>
      <p:sp>
        <p:nvSpPr>
          <p:cNvPr id="16" name="object 16"/>
          <p:cNvSpPr txBox="1"/>
          <p:nvPr/>
        </p:nvSpPr>
        <p:spPr>
          <a:xfrm>
            <a:off x="6095918" y="3433630"/>
            <a:ext cx="2740188" cy="283877"/>
          </a:xfrm>
          <a:prstGeom prst="rect">
            <a:avLst/>
          </a:prstGeom>
        </p:spPr>
        <p:txBody>
          <a:bodyPr vert="horz" wrap="square" lIns="0" tIns="6812" rIns="0" bIns="0" rtlCol="0">
            <a:spAutoFit/>
          </a:bodyPr>
          <a:lstStyle/>
          <a:p>
            <a:pPr marL="7170">
              <a:spcBef>
                <a:spcPts val="54"/>
              </a:spcBef>
            </a:pPr>
            <a:r>
              <a:rPr spc="300" dirty="0">
                <a:latin typeface="Bebas Neue Regular" panose="00000500000000000000" pitchFamily="50" charset="0"/>
                <a:cs typeface="Arial"/>
              </a:rPr>
              <a:t>Home treatments</a:t>
            </a:r>
          </a:p>
        </p:txBody>
      </p:sp>
      <p:sp>
        <p:nvSpPr>
          <p:cNvPr id="17" name="object 17"/>
          <p:cNvSpPr txBox="1"/>
          <p:nvPr/>
        </p:nvSpPr>
        <p:spPr>
          <a:xfrm>
            <a:off x="632696" y="3828299"/>
            <a:ext cx="8866903" cy="1152645"/>
          </a:xfrm>
          <a:prstGeom prst="rect">
            <a:avLst/>
          </a:prstGeom>
        </p:spPr>
        <p:txBody>
          <a:bodyPr vert="horz" wrap="square" lIns="0" tIns="34058" rIns="0" bIns="0" rtlCol="0">
            <a:spAutoFit/>
          </a:bodyPr>
          <a:lstStyle/>
          <a:p>
            <a:pPr marL="258135" marR="255267" algn="ctr">
              <a:lnSpc>
                <a:spcPts val="1711"/>
              </a:lnSpc>
              <a:spcBef>
                <a:spcPts val="268"/>
              </a:spcBef>
            </a:pPr>
            <a:r>
              <a:rPr sz="1600" dirty="0">
                <a:latin typeface="TT Commons" panose="02000506040000020004" pitchFamily="50" charset="0"/>
                <a:cs typeface="Arial"/>
              </a:rPr>
              <a:t>ATACHE’s line of sensitive skins, Soft Derm, is a solution that provides soothing, restorative, protective and relaxing products that restore balance to the most sensitive skins from their daily cleaning and care. </a:t>
            </a:r>
          </a:p>
          <a:p>
            <a:pPr algn="ctr">
              <a:spcBef>
                <a:spcPts val="17"/>
              </a:spcBef>
            </a:pPr>
            <a:endParaRPr sz="1600" dirty="0">
              <a:latin typeface="TT Commons" panose="02000506040000020004" pitchFamily="50" charset="0"/>
              <a:cs typeface="Arial"/>
            </a:endParaRPr>
          </a:p>
          <a:p>
            <a:pPr marL="7170" marR="2868" algn="ctr">
              <a:lnSpc>
                <a:spcPts val="1705"/>
              </a:lnSpc>
            </a:pPr>
            <a:r>
              <a:rPr sz="1600" dirty="0">
                <a:latin typeface="TT Commons" panose="02000506040000020004" pitchFamily="50" charset="0"/>
                <a:cs typeface="Arial"/>
              </a:rPr>
              <a:t>With thermal water as the basis of the formulation, thanks to its products</a:t>
            </a:r>
            <a:r>
              <a:rPr lang="es-ES" sz="1600" dirty="0">
                <a:latin typeface="TT Commons" panose="02000506040000020004" pitchFamily="50" charset="0"/>
                <a:cs typeface="Arial"/>
              </a:rPr>
              <a:t>,</a:t>
            </a:r>
            <a:r>
              <a:rPr sz="1600" dirty="0">
                <a:latin typeface="TT Commons" panose="02000506040000020004" pitchFamily="50" charset="0"/>
                <a:cs typeface="Arial"/>
              </a:rPr>
              <a:t> the basic needs of sensitive skin are covered: daily cleaning, hydration and protection </a:t>
            </a:r>
          </a:p>
        </p:txBody>
      </p:sp>
      <p:sp>
        <p:nvSpPr>
          <p:cNvPr id="20" name="Título 19"/>
          <p:cNvSpPr>
            <a:spLocks noGrp="1"/>
          </p:cNvSpPr>
          <p:nvPr>
            <p:ph type="title"/>
          </p:nvPr>
        </p:nvSpPr>
        <p:spPr>
          <a:xfrm>
            <a:off x="698500" y="445037"/>
            <a:ext cx="6026586" cy="332399"/>
          </a:xfrm>
        </p:spPr>
        <p:txBody>
          <a:bodyPr/>
          <a:lstStyle/>
          <a:p>
            <a:r>
              <a:rPr lang="es-ES" sz="2400" spc="300" dirty="0">
                <a:latin typeface="Bebas Neue Regular" panose="00000500000000000000" pitchFamily="50" charset="0"/>
                <a:cs typeface="Arial"/>
              </a:rPr>
              <a:t>Hydration and care for sensitive skin</a:t>
            </a:r>
            <a:endParaRPr lang="es-ES" sz="2400" spc="300" dirty="0">
              <a:latin typeface="Bebas Neue Regular" panose="00000500000000000000" pitchFamily="50" charset="0"/>
            </a:endParaRPr>
          </a:p>
        </p:txBody>
      </p:sp>
      <p:grpSp>
        <p:nvGrpSpPr>
          <p:cNvPr id="18" name="Grupo 17"/>
          <p:cNvGrpSpPr/>
          <p:nvPr/>
        </p:nvGrpSpPr>
        <p:grpSpPr>
          <a:xfrm>
            <a:off x="1092963" y="946141"/>
            <a:ext cx="2636443" cy="2493261"/>
            <a:chOff x="919557" y="908597"/>
            <a:chExt cx="2636443" cy="2493261"/>
          </a:xfrm>
        </p:grpSpPr>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563" y="2331178"/>
              <a:ext cx="330079" cy="942165"/>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271" y="1708269"/>
              <a:ext cx="1043858" cy="1693589"/>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635" y="929871"/>
              <a:ext cx="674365" cy="2427368"/>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57" y="908597"/>
              <a:ext cx="674365" cy="2427368"/>
            </a:xfrm>
            <a:prstGeom prst="rect">
              <a:avLst/>
            </a:prstGeom>
          </p:spPr>
        </p:pic>
      </p:grpSp>
      <p:sp>
        <p:nvSpPr>
          <p:cNvPr id="26" name="object 4"/>
          <p:cNvSpPr/>
          <p:nvPr/>
        </p:nvSpPr>
        <p:spPr>
          <a:xfrm>
            <a:off x="6286147" y="2596214"/>
            <a:ext cx="1079781" cy="1036505"/>
          </a:xfrm>
          <a:prstGeom prst="rect">
            <a:avLst/>
          </a:prstGeom>
          <a:blipFill>
            <a:blip r:embed="rId6" cstate="print"/>
            <a:stretch>
              <a:fillRect/>
            </a:stretch>
          </a:blipFill>
        </p:spPr>
        <p:txBody>
          <a:bodyPr wrap="square" lIns="0" tIns="0" rIns="0" bIns="0" rtlCol="0"/>
          <a:lstStyle/>
          <a:p>
            <a:endParaRPr sz="597"/>
          </a:p>
        </p:txBody>
      </p:sp>
      <p:sp>
        <p:nvSpPr>
          <p:cNvPr id="27" name="object 5"/>
          <p:cNvSpPr/>
          <p:nvPr/>
        </p:nvSpPr>
        <p:spPr>
          <a:xfrm>
            <a:off x="5851051" y="1693116"/>
            <a:ext cx="510135" cy="1805814"/>
          </a:xfrm>
          <a:prstGeom prst="rect">
            <a:avLst/>
          </a:prstGeom>
          <a:blipFill>
            <a:blip r:embed="rId7" cstate="print"/>
            <a:stretch>
              <a:fillRect/>
            </a:stretch>
          </a:blipFill>
        </p:spPr>
        <p:txBody>
          <a:bodyPr wrap="square" lIns="0" tIns="0" rIns="0" bIns="0" rtlCol="0"/>
          <a:lstStyle/>
          <a:p>
            <a:endParaRPr sz="597"/>
          </a:p>
        </p:txBody>
      </p:sp>
      <p:pic>
        <p:nvPicPr>
          <p:cNvPr id="28" name="Imagen 27">
            <a:extLst>
              <a:ext uri="{FF2B5EF4-FFF2-40B4-BE49-F238E27FC236}">
                <a16:creationId xmlns:a16="http://schemas.microsoft.com/office/drawing/2014/main" id="{FF986D17-0A45-4420-8C4F-976FB6047D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1915" y="1928647"/>
            <a:ext cx="722647" cy="1466898"/>
          </a:xfrm>
          <a:prstGeom prst="rect">
            <a:avLst/>
          </a:prstGeom>
        </p:spPr>
      </p:pic>
      <p:pic>
        <p:nvPicPr>
          <p:cNvPr id="29" name="Imagen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4269" y="1081997"/>
            <a:ext cx="611860" cy="2324324"/>
          </a:xfrm>
          <a:prstGeom prst="rect">
            <a:avLst/>
          </a:prstGeom>
        </p:spPr>
      </p:pic>
      <p:pic>
        <p:nvPicPr>
          <p:cNvPr id="30" name="Imagen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1566" y="946141"/>
            <a:ext cx="704309" cy="24811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9"/>
          <p:cNvSpPr/>
          <p:nvPr/>
        </p:nvSpPr>
        <p:spPr>
          <a:xfrm>
            <a:off x="6905597" y="474406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55" name="object 9"/>
          <p:cNvSpPr/>
          <p:nvPr/>
        </p:nvSpPr>
        <p:spPr>
          <a:xfrm>
            <a:off x="4917532" y="474406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54" name="object 9"/>
          <p:cNvSpPr/>
          <p:nvPr/>
        </p:nvSpPr>
        <p:spPr>
          <a:xfrm>
            <a:off x="2874424" y="4755607"/>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7" name="object 7"/>
          <p:cNvSpPr/>
          <p:nvPr/>
        </p:nvSpPr>
        <p:spPr>
          <a:xfrm>
            <a:off x="736600" y="4721864"/>
            <a:ext cx="2011637" cy="400090"/>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974073" y="4734770"/>
            <a:ext cx="1534970" cy="425903"/>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772737" y="4746815"/>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0" name="object 10"/>
          <p:cNvSpPr/>
          <p:nvPr/>
        </p:nvSpPr>
        <p:spPr>
          <a:xfrm>
            <a:off x="772737" y="4746815"/>
            <a:ext cx="1942015" cy="331258"/>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14" name="object 14"/>
          <p:cNvSpPr txBox="1"/>
          <p:nvPr/>
        </p:nvSpPr>
        <p:spPr>
          <a:xfrm>
            <a:off x="1104225" y="4791614"/>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sp>
        <p:nvSpPr>
          <p:cNvPr id="26" name="object 26"/>
          <p:cNvSpPr txBox="1"/>
          <p:nvPr/>
        </p:nvSpPr>
        <p:spPr>
          <a:xfrm>
            <a:off x="3294460" y="4789379"/>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sp>
        <p:nvSpPr>
          <p:cNvPr id="32" name="object 32"/>
          <p:cNvSpPr txBox="1"/>
          <p:nvPr/>
        </p:nvSpPr>
        <p:spPr>
          <a:xfrm>
            <a:off x="5316995" y="4787486"/>
            <a:ext cx="94501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Healing mask</a:t>
            </a:r>
          </a:p>
        </p:txBody>
      </p:sp>
      <p:sp>
        <p:nvSpPr>
          <p:cNvPr id="38" name="object 38"/>
          <p:cNvSpPr txBox="1"/>
          <p:nvPr/>
        </p:nvSpPr>
        <p:spPr>
          <a:xfrm>
            <a:off x="7340821" y="4777161"/>
            <a:ext cx="89948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Soft Therapy</a:t>
            </a:r>
          </a:p>
        </p:txBody>
      </p:sp>
      <p:sp>
        <p:nvSpPr>
          <p:cNvPr id="39" name="object 39"/>
          <p:cNvSpPr txBox="1"/>
          <p:nvPr/>
        </p:nvSpPr>
        <p:spPr>
          <a:xfrm>
            <a:off x="4963582" y="1251577"/>
            <a:ext cx="1697408" cy="499683"/>
          </a:xfrm>
          <a:prstGeom prst="rect">
            <a:avLst/>
          </a:prstGeom>
        </p:spPr>
        <p:txBody>
          <a:bodyPr vert="horz" wrap="square" lIns="0" tIns="7170" rIns="0" bIns="0" rtlCol="0">
            <a:spAutoFit/>
          </a:bodyPr>
          <a:lstStyle/>
          <a:p>
            <a:pPr algn="ctr">
              <a:spcBef>
                <a:spcPts val="56"/>
              </a:spcBef>
            </a:pPr>
            <a:r>
              <a:rPr sz="1600" dirty="0">
                <a:latin typeface="TT Commons" panose="02000506040000020004" pitchFamily="50" charset="0"/>
                <a:cs typeface="Carlito"/>
              </a:rPr>
              <a:t>Facial mask</a:t>
            </a:r>
          </a:p>
          <a:p>
            <a:pPr marL="717" algn="ctr">
              <a:spcBef>
                <a:spcPts val="3"/>
              </a:spcBef>
            </a:pPr>
            <a:r>
              <a:rPr sz="1600" dirty="0">
                <a:latin typeface="TT Commons" panose="02000506040000020004" pitchFamily="50" charset="0"/>
                <a:cs typeface="Carlito"/>
              </a:rPr>
              <a:t>soothing</a:t>
            </a:r>
          </a:p>
        </p:txBody>
      </p:sp>
      <p:sp>
        <p:nvSpPr>
          <p:cNvPr id="40" name="object 40"/>
          <p:cNvSpPr txBox="1"/>
          <p:nvPr/>
        </p:nvSpPr>
        <p:spPr>
          <a:xfrm>
            <a:off x="6905596" y="1232074"/>
            <a:ext cx="1939793" cy="745904"/>
          </a:xfrm>
          <a:prstGeom prst="rect">
            <a:avLst/>
          </a:prstGeom>
        </p:spPr>
        <p:txBody>
          <a:bodyPr vert="horz" wrap="square" lIns="0" tIns="7170" rIns="0" bIns="0" rtlCol="0">
            <a:normAutofit fontScale="91184"/>
          </a:bodyPr>
          <a:lstStyle/>
          <a:p>
            <a:pPr marL="7170" marR="2868" algn="ctr">
              <a:spcBef>
                <a:spcPts val="56"/>
              </a:spcBef>
            </a:pPr>
            <a:r>
              <a:rPr sz="1600" dirty="0">
                <a:latin typeface="TT Commons" panose="02000506040000020004" pitchFamily="50" charset="0"/>
                <a:cs typeface="Carlito"/>
              </a:rPr>
              <a:t>Facial serum with normalizing effect, ultra-soothing and moisturizing</a:t>
            </a:r>
          </a:p>
        </p:txBody>
      </p:sp>
      <p:sp>
        <p:nvSpPr>
          <p:cNvPr id="41" name="object 41"/>
          <p:cNvSpPr txBox="1"/>
          <p:nvPr/>
        </p:nvSpPr>
        <p:spPr>
          <a:xfrm>
            <a:off x="1838856" y="4076888"/>
            <a:ext cx="829578" cy="374958"/>
          </a:xfrm>
          <a:prstGeom prst="rect">
            <a:avLst/>
          </a:prstGeom>
        </p:spPr>
        <p:txBody>
          <a:bodyPr vert="horz" wrap="square" lIns="0" tIns="67040" rIns="0" bIns="0" rtlCol="0">
            <a:spAutoFit/>
          </a:bodyPr>
          <a:lstStyle/>
          <a:p>
            <a:pPr marL="7170">
              <a:spcBef>
                <a:spcPts val="474"/>
              </a:spcBef>
            </a:pPr>
            <a:r>
              <a:rPr sz="790" dirty="0" err="1">
                <a:latin typeface="TeXGyreAdventor"/>
                <a:cs typeface="TeXGyreAdventor"/>
              </a:rPr>
              <a:t>Volume</a:t>
            </a:r>
            <a:r>
              <a:rPr sz="790" dirty="0">
                <a:latin typeface="TeXGyreAdventor"/>
                <a:cs typeface="TeXGyreAdventor"/>
              </a:rPr>
              <a:t>: 500</a:t>
            </a:r>
            <a:r>
              <a:rPr sz="790" spc="-73"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71" dirty="0">
                <a:latin typeface="TeXGyreAdventor"/>
                <a:cs typeface="TeXGyreAdventor"/>
              </a:rPr>
              <a:t> </a:t>
            </a:r>
            <a:r>
              <a:rPr sz="790" dirty="0">
                <a:latin typeface="TeXGyreAdventor"/>
                <a:cs typeface="TeXGyreAdventor"/>
              </a:rPr>
              <a:t>0640853</a:t>
            </a:r>
          </a:p>
        </p:txBody>
      </p:sp>
      <p:sp>
        <p:nvSpPr>
          <p:cNvPr id="43" name="object 43"/>
          <p:cNvSpPr txBox="1"/>
          <p:nvPr/>
        </p:nvSpPr>
        <p:spPr>
          <a:xfrm>
            <a:off x="3841178" y="4143355"/>
            <a:ext cx="829578" cy="375321"/>
          </a:xfrm>
          <a:prstGeom prst="rect">
            <a:avLst/>
          </a:prstGeom>
        </p:spPr>
        <p:txBody>
          <a:bodyPr vert="horz" wrap="square" lIns="0" tIns="67399" rIns="0" bIns="0" rtlCol="0">
            <a:spAutoFit/>
          </a:bodyPr>
          <a:lstStyle/>
          <a:p>
            <a:pPr marL="7170">
              <a:spcBef>
                <a:spcPts val="474"/>
              </a:spcBef>
            </a:pPr>
            <a:r>
              <a:rPr sz="790" dirty="0" err="1">
                <a:latin typeface="TeXGyreAdventor"/>
                <a:cs typeface="TeXGyreAdventor"/>
              </a:rPr>
              <a:t>Volume</a:t>
            </a:r>
            <a:r>
              <a:rPr sz="790" dirty="0">
                <a:latin typeface="TeXGyreAdventor"/>
                <a:cs typeface="TeXGyreAdventor"/>
              </a:rPr>
              <a:t>: 500</a:t>
            </a:r>
            <a:r>
              <a:rPr sz="790" spc="-73"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71" dirty="0">
                <a:latin typeface="TeXGyreAdventor"/>
                <a:cs typeface="TeXGyreAdventor"/>
              </a:rPr>
              <a:t> </a:t>
            </a:r>
            <a:r>
              <a:rPr sz="790" dirty="0">
                <a:latin typeface="TeXGyreAdventor"/>
                <a:cs typeface="TeXGyreAdventor"/>
              </a:rPr>
              <a:t>0640852</a:t>
            </a:r>
          </a:p>
        </p:txBody>
      </p:sp>
      <p:sp>
        <p:nvSpPr>
          <p:cNvPr id="44" name="object 44"/>
          <p:cNvSpPr txBox="1"/>
          <p:nvPr/>
        </p:nvSpPr>
        <p:spPr>
          <a:xfrm>
            <a:off x="7621673" y="4110516"/>
            <a:ext cx="920279" cy="375321"/>
          </a:xfrm>
          <a:prstGeom prst="rect">
            <a:avLst/>
          </a:prstGeom>
        </p:spPr>
        <p:txBody>
          <a:bodyPr vert="horz" wrap="square" lIns="0" tIns="67399" rIns="0" bIns="0" rtlCol="0">
            <a:spAutoFit/>
          </a:bodyPr>
          <a:lstStyle/>
          <a:p>
            <a:pPr marL="7170">
              <a:spcBef>
                <a:spcPts val="474"/>
              </a:spcBef>
            </a:pPr>
            <a:r>
              <a:rPr sz="790" dirty="0" err="1">
                <a:latin typeface="TeXGyreAdventor"/>
                <a:cs typeface="TeXGyreAdventor"/>
              </a:rPr>
              <a:t>Volume</a:t>
            </a:r>
            <a:r>
              <a:rPr sz="790" dirty="0">
                <a:latin typeface="TeXGyreAdventor"/>
                <a:cs typeface="TeXGyreAdventor"/>
              </a:rPr>
              <a:t>: 24 x 4</a:t>
            </a:r>
            <a:r>
              <a:rPr sz="790" spc="-68"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31" dirty="0">
                <a:latin typeface="TeXGyreAdventor"/>
                <a:cs typeface="TeXGyreAdventor"/>
              </a:rPr>
              <a:t> </a:t>
            </a:r>
            <a:r>
              <a:rPr sz="790" dirty="0">
                <a:latin typeface="TeXGyreAdventor"/>
                <a:cs typeface="TeXGyreAdventor"/>
              </a:rPr>
              <a:t>0640850</a:t>
            </a:r>
          </a:p>
        </p:txBody>
      </p:sp>
      <p:sp>
        <p:nvSpPr>
          <p:cNvPr id="45" name="object 45"/>
          <p:cNvSpPr txBox="1"/>
          <p:nvPr/>
        </p:nvSpPr>
        <p:spPr>
          <a:xfrm>
            <a:off x="5729131" y="4090368"/>
            <a:ext cx="829578" cy="375321"/>
          </a:xfrm>
          <a:prstGeom prst="rect">
            <a:avLst/>
          </a:prstGeom>
        </p:spPr>
        <p:txBody>
          <a:bodyPr vert="horz" wrap="square" lIns="0" tIns="67399" rIns="0" bIns="0" rtlCol="0">
            <a:spAutoFit/>
          </a:bodyPr>
          <a:lstStyle/>
          <a:p>
            <a:pPr marL="7170">
              <a:spcBef>
                <a:spcPts val="474"/>
              </a:spcBef>
            </a:pPr>
            <a:r>
              <a:rPr sz="790" dirty="0" err="1">
                <a:latin typeface="TeXGyreAdventor"/>
                <a:cs typeface="TeXGyreAdventor"/>
              </a:rPr>
              <a:t>Volume</a:t>
            </a:r>
            <a:r>
              <a:rPr sz="790" dirty="0">
                <a:latin typeface="TeXGyreAdventor"/>
                <a:cs typeface="TeXGyreAdventor"/>
              </a:rPr>
              <a:t>: 200</a:t>
            </a:r>
            <a:r>
              <a:rPr sz="790" spc="-73" dirty="0">
                <a:latin typeface="TeXGyreAdventor"/>
                <a:cs typeface="TeXGyreAdventor"/>
              </a:rPr>
              <a:t> </a:t>
            </a:r>
            <a:r>
              <a:rPr sz="790" dirty="0">
                <a:latin typeface="TeXGyreAdventor"/>
                <a:cs typeface="TeXGyreAdventor"/>
              </a:rPr>
              <a:t>ml</a:t>
            </a:r>
          </a:p>
          <a:p>
            <a:pPr marL="7170">
              <a:spcBef>
                <a:spcPts val="474"/>
              </a:spcBef>
            </a:pPr>
            <a:r>
              <a:rPr sz="790" dirty="0">
                <a:latin typeface="TeXGyreAdventor"/>
                <a:cs typeface="TeXGyreAdventor"/>
              </a:rPr>
              <a:t>Code:</a:t>
            </a:r>
            <a:r>
              <a:rPr sz="790" spc="-71" dirty="0">
                <a:latin typeface="TeXGyreAdventor"/>
                <a:cs typeface="TeXGyreAdventor"/>
              </a:rPr>
              <a:t> </a:t>
            </a:r>
            <a:r>
              <a:rPr sz="790" dirty="0">
                <a:latin typeface="TeXGyreAdventor"/>
                <a:cs typeface="TeXGyreAdventor"/>
              </a:rPr>
              <a:t>0640851</a:t>
            </a:r>
          </a:p>
        </p:txBody>
      </p:sp>
      <p:sp>
        <p:nvSpPr>
          <p:cNvPr id="46" name="object 46"/>
          <p:cNvSpPr txBox="1"/>
          <p:nvPr/>
        </p:nvSpPr>
        <p:spPr>
          <a:xfrm>
            <a:off x="812342" y="1155323"/>
            <a:ext cx="1978454" cy="992125"/>
          </a:xfrm>
          <a:prstGeom prst="rect">
            <a:avLst/>
          </a:prstGeom>
        </p:spPr>
        <p:txBody>
          <a:bodyPr vert="horz" wrap="square" lIns="0" tIns="7170" rIns="0" bIns="0" rtlCol="0">
            <a:spAutoFit/>
          </a:bodyPr>
          <a:lstStyle/>
          <a:p>
            <a:pPr marL="7170" marR="2868" algn="ctr">
              <a:spcBef>
                <a:spcPts val="56"/>
              </a:spcBef>
            </a:pPr>
            <a:r>
              <a:rPr sz="1600" dirty="0">
                <a:latin typeface="TT Commons" panose="02000506040000020004" pitchFamily="50" charset="0"/>
                <a:cs typeface="Carlito"/>
              </a:rPr>
              <a:t>Cleaning gel</a:t>
            </a:r>
            <a:r>
              <a:rPr sz="1600" spc="-62" dirty="0">
                <a:latin typeface="TT Commons" panose="02000506040000020004" pitchFamily="50" charset="0"/>
                <a:cs typeface="Carlito"/>
              </a:rPr>
              <a:t> </a:t>
            </a:r>
            <a:r>
              <a:rPr sz="1600" spc="-6" dirty="0">
                <a:latin typeface="TT Commons" panose="02000506040000020004" pitchFamily="50" charset="0"/>
                <a:cs typeface="Carlito"/>
              </a:rPr>
              <a:t>with</a:t>
            </a:r>
            <a:r>
              <a:rPr sz="1600" dirty="0">
                <a:latin typeface="TT Commons" panose="02000506040000020004" pitchFamily="50" charset="0"/>
                <a:cs typeface="Carlito"/>
              </a:rPr>
              <a:t> soothing action</a:t>
            </a:r>
            <a:r>
              <a:rPr sz="1600" spc="-6" dirty="0">
                <a:latin typeface="TT Commons" panose="02000506040000020004" pitchFamily="50" charset="0"/>
                <a:cs typeface="Carlito"/>
              </a:rPr>
              <a:t>,</a:t>
            </a:r>
            <a:r>
              <a:rPr sz="1600" spc="-8" dirty="0">
                <a:latin typeface="TT Commons" panose="02000506040000020004" pitchFamily="50" charset="0"/>
                <a:cs typeface="Carlito"/>
              </a:rPr>
              <a:t> decongestant</a:t>
            </a:r>
            <a:r>
              <a:rPr sz="1600" dirty="0">
                <a:latin typeface="TT Commons" panose="02000506040000020004" pitchFamily="50" charset="0"/>
                <a:cs typeface="Carlito"/>
              </a:rPr>
              <a:t> and</a:t>
            </a:r>
            <a:r>
              <a:rPr sz="1600" spc="-8" dirty="0">
                <a:latin typeface="TT Commons" panose="02000506040000020004" pitchFamily="50" charset="0"/>
                <a:cs typeface="Carlito"/>
              </a:rPr>
              <a:t> repair</a:t>
            </a:r>
            <a:endParaRPr sz="1600" dirty="0">
              <a:latin typeface="TT Commons" panose="02000506040000020004" pitchFamily="50" charset="0"/>
              <a:cs typeface="Carlito"/>
            </a:endParaRPr>
          </a:p>
        </p:txBody>
      </p:sp>
      <p:sp>
        <p:nvSpPr>
          <p:cNvPr id="48" name="object 48"/>
          <p:cNvSpPr txBox="1"/>
          <p:nvPr/>
        </p:nvSpPr>
        <p:spPr>
          <a:xfrm>
            <a:off x="2874424" y="1246586"/>
            <a:ext cx="1942015" cy="499683"/>
          </a:xfrm>
          <a:prstGeom prst="rect">
            <a:avLst/>
          </a:prstGeom>
        </p:spPr>
        <p:txBody>
          <a:bodyPr vert="horz" wrap="square" lIns="0" tIns="7170" rIns="0" bIns="0" rtlCol="0">
            <a:spAutoFit/>
          </a:bodyPr>
          <a:lstStyle/>
          <a:p>
            <a:pPr marL="7170" marR="2868" indent="-1076" algn="ctr">
              <a:spcBef>
                <a:spcPts val="56"/>
              </a:spcBef>
            </a:pPr>
            <a:r>
              <a:rPr sz="1600" dirty="0">
                <a:latin typeface="TT Commons" panose="02000506040000020004" pitchFamily="50" charset="0"/>
                <a:cs typeface="Carlito"/>
              </a:rPr>
              <a:t>Soothing facial tonic, restorative and relaxing</a:t>
            </a:r>
          </a:p>
        </p:txBody>
      </p:sp>
      <p:sp>
        <p:nvSpPr>
          <p:cNvPr id="51" name="Título 50"/>
          <p:cNvSpPr>
            <a:spLocks noGrp="1"/>
          </p:cNvSpPr>
          <p:nvPr>
            <p:ph type="title"/>
          </p:nvPr>
        </p:nvSpPr>
        <p:spPr>
          <a:xfrm>
            <a:off x="698500" y="445037"/>
            <a:ext cx="3430426" cy="332399"/>
          </a:xfrm>
        </p:spPr>
        <p:txBody>
          <a:bodyPr/>
          <a:lstStyle/>
          <a:p>
            <a:r>
              <a:rPr lang="es-ES" sz="2400" spc="300" dirty="0">
                <a:latin typeface="Bebas Neue Regular" panose="00000500000000000000" pitchFamily="50" charset="0"/>
              </a:rPr>
              <a:t>Professional products</a:t>
            </a: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000" y="3344273"/>
            <a:ext cx="375910" cy="1072984"/>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5310" y="2628900"/>
            <a:ext cx="1188797" cy="1928743"/>
          </a:xfrm>
          <a:prstGeom prst="rect">
            <a:avLst/>
          </a:prstGeom>
        </p:spPr>
      </p:pic>
      <p:pic>
        <p:nvPicPr>
          <p:cNvPr id="29" name="Imagen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648" y="1793236"/>
            <a:ext cx="768000" cy="2764407"/>
          </a:xfrm>
          <a:prstGeom prst="rect">
            <a:avLst/>
          </a:prstGeom>
        </p:spPr>
      </p:pic>
      <p:pic>
        <p:nvPicPr>
          <p:cNvPr id="30" name="Imagen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546" y="1721240"/>
            <a:ext cx="768000" cy="27644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332978" y="4715840"/>
            <a:ext cx="1534970" cy="425903"/>
          </a:xfrm>
          <a:prstGeom prst="rect">
            <a:avLst/>
          </a:prstGeom>
          <a:blipFill>
            <a:blip r:embed="rId2" cstate="print"/>
            <a:stretch>
              <a:fillRect/>
            </a:stretch>
          </a:blipFill>
        </p:spPr>
        <p:txBody>
          <a:bodyPr wrap="square" lIns="0" tIns="0" rIns="0" bIns="0" rtlCol="0"/>
          <a:lstStyle/>
          <a:p>
            <a:endParaRPr sz="597"/>
          </a:p>
        </p:txBody>
      </p:sp>
      <p:sp>
        <p:nvSpPr>
          <p:cNvPr id="10" name="object 10"/>
          <p:cNvSpPr txBox="1"/>
          <p:nvPr/>
        </p:nvSpPr>
        <p:spPr>
          <a:xfrm>
            <a:off x="812800" y="1036378"/>
            <a:ext cx="8077200" cy="4114157"/>
          </a:xfrm>
          <a:prstGeom prst="rect">
            <a:avLst/>
          </a:prstGeom>
        </p:spPr>
        <p:txBody>
          <a:bodyPr vert="horz" wrap="square" lIns="0" tIns="6812" rIns="0" bIns="0" rtlCol="0">
            <a:spAutoFit/>
          </a:bodyPr>
          <a:lstStyle/>
          <a:p>
            <a:pPr marL="1880443">
              <a:spcBef>
                <a:spcPts val="54"/>
              </a:spcBef>
              <a:tabLst>
                <a:tab pos="2139295" algn="l"/>
                <a:tab pos="2139653" algn="l"/>
              </a:tabLst>
            </a:pPr>
            <a:r>
              <a:rPr sz="1600" dirty="0">
                <a:latin typeface="TT Commons" panose="02000506040000020004" pitchFamily="50" charset="0"/>
                <a:cs typeface="Arial"/>
              </a:rPr>
              <a:t>Facial cleansing gel 500 ml </a:t>
            </a:r>
          </a:p>
          <a:p>
            <a:pPr marL="1880443">
              <a:spcBef>
                <a:spcPts val="1519"/>
              </a:spcBef>
              <a:tabLst>
                <a:tab pos="2139295" algn="l"/>
                <a:tab pos="2139653" algn="l"/>
              </a:tabLst>
            </a:pPr>
            <a:r>
              <a:rPr sz="1600" dirty="0">
                <a:latin typeface="TT Commons" panose="02000506040000020004" pitchFamily="50" charset="0"/>
                <a:cs typeface="Arial"/>
              </a:rPr>
              <a:t>Ingredients: thermal water, </a:t>
            </a:r>
            <a:r>
              <a:rPr sz="1600" dirty="0" err="1">
                <a:latin typeface="TT Commons" panose="02000506040000020004" pitchFamily="50" charset="0"/>
                <a:cs typeface="Arial"/>
              </a:rPr>
              <a:t>Glucamate</a:t>
            </a:r>
            <a:r>
              <a:rPr sz="1600" dirty="0">
                <a:latin typeface="TT Commons" panose="02000506040000020004" pitchFamily="50" charset="0"/>
                <a:cs typeface="Arial"/>
              </a:rPr>
              <a:t> and miracare     (</a:t>
            </a:r>
            <a:r>
              <a:rPr lang="es-ES" sz="1600" dirty="0">
                <a:latin typeface="TT Commons" panose="02000506040000020004" pitchFamily="50" charset="0"/>
                <a:cs typeface="Arial"/>
              </a:rPr>
              <a:t> Gentle cleaning</a:t>
            </a:r>
            <a:r>
              <a:rPr sz="1600" dirty="0" err="1">
                <a:latin typeface="TT Commons" panose="02000506040000020004" pitchFamily="50" charset="0"/>
                <a:cs typeface="Arial"/>
              </a:rPr>
              <a:t> agents</a:t>
            </a:r>
            <a:r>
              <a:rPr sz="1600" dirty="0">
                <a:latin typeface="TT Commons" panose="02000506040000020004" pitchFamily="50" charset="0"/>
                <a:cs typeface="Arial"/>
              </a:rPr>
              <a:t> ). </a:t>
            </a:r>
          </a:p>
          <a:p>
            <a:pPr>
              <a:spcBef>
                <a:spcPts val="20"/>
              </a:spcBef>
            </a:pPr>
            <a:endParaRPr sz="1600" dirty="0">
              <a:latin typeface="TT Commons" panose="02000506040000020004" pitchFamily="50" charset="0"/>
              <a:cs typeface="Arial"/>
            </a:endParaRPr>
          </a:p>
          <a:p>
            <a:pPr marL="1880802" marR="120822">
              <a:lnSpc>
                <a:spcPct val="90000"/>
              </a:lnSpc>
              <a:tabLst>
                <a:tab pos="2139295" algn="l"/>
                <a:tab pos="2139653" algn="l"/>
              </a:tabLst>
            </a:pPr>
            <a:r>
              <a:rPr sz="1600" dirty="0">
                <a:latin typeface="TT Commons" panose="02000506040000020004" pitchFamily="50" charset="0"/>
                <a:cs typeface="Arial"/>
              </a:rPr>
              <a:t>Cleansing gel with a soft texture, with a soothing, decongestant and restorative action,  formulated with thermal water and enriched with careful cleaning assets,  which respect to the maximum the integrity of sensitive skin. </a:t>
            </a:r>
          </a:p>
          <a:p>
            <a:pPr>
              <a:spcBef>
                <a:spcPts val="20"/>
              </a:spcBef>
            </a:pPr>
            <a:endParaRPr sz="1600" dirty="0">
              <a:latin typeface="TT Commons" panose="02000506040000020004" pitchFamily="50" charset="0"/>
              <a:cs typeface="Arial"/>
            </a:endParaRPr>
          </a:p>
          <a:p>
            <a:pPr marL="1880802" marR="9322">
              <a:lnSpc>
                <a:spcPct val="90000"/>
              </a:lnSpc>
              <a:tabLst>
                <a:tab pos="2139295" algn="l"/>
                <a:tab pos="2139653" algn="l"/>
              </a:tabLst>
            </a:pPr>
            <a:r>
              <a:rPr sz="1600" dirty="0">
                <a:latin typeface="TT Commons" panose="02000506040000020004" pitchFamily="50" charset="0"/>
                <a:cs typeface="Arial"/>
              </a:rPr>
              <a:t>How to use: apply on face, neck and neckline doing a makeup removal or cleaning drawing circles with fingertips moistened in warm water, and dry with cellulose towels preferably. </a:t>
            </a:r>
          </a:p>
          <a:p>
            <a:pPr>
              <a:spcBef>
                <a:spcPts val="20"/>
              </a:spcBef>
            </a:pPr>
            <a:endParaRPr sz="1600" dirty="0">
              <a:latin typeface="TT Commons" panose="02000506040000020004" pitchFamily="50" charset="0"/>
              <a:cs typeface="Arial"/>
            </a:endParaRPr>
          </a:p>
          <a:p>
            <a:pPr marL="1880802" marR="2868">
              <a:lnSpc>
                <a:spcPct val="90000"/>
              </a:lnSpc>
              <a:tabLst>
                <a:tab pos="2139295" algn="l"/>
                <a:tab pos="2139653" algn="l"/>
              </a:tabLst>
            </a:pPr>
            <a:r>
              <a:rPr sz="1600" dirty="0">
                <a:latin typeface="TT Commons" panose="02000506040000020004" pitchFamily="50" charset="0"/>
                <a:cs typeface="Arial"/>
              </a:rPr>
              <a:t>Combine with other products: For double Japanese makeup removal on sensitive skin combined with total make up remover gel, with aqua defense on a regular basis and especially in those places where water quality is low, as a basic cleaning before any other treatment </a:t>
            </a:r>
          </a:p>
        </p:txBody>
      </p:sp>
      <p:sp>
        <p:nvSpPr>
          <p:cNvPr id="13" name="Título 12"/>
          <p:cNvSpPr>
            <a:spLocks noGrp="1"/>
          </p:cNvSpPr>
          <p:nvPr>
            <p:ph type="title"/>
          </p:nvPr>
        </p:nvSpPr>
        <p:spPr>
          <a:xfrm>
            <a:off x="698500" y="445037"/>
            <a:ext cx="3122650" cy="332399"/>
          </a:xfrm>
        </p:spPr>
        <p:txBody>
          <a:body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spc="300" dirty="0">
              <a:latin typeface="Bebas Neue Regular" panose="00000500000000000000" pitchFamily="50" charset="0"/>
            </a:endParaRPr>
          </a:p>
        </p:txBody>
      </p:sp>
      <p:sp>
        <p:nvSpPr>
          <p:cNvPr id="14" name="object 9"/>
          <p:cNvSpPr/>
          <p:nvPr/>
        </p:nvSpPr>
        <p:spPr>
          <a:xfrm>
            <a:off x="203200" y="4771457"/>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5" name="object 14"/>
          <p:cNvSpPr txBox="1"/>
          <p:nvPr/>
        </p:nvSpPr>
        <p:spPr>
          <a:xfrm>
            <a:off x="534688" y="4816256"/>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33" y="968297"/>
            <a:ext cx="1048858" cy="37753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56615" y="1360101"/>
            <a:ext cx="7033488" cy="299282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Soothing facial tonic 500 ml</a:t>
            </a:r>
          </a:p>
          <a:p>
            <a:pPr>
              <a:spcBef>
                <a:spcPts val="8"/>
              </a:spcBef>
              <a:buFont typeface="Arial"/>
              <a:buChar char="•"/>
            </a:pPr>
            <a:endParaRPr sz="1600" dirty="0">
              <a:latin typeface="TT Commons" panose="02000506040000020004" pitchFamily="50" charset="0"/>
              <a:cs typeface="Arial"/>
            </a:endParaRPr>
          </a:p>
          <a:p>
            <a:pPr marL="265306" marR="322310" indent="-258135">
              <a:lnSpc>
                <a:spcPts val="1711"/>
              </a:lnSpc>
              <a:buChar char="•"/>
              <a:tabLst>
                <a:tab pos="264947" algn="l"/>
                <a:tab pos="265306" algn="l"/>
              </a:tabLst>
            </a:pPr>
            <a:r>
              <a:rPr sz="1600" dirty="0">
                <a:latin typeface="TT Commons" panose="02000506040000020004" pitchFamily="50" charset="0"/>
                <a:cs typeface="Arial"/>
              </a:rPr>
              <a:t>Ingredients: thermal water, Enteromorpha compressa seaweed</a:t>
            </a:r>
            <a:r>
              <a:rPr sz="1600" i="1" dirty="0">
                <a:latin typeface="TT Commons" panose="02000506040000020004" pitchFamily="50" charset="0"/>
                <a:cs typeface="Trebuchet MS"/>
              </a:rPr>
              <a:t> extract,</a:t>
            </a:r>
            <a:r>
              <a:rPr sz="1600" dirty="0">
                <a:latin typeface="TT Commons" panose="02000506040000020004" pitchFamily="50" charset="0"/>
                <a:cs typeface="Arial"/>
              </a:rPr>
              <a:t> Allantoin,  panthenol or provitamin B5.</a:t>
            </a:r>
          </a:p>
          <a:p>
            <a:pPr>
              <a:spcBef>
                <a:spcPts val="20"/>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Soothing, restorative and relaxing solution that gives sensitive skin a pleasant sensation of freshness and comfort, leaving it soft and elastic. </a:t>
            </a:r>
          </a:p>
          <a:p>
            <a:pPr>
              <a:spcBef>
                <a:spcPts val="25"/>
              </a:spcBef>
              <a:buFont typeface="Arial"/>
              <a:buChar char="•"/>
            </a:pPr>
            <a:endParaRPr sz="1600" dirty="0">
              <a:latin typeface="TT Commons" panose="02000506040000020004" pitchFamily="50" charset="0"/>
              <a:cs typeface="Arial"/>
            </a:endParaRPr>
          </a:p>
          <a:p>
            <a:pPr marL="265306" marR="115085" indent="-258135">
              <a:lnSpc>
                <a:spcPts val="1705"/>
              </a:lnSpc>
              <a:buChar char="•"/>
              <a:tabLst>
                <a:tab pos="264947" algn="l"/>
                <a:tab pos="265306" algn="l"/>
              </a:tabLst>
            </a:pPr>
            <a:r>
              <a:rPr sz="1600" dirty="0">
                <a:latin typeface="TT Commons" panose="02000506040000020004" pitchFamily="50" charset="0"/>
                <a:cs typeface="Arial"/>
              </a:rPr>
              <a:t>How to use: apply directly on face completing its absorption with slight touches.</a:t>
            </a:r>
          </a:p>
          <a:p>
            <a:pPr>
              <a:spcBef>
                <a:spcPts val="28"/>
              </a:spcBef>
              <a:buFont typeface="Arial"/>
              <a:buChar char="•"/>
            </a:pPr>
            <a:endParaRPr sz="1600" dirty="0">
              <a:latin typeface="TT Commons" panose="02000506040000020004" pitchFamily="50" charset="0"/>
              <a:cs typeface="Arial"/>
            </a:endParaRPr>
          </a:p>
          <a:p>
            <a:pPr marL="265306" marR="333783" indent="-258135">
              <a:lnSpc>
                <a:spcPct val="90000"/>
              </a:lnSpc>
              <a:buChar char="•"/>
              <a:tabLst>
                <a:tab pos="264947" algn="l"/>
                <a:tab pos="265306" algn="l"/>
              </a:tabLst>
            </a:pPr>
            <a:r>
              <a:rPr sz="1600" dirty="0">
                <a:latin typeface="TT Commons" panose="02000506040000020004" pitchFamily="50" charset="0"/>
                <a:cs typeface="Arial"/>
              </a:rPr>
              <a:t>Combine with other products: as a complement in the double Japanese make-up remover, as a substitute for water to emulsify other products, especially those places where water is of low quality </a:t>
            </a:r>
          </a:p>
        </p:txBody>
      </p:sp>
      <p:sp>
        <p:nvSpPr>
          <p:cNvPr id="8" name="object 8"/>
          <p:cNvSpPr/>
          <p:nvPr/>
        </p:nvSpPr>
        <p:spPr>
          <a:xfrm>
            <a:off x="526570" y="4635822"/>
            <a:ext cx="1225223" cy="425903"/>
          </a:xfrm>
          <a:prstGeom prst="rect">
            <a:avLst/>
          </a:prstGeom>
          <a:blipFill>
            <a:blip r:embed="rId2" cstate="print"/>
            <a:stretch>
              <a:fillRect/>
            </a:stretch>
          </a:blipFill>
        </p:spPr>
        <p:txBody>
          <a:bodyPr wrap="square" lIns="0" tIns="0" rIns="0" bIns="0" rtlCol="0"/>
          <a:lstStyle/>
          <a:p>
            <a:endParaRPr sz="597"/>
          </a:p>
        </p:txBody>
      </p:sp>
      <p:sp>
        <p:nvSpPr>
          <p:cNvPr id="14" name="Título 13"/>
          <p:cNvSpPr>
            <a:spLocks noGrp="1"/>
          </p:cNvSpPr>
          <p:nvPr>
            <p:ph type="title"/>
          </p:nvPr>
        </p:nvSpPr>
        <p:spPr>
          <a:xfrm>
            <a:off x="698500" y="445037"/>
            <a:ext cx="3122650" cy="332399"/>
          </a:xfrm>
        </p:spPr>
        <p:txBody>
          <a:body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dirty="0"/>
          </a:p>
        </p:txBody>
      </p:sp>
      <p:sp>
        <p:nvSpPr>
          <p:cNvPr id="15" name="object 9"/>
          <p:cNvSpPr/>
          <p:nvPr/>
        </p:nvSpPr>
        <p:spPr>
          <a:xfrm>
            <a:off x="188210" y="4800716"/>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6" name="object 26"/>
          <p:cNvSpPr txBox="1"/>
          <p:nvPr/>
        </p:nvSpPr>
        <p:spPr>
          <a:xfrm>
            <a:off x="608246" y="4834488"/>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4" y="1047947"/>
            <a:ext cx="1013242" cy="36471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16</a:t>
            </a:fld>
            <a:endParaRPr spc="6" dirty="0"/>
          </a:p>
        </p:txBody>
      </p:sp>
      <p:sp>
        <p:nvSpPr>
          <p:cNvPr id="4" name="object 4"/>
          <p:cNvSpPr txBox="1"/>
          <p:nvPr/>
        </p:nvSpPr>
        <p:spPr>
          <a:xfrm>
            <a:off x="2243302" y="1596426"/>
            <a:ext cx="7041016" cy="2746603"/>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Soothing facial mask 200 ml</a:t>
            </a:r>
          </a:p>
          <a:p>
            <a:pPr>
              <a:spcBef>
                <a:spcPts val="14"/>
              </a:spcBef>
              <a:buFont typeface="Arial"/>
              <a:buChar char="•"/>
            </a:pPr>
            <a:endParaRPr sz="1600" dirty="0">
              <a:latin typeface="TT Commons" panose="02000506040000020004" pitchFamily="50" charset="0"/>
              <a:cs typeface="Arial"/>
            </a:endParaRPr>
          </a:p>
          <a:p>
            <a:pPr marL="265306" marR="429150" indent="-258135">
              <a:lnSpc>
                <a:spcPts val="1705"/>
              </a:lnSpc>
              <a:buChar char="•"/>
              <a:tabLst>
                <a:tab pos="264947" algn="l"/>
                <a:tab pos="265306" algn="l"/>
              </a:tabLst>
            </a:pPr>
            <a:r>
              <a:rPr sz="1600" dirty="0">
                <a:latin typeface="TT Commons" panose="02000506040000020004" pitchFamily="50" charset="0"/>
                <a:cs typeface="Arial"/>
              </a:rPr>
              <a:t>Ingredients: thermal water, Kaolin, zinc oxide, Enteromorpha compressa</a:t>
            </a:r>
            <a:r>
              <a:rPr sz="1600" i="1" dirty="0">
                <a:latin typeface="TT Commons" panose="02000506040000020004" pitchFamily="50" charset="0"/>
                <a:cs typeface="Trebuchet MS"/>
              </a:rPr>
              <a:t> seaweed extract</a:t>
            </a:r>
            <a:r>
              <a:rPr sz="1600" dirty="0">
                <a:latin typeface="TT Commons" panose="02000506040000020004" pitchFamily="50" charset="0"/>
                <a:cs typeface="Arial"/>
              </a:rPr>
              <a:t>,</a:t>
            </a:r>
            <a:r>
              <a:rPr sz="1600" i="1" dirty="0">
                <a:latin typeface="TT Commons" panose="02000506040000020004" pitchFamily="50" charset="0"/>
                <a:cs typeface="Trebuchet MS"/>
              </a:rPr>
              <a:t> Capparis spinosa</a:t>
            </a:r>
            <a:r>
              <a:rPr sz="1600" dirty="0">
                <a:latin typeface="TT Commons" panose="02000506040000020004" pitchFamily="50" charset="0"/>
                <a:cs typeface="Arial"/>
              </a:rPr>
              <a:t> extract, jojoba oil .</a:t>
            </a:r>
          </a:p>
          <a:p>
            <a:pPr>
              <a:spcBef>
                <a:spcPts val="20"/>
              </a:spcBef>
              <a:buFont typeface="Arial"/>
              <a:buChar char="•"/>
            </a:pPr>
            <a:endParaRPr sz="1600" dirty="0">
              <a:latin typeface="TT Commons" panose="02000506040000020004" pitchFamily="50" charset="0"/>
              <a:cs typeface="Arial"/>
            </a:endParaRPr>
          </a:p>
          <a:p>
            <a:pPr marL="265306" marR="196470" indent="-258135">
              <a:lnSpc>
                <a:spcPts val="1711"/>
              </a:lnSpc>
              <a:buChar char="•"/>
              <a:tabLst>
                <a:tab pos="264947" algn="l"/>
                <a:tab pos="265306" algn="l"/>
              </a:tabLst>
            </a:pPr>
            <a:r>
              <a:rPr sz="1600" dirty="0">
                <a:latin typeface="TT Commons" panose="02000506040000020004" pitchFamily="50" charset="0"/>
                <a:cs typeface="Arial"/>
              </a:rPr>
              <a:t>Soothing mask, which forms a protective film that prevents the appearance of signs of skin stress. Its exclusive formula protects the skin and leaves it flexible and comfortable</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How to use:: Moisten a sterile gauze in aqua defense, and attach it to the face and neck. With the help of a brush, apply the mask. Leave on for 20 minutes, first remove the gauze, then remove the remains with sponges and warm water. </a:t>
            </a:r>
          </a:p>
        </p:txBody>
      </p:sp>
      <p:sp>
        <p:nvSpPr>
          <p:cNvPr id="11" name="object 11"/>
          <p:cNvSpPr txBox="1"/>
          <p:nvPr/>
        </p:nvSpPr>
        <p:spPr>
          <a:xfrm>
            <a:off x="672037" y="4741022"/>
            <a:ext cx="945016" cy="424277"/>
          </a:xfrm>
          <a:prstGeom prst="rect">
            <a:avLst/>
          </a:prstGeom>
        </p:spPr>
        <p:txBody>
          <a:bodyPr vert="horz" wrap="square" lIns="0" tIns="7170" rIns="0" bIns="0" rtlCol="0">
            <a:spAutoFit/>
          </a:bodyPr>
          <a:lstStyle/>
          <a:p>
            <a:pPr marL="7170">
              <a:spcBef>
                <a:spcPts val="56"/>
              </a:spcBef>
            </a:pPr>
            <a:r>
              <a:rPr sz="1355" spc="-3" dirty="0">
                <a:solidFill>
                  <a:srgbClr val="FFFFFF"/>
                </a:solidFill>
                <a:latin typeface="Carlito"/>
                <a:cs typeface="Carlito"/>
              </a:rPr>
              <a:t>Healing</a:t>
            </a:r>
            <a:r>
              <a:rPr sz="1355" spc="-42" dirty="0">
                <a:solidFill>
                  <a:srgbClr val="FFFFFF"/>
                </a:solidFill>
                <a:latin typeface="Carlito"/>
                <a:cs typeface="Carlito"/>
              </a:rPr>
              <a:t> </a:t>
            </a:r>
            <a:r>
              <a:rPr sz="1355" dirty="0">
                <a:solidFill>
                  <a:srgbClr val="FFFFFF"/>
                </a:solidFill>
                <a:latin typeface="Carlito"/>
                <a:cs typeface="Carlito"/>
              </a:rPr>
              <a:t>mask</a:t>
            </a:r>
            <a:endParaRPr sz="1355" dirty="0">
              <a:latin typeface="Carlito"/>
              <a:cs typeface="Carlito"/>
            </a:endParaRPr>
          </a:p>
        </p:txBody>
      </p:sp>
      <p:sp>
        <p:nvSpPr>
          <p:cNvPr id="15" name="Título 13"/>
          <p:cNvSpPr txBox="1">
            <a:spLocks/>
          </p:cNvSpPr>
          <p:nvPr/>
        </p:nvSpPr>
        <p:spPr>
          <a:xfrm>
            <a:off x="698500" y="445037"/>
            <a:ext cx="3122650"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dirty="0"/>
          </a:p>
        </p:txBody>
      </p:sp>
      <p:sp>
        <p:nvSpPr>
          <p:cNvPr id="16" name="object 9"/>
          <p:cNvSpPr/>
          <p:nvPr/>
        </p:nvSpPr>
        <p:spPr>
          <a:xfrm>
            <a:off x="301287" y="4827093"/>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7" name="object 32"/>
          <p:cNvSpPr txBox="1"/>
          <p:nvPr/>
        </p:nvSpPr>
        <p:spPr>
          <a:xfrm>
            <a:off x="700750" y="4870510"/>
            <a:ext cx="94501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Healing mask</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95" y="2019301"/>
            <a:ext cx="1647334" cy="26726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17</a:t>
            </a:fld>
            <a:endParaRPr spc="6" dirty="0"/>
          </a:p>
        </p:txBody>
      </p:sp>
      <p:sp>
        <p:nvSpPr>
          <p:cNvPr id="4" name="object 4"/>
          <p:cNvSpPr txBox="1"/>
          <p:nvPr/>
        </p:nvSpPr>
        <p:spPr>
          <a:xfrm>
            <a:off x="2201859" y="1934854"/>
            <a:ext cx="7143548" cy="2299814"/>
          </a:xfrm>
          <a:prstGeom prst="rect">
            <a:avLst/>
          </a:prstGeom>
        </p:spPr>
        <p:txBody>
          <a:bodyPr vert="horz" wrap="square" lIns="0" tIns="6812" rIns="0" bIns="0" rtlCol="0">
            <a:spAutoFit/>
          </a:bodyPr>
          <a:lstStyle/>
          <a:p>
            <a:pPr marL="265306" indent="-258135">
              <a:spcBef>
                <a:spcPts val="54"/>
              </a:spcBef>
              <a:buChar char="•"/>
              <a:tabLst>
                <a:tab pos="264947" algn="l"/>
                <a:tab pos="265306" algn="l"/>
                <a:tab pos="2736232" algn="l"/>
              </a:tabLst>
            </a:pPr>
            <a:r>
              <a:rPr sz="1600" dirty="0">
                <a:latin typeface="TT Commons" panose="02000506040000020004" pitchFamily="50" charset="0"/>
                <a:cs typeface="Arial"/>
              </a:rPr>
              <a:t>Decongestant facial serum  24 x 4 ml</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Ingredients: thermal water, Kaolin, Enteromorpha compressa seaweed</a:t>
            </a:r>
            <a:r>
              <a:rPr sz="1600" i="1" dirty="0">
                <a:latin typeface="TT Commons" panose="02000506040000020004" pitchFamily="50" charset="0"/>
                <a:cs typeface="Trebuchet MS"/>
              </a:rPr>
              <a:t> extract,</a:t>
            </a:r>
            <a:r>
              <a:rPr sz="1600" dirty="0">
                <a:latin typeface="TT Commons" panose="02000506040000020004" pitchFamily="50" charset="0"/>
                <a:cs typeface="Arial"/>
              </a:rPr>
              <a:t> Capparis </a:t>
            </a:r>
            <a:r>
              <a:rPr sz="1600" i="1" dirty="0">
                <a:latin typeface="TT Commons" panose="02000506040000020004" pitchFamily="50" charset="0"/>
                <a:cs typeface="Trebuchet MS"/>
              </a:rPr>
              <a:t>spinosa extract</a:t>
            </a:r>
            <a:r>
              <a:rPr sz="1600" dirty="0">
                <a:latin typeface="TT Commons" panose="02000506040000020004" pitchFamily="50" charset="0"/>
                <a:cs typeface="Arial"/>
              </a:rPr>
              <a:t>, milk protein.</a:t>
            </a:r>
          </a:p>
          <a:p>
            <a:pPr>
              <a:spcBef>
                <a:spcPts val="25"/>
              </a:spcBef>
              <a:buFont typeface="Arial"/>
              <a:buChar char="•"/>
            </a:pPr>
            <a:endParaRPr sz="1600" dirty="0">
              <a:latin typeface="TT Commons" panose="02000506040000020004" pitchFamily="50" charset="0"/>
              <a:cs typeface="Arial"/>
            </a:endParaRPr>
          </a:p>
          <a:p>
            <a:pPr marL="265306" marR="76006" indent="-258135">
              <a:lnSpc>
                <a:spcPts val="1705"/>
              </a:lnSpc>
              <a:buChar char="•"/>
              <a:tabLst>
                <a:tab pos="264947" algn="l"/>
                <a:tab pos="265306" algn="l"/>
              </a:tabLst>
            </a:pPr>
            <a:r>
              <a:rPr sz="1600" dirty="0">
                <a:latin typeface="TT Commons" panose="02000506040000020004" pitchFamily="50" charset="0"/>
                <a:cs typeface="Arial"/>
              </a:rPr>
              <a:t>Serum with normalizing and ultra-soothing effect developed exclusively so that sensitive skin regains its comfort leaving it soft and smooth. </a:t>
            </a:r>
          </a:p>
          <a:p>
            <a:pPr>
              <a:spcBef>
                <a:spcPts val="25"/>
              </a:spcBef>
              <a:buFont typeface="Arial"/>
              <a:buChar char="•"/>
            </a:pPr>
            <a:endParaRPr sz="1600" dirty="0">
              <a:latin typeface="TT Commons" panose="02000506040000020004" pitchFamily="50" charset="0"/>
              <a:cs typeface="Arial"/>
            </a:endParaRPr>
          </a:p>
          <a:p>
            <a:pPr marL="265306" marR="232680" indent="-258135">
              <a:lnSpc>
                <a:spcPts val="1705"/>
              </a:lnSpc>
              <a:buChar char="•"/>
              <a:tabLst>
                <a:tab pos="264947" algn="l"/>
                <a:tab pos="265306" algn="l"/>
              </a:tabLst>
            </a:pPr>
            <a:r>
              <a:rPr sz="1600" dirty="0">
                <a:latin typeface="TT Commons" panose="02000506040000020004" pitchFamily="50" charset="0"/>
                <a:cs typeface="Arial"/>
              </a:rPr>
              <a:t>How to use: Apply the contents of a SOFT-THERAPY tube,</a:t>
            </a:r>
            <a:r>
              <a:rPr lang="es-ES" sz="1600" dirty="0">
                <a:latin typeface="TT Commons" panose="02000506040000020004" pitchFamily="50" charset="0"/>
                <a:cs typeface="Arial"/>
              </a:rPr>
              <a:t> </a:t>
            </a:r>
            <a:r>
              <a:rPr sz="1600" dirty="0" err="1">
                <a:latin typeface="TT Commons" panose="02000506040000020004" pitchFamily="50" charset="0"/>
                <a:cs typeface="Arial"/>
              </a:rPr>
              <a:t> performing</a:t>
            </a:r>
            <a:r>
              <a:rPr sz="1600" dirty="0">
                <a:latin typeface="TT Commons" panose="02000506040000020004" pitchFamily="50" charset="0"/>
                <a:cs typeface="Arial"/>
              </a:rPr>
              <a:t> a massage until its complete absorption.</a:t>
            </a:r>
          </a:p>
        </p:txBody>
      </p:sp>
      <p:sp>
        <p:nvSpPr>
          <p:cNvPr id="8" name="object 8"/>
          <p:cNvSpPr/>
          <p:nvPr/>
        </p:nvSpPr>
        <p:spPr>
          <a:xfrm>
            <a:off x="604868" y="4681424"/>
            <a:ext cx="1156390" cy="425903"/>
          </a:xfrm>
          <a:prstGeom prst="rect">
            <a:avLst/>
          </a:prstGeom>
          <a:blipFill>
            <a:blip r:embed="rId2" cstate="print"/>
            <a:stretch>
              <a:fillRect/>
            </a:stretch>
          </a:blipFill>
        </p:spPr>
        <p:txBody>
          <a:bodyPr wrap="square" lIns="0" tIns="0" rIns="0" bIns="0" rtlCol="0"/>
          <a:lstStyle/>
          <a:p>
            <a:endParaRPr sz="597"/>
          </a:p>
        </p:txBody>
      </p:sp>
      <p:sp>
        <p:nvSpPr>
          <p:cNvPr id="15" name="Título 13"/>
          <p:cNvSpPr txBox="1">
            <a:spLocks/>
          </p:cNvSpPr>
          <p:nvPr/>
        </p:nvSpPr>
        <p:spPr>
          <a:xfrm>
            <a:off x="698500" y="445037"/>
            <a:ext cx="3122650"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a:t>
            </a:r>
            <a:r>
              <a:rPr lang="es-ES" sz="2400" spc="300" dirty="0" err="1">
                <a:latin typeface="Bebas Neue Regular" panose="00000500000000000000" pitchFamily="50" charset="0"/>
              </a:rPr>
              <a:t>products</a:t>
            </a:r>
            <a:endParaRPr lang="es-ES" sz="2400" dirty="0"/>
          </a:p>
        </p:txBody>
      </p:sp>
      <p:sp>
        <p:nvSpPr>
          <p:cNvPr id="16" name="object 9"/>
          <p:cNvSpPr/>
          <p:nvPr/>
        </p:nvSpPr>
        <p:spPr>
          <a:xfrm>
            <a:off x="224548" y="477606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7" name="object 38"/>
          <p:cNvSpPr txBox="1"/>
          <p:nvPr/>
        </p:nvSpPr>
        <p:spPr>
          <a:xfrm>
            <a:off x="659772" y="4809161"/>
            <a:ext cx="89948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Soft Therapy</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 y="2171700"/>
            <a:ext cx="654933" cy="18694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357433604"/>
              </p:ext>
            </p:extLst>
          </p:nvPr>
        </p:nvGraphicFramePr>
        <p:xfrm>
          <a:off x="373303" y="1452021"/>
          <a:ext cx="8861857" cy="3620348"/>
        </p:xfrm>
        <a:graphic>
          <a:graphicData uri="http://schemas.openxmlformats.org/drawingml/2006/table">
            <a:tbl>
              <a:tblPr firstRow="1" bandRow="1">
                <a:tableStyleId>{2D5ABB26-0587-4C30-8999-92F81FD0307C}</a:tableStyleId>
              </a:tblPr>
              <a:tblGrid>
                <a:gridCol w="2215554">
                  <a:extLst>
                    <a:ext uri="{9D8B030D-6E8A-4147-A177-3AD203B41FA5}">
                      <a16:colId xmlns:a16="http://schemas.microsoft.com/office/drawing/2014/main" val="20000"/>
                    </a:ext>
                  </a:extLst>
                </a:gridCol>
                <a:gridCol w="2314860">
                  <a:extLst>
                    <a:ext uri="{9D8B030D-6E8A-4147-A177-3AD203B41FA5}">
                      <a16:colId xmlns:a16="http://schemas.microsoft.com/office/drawing/2014/main" val="20001"/>
                    </a:ext>
                  </a:extLst>
                </a:gridCol>
                <a:gridCol w="2384409">
                  <a:extLst>
                    <a:ext uri="{9D8B030D-6E8A-4147-A177-3AD203B41FA5}">
                      <a16:colId xmlns:a16="http://schemas.microsoft.com/office/drawing/2014/main" val="20002"/>
                    </a:ext>
                  </a:extLst>
                </a:gridCol>
                <a:gridCol w="1947034">
                  <a:extLst>
                    <a:ext uri="{9D8B030D-6E8A-4147-A177-3AD203B41FA5}">
                      <a16:colId xmlns:a16="http://schemas.microsoft.com/office/drawing/2014/main" val="20003"/>
                    </a:ext>
                  </a:extLst>
                </a:gridCol>
              </a:tblGrid>
              <a:tr h="311755">
                <a:tc>
                  <a:txBody>
                    <a:bodyPr/>
                    <a:lstStyle/>
                    <a:p>
                      <a:pPr marL="0" algn="ctr" defTabSz="761970" rtl="0" eaLnBrk="1" latinLnBrk="0" hangingPunct="1">
                        <a:lnSpc>
                          <a:spcPct val="100000"/>
                        </a:lnSpc>
                        <a:spcBef>
                          <a:spcPts val="620"/>
                        </a:spcBef>
                      </a:pPr>
                      <a:endParaRPr sz="1600" kern="1200" spc="-10" dirty="0">
                        <a:solidFill>
                          <a:schemeClr val="tx1"/>
                        </a:solidFill>
                        <a:latin typeface="TT Commons" panose="02000506040000020004" pitchFamily="50" charset="0"/>
                        <a:ea typeface="+mn-ea"/>
                        <a:cs typeface="Carlito"/>
                      </a:endParaRPr>
                    </a:p>
                  </a:txBody>
                  <a:tcPr marL="0" marR="0" marT="0" marB="0">
                    <a:lnR w="12700">
                      <a:solidFill>
                        <a:srgbClr val="000000"/>
                      </a:solidFill>
                      <a:prstDash val="solid"/>
                    </a:lnR>
                    <a:lnB w="12700">
                      <a:solidFill>
                        <a:srgbClr val="000000"/>
                      </a:solidFill>
                      <a:prstDash val="solid"/>
                    </a:lnB>
                  </a:tcPr>
                </a:tc>
                <a:tc>
                  <a:txBody>
                    <a:bodyPr/>
                    <a:lstStyle/>
                    <a:p>
                      <a:pPr marR="168275" algn="ctr">
                        <a:lnSpc>
                          <a:spcPct val="100000"/>
                        </a:lnSpc>
                        <a:spcBef>
                          <a:spcPts val="615"/>
                        </a:spcBef>
                      </a:pPr>
                      <a:r>
                        <a:rPr sz="1600" spc="-35" dirty="0">
                          <a:latin typeface="TT Commons" panose="02000506040000020004" pitchFamily="50" charset="0"/>
                          <a:cs typeface="Carlito"/>
                        </a:rPr>
                        <a:t>PASSING</a:t>
                      </a:r>
                      <a:endParaRPr sz="1600" dirty="0">
                        <a:latin typeface="TT Commons" panose="02000506040000020004" pitchFamily="50" charset="0"/>
                        <a:cs typeface="Carlito"/>
                      </a:endParaRPr>
                    </a:p>
                  </a:txBody>
                  <a:tcPr marL="0" marR="0" marT="44096"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092835" algn="l">
                        <a:lnSpc>
                          <a:spcPct val="100000"/>
                        </a:lnSpc>
                        <a:spcBef>
                          <a:spcPts val="615"/>
                        </a:spcBef>
                      </a:pPr>
                      <a:r>
                        <a:rPr sz="1600" spc="-10" dirty="0">
                          <a:latin typeface="TT Commons" panose="02000506040000020004" pitchFamily="50" charset="0"/>
                          <a:cs typeface="Carlito"/>
                        </a:rPr>
                        <a:t>PRODUCT</a:t>
                      </a:r>
                      <a:endParaRPr sz="1600" dirty="0">
                        <a:latin typeface="TT Commons" panose="02000506040000020004" pitchFamily="50" charset="0"/>
                        <a:cs typeface="Carlito"/>
                      </a:endParaRPr>
                    </a:p>
                  </a:txBody>
                  <a:tcPr marL="0" marR="0" marT="44096" marB="0">
                    <a:lnT w="12700">
                      <a:solidFill>
                        <a:srgbClr val="000000"/>
                      </a:solidFill>
                      <a:prstDash val="solid"/>
                    </a:lnT>
                    <a:lnB w="12700">
                      <a:solidFill>
                        <a:srgbClr val="000000"/>
                      </a:solidFill>
                      <a:prstDash val="solid"/>
                    </a:lnB>
                  </a:tcPr>
                </a:tc>
                <a:tc>
                  <a:txBody>
                    <a:bodyPr/>
                    <a:lstStyle/>
                    <a:p>
                      <a:pPr marL="998219" algn="ctr">
                        <a:lnSpc>
                          <a:spcPct val="100000"/>
                        </a:lnSpc>
                        <a:spcBef>
                          <a:spcPts val="615"/>
                        </a:spcBef>
                      </a:pPr>
                      <a:r>
                        <a:rPr sz="1600" dirty="0">
                          <a:latin typeface="TT Commons" panose="02000506040000020004" pitchFamily="50" charset="0"/>
                          <a:cs typeface="Carlito"/>
                        </a:rPr>
                        <a:t>TIME</a:t>
                      </a:r>
                    </a:p>
                  </a:txBody>
                  <a:tcPr marL="0" marR="0" marT="44096"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48479">
                <a:tc rowSpan="3">
                  <a:txBody>
                    <a:bodyPr/>
                    <a:lstStyle/>
                    <a:p>
                      <a:pPr marL="0" algn="ctr" defTabSz="761970" rtl="0" eaLnBrk="1" latinLnBrk="0" hangingPunct="1">
                        <a:lnSpc>
                          <a:spcPct val="100000"/>
                        </a:lnSpc>
                        <a:spcBef>
                          <a:spcPts val="620"/>
                        </a:spcBef>
                      </a:pPr>
                      <a:endParaRPr lang="es-ES" sz="1600" kern="1200" spc="-10" dirty="0">
                        <a:solidFill>
                          <a:schemeClr val="tx1"/>
                        </a:solidFill>
                        <a:latin typeface="TT Commons" panose="02000506040000020004" pitchFamily="50" charset="0"/>
                        <a:ea typeface="+mn-ea"/>
                        <a:cs typeface="Carlito"/>
                      </a:endParaRPr>
                    </a:p>
                    <a:p>
                      <a:pPr marL="0" algn="ctr" defTabSz="761970" rtl="0" eaLnBrk="1" latinLnBrk="0" hangingPunct="1">
                        <a:lnSpc>
                          <a:spcPct val="100000"/>
                        </a:lnSpc>
                        <a:spcBef>
                          <a:spcPts val="620"/>
                        </a:spcBef>
                      </a:pPr>
                      <a:r>
                        <a:rPr sz="1600" kern="1200" spc="-10" dirty="0">
                          <a:solidFill>
                            <a:schemeClr val="tx1"/>
                          </a:solidFill>
                          <a:latin typeface="TT Commons" panose="02000506040000020004" pitchFamily="50" charset="0"/>
                          <a:ea typeface="+mn-ea"/>
                          <a:cs typeface="Carlito"/>
                        </a:rPr>
                        <a:t>MAKE-UP REMOVER</a:t>
                      </a:r>
                    </a:p>
                  </a:txBody>
                  <a:tcPr marL="0" marR="0" marT="2151" marB="0">
                    <a:lnL w="12700">
                      <a:solidFill>
                        <a:srgbClr val="000000"/>
                      </a:solidFill>
                      <a:prstDash val="solid"/>
                    </a:lnL>
                    <a:lnT w="12700">
                      <a:solidFill>
                        <a:srgbClr val="000000"/>
                      </a:solidFill>
                      <a:prstDash val="solid"/>
                    </a:lnT>
                    <a:lnB w="12700">
                      <a:solidFill>
                        <a:srgbClr val="000000"/>
                      </a:solidFill>
                      <a:prstDash val="solid"/>
                    </a:lnB>
                    <a:solidFill>
                      <a:srgbClr val="DEEBF7">
                        <a:alpha val="44000"/>
                      </a:srgbClr>
                    </a:solidFill>
                  </a:tcPr>
                </a:tc>
                <a:tc>
                  <a:txBody>
                    <a:bodyPr/>
                    <a:lstStyle/>
                    <a:p>
                      <a:pPr marR="169545" algn="ctr">
                        <a:lnSpc>
                          <a:spcPts val="2745"/>
                        </a:lnSpc>
                        <a:spcBef>
                          <a:spcPts val="615"/>
                        </a:spcBef>
                      </a:pPr>
                      <a:r>
                        <a:rPr sz="1600" dirty="0">
                          <a:latin typeface="TT Commons" panose="02000506040000020004" pitchFamily="50" charset="0"/>
                          <a:cs typeface="Carlito"/>
                        </a:rPr>
                        <a:t>Eye</a:t>
                      </a:r>
                      <a:r>
                        <a:rPr sz="1600" spc="-15" dirty="0">
                          <a:latin typeface="TT Commons" panose="02000506040000020004" pitchFamily="50" charset="0"/>
                          <a:cs typeface="Carlito"/>
                        </a:rPr>
                        <a:t> </a:t>
                      </a:r>
                      <a:r>
                        <a:rPr sz="1600" dirty="0">
                          <a:latin typeface="TT Commons" panose="02000506040000020004" pitchFamily="50" charset="0"/>
                          <a:cs typeface="Carlito"/>
                        </a:rPr>
                        <a:t>makeup removal</a:t>
                      </a:r>
                    </a:p>
                  </a:txBody>
                  <a:tcPr marL="0" marR="0" marT="44096" marB="0">
                    <a:lnT w="12700">
                      <a:solidFill>
                        <a:srgbClr val="000000"/>
                      </a:solidFill>
                      <a:prstDash val="solid"/>
                    </a:lnT>
                  </a:tcPr>
                </a:tc>
                <a:tc>
                  <a:txBody>
                    <a:bodyPr/>
                    <a:lstStyle/>
                    <a:p>
                      <a:pPr marL="376555" algn="ctr">
                        <a:lnSpc>
                          <a:spcPts val="2745"/>
                        </a:lnSpc>
                        <a:spcBef>
                          <a:spcPts val="615"/>
                        </a:spcBef>
                      </a:pPr>
                      <a:r>
                        <a:rPr sz="1600" spc="-45" dirty="0">
                          <a:latin typeface="TT Commons" panose="02000506040000020004" pitchFamily="50" charset="0"/>
                          <a:cs typeface="Carlito"/>
                        </a:rPr>
                        <a:t>Total </a:t>
                      </a:r>
                      <a:r>
                        <a:rPr sz="1600" spc="-15" dirty="0">
                          <a:latin typeface="TT Commons" panose="02000506040000020004" pitchFamily="50" charset="0"/>
                          <a:cs typeface="Carlito"/>
                        </a:rPr>
                        <a:t>Make </a:t>
                      </a:r>
                      <a:r>
                        <a:rPr sz="1600" dirty="0">
                          <a:latin typeface="TT Commons" panose="02000506040000020004" pitchFamily="50" charset="0"/>
                          <a:cs typeface="Carlito"/>
                        </a:rPr>
                        <a:t>up</a:t>
                      </a:r>
                      <a:r>
                        <a:rPr sz="1600" spc="55" dirty="0">
                          <a:latin typeface="TT Commons" panose="02000506040000020004" pitchFamily="50" charset="0"/>
                          <a:cs typeface="Carlito"/>
                        </a:rPr>
                        <a:t> </a:t>
                      </a:r>
                      <a:r>
                        <a:rPr sz="1600" spc="-5" dirty="0">
                          <a:latin typeface="TT Commons" panose="02000506040000020004" pitchFamily="50" charset="0"/>
                          <a:cs typeface="Carlito"/>
                        </a:rPr>
                        <a:t>remover</a:t>
                      </a:r>
                      <a:endParaRPr sz="1600">
                        <a:latin typeface="TT Commons" panose="02000506040000020004" pitchFamily="50" charset="0"/>
                        <a:cs typeface="Carlito"/>
                      </a:endParaRPr>
                    </a:p>
                  </a:txBody>
                  <a:tcPr marL="0" marR="0" marT="44096" marB="0">
                    <a:lnT w="12700">
                      <a:solidFill>
                        <a:srgbClr val="000000"/>
                      </a:solidFill>
                      <a:prstDash val="solid"/>
                    </a:lnT>
                  </a:tcPr>
                </a:tc>
                <a:tc>
                  <a:txBody>
                    <a:bodyPr/>
                    <a:lstStyle/>
                    <a:p>
                      <a:pPr algn="ctr">
                        <a:lnSpc>
                          <a:spcPct val="100000"/>
                        </a:lnSpc>
                      </a:pPr>
                      <a:endParaRPr sz="160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55913">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pPr>
                      <a:endParaRPr sz="1600">
                        <a:latin typeface="TT Commons" panose="02000506040000020004" pitchFamily="50" charset="0"/>
                        <a:cs typeface="Times New Roman"/>
                      </a:endParaRPr>
                    </a:p>
                  </a:txBody>
                  <a:tcPr marL="0" marR="0" marT="0" marB="0"/>
                </a:tc>
                <a:tc>
                  <a:txBody>
                    <a:bodyPr/>
                    <a:lstStyle/>
                    <a:p>
                      <a:pPr algn="ctr">
                        <a:lnSpc>
                          <a:spcPct val="100000"/>
                        </a:lnSpc>
                      </a:pPr>
                      <a:endParaRPr sz="1600" dirty="0">
                        <a:latin typeface="TT Commons" panose="02000506040000020004" pitchFamily="50" charset="0"/>
                        <a:cs typeface="Times New Roman"/>
                      </a:endParaRPr>
                    </a:p>
                  </a:txBody>
                  <a:tcPr marL="0" marR="0" marT="0" marB="0"/>
                </a:tc>
                <a:tc>
                  <a:txBody>
                    <a:bodyPr/>
                    <a:lstStyle/>
                    <a:p>
                      <a:pPr marL="1143000" algn="ctr">
                        <a:lnSpc>
                          <a:spcPts val="2075"/>
                        </a:lnSpc>
                      </a:pPr>
                      <a:r>
                        <a:rPr sz="1600" spc="5" dirty="0">
                          <a:latin typeface="TT Commons" panose="02000506040000020004" pitchFamily="50" charset="0"/>
                          <a:cs typeface="Carlito"/>
                        </a:rPr>
                        <a:t>5</a:t>
                      </a:r>
                      <a:r>
                        <a:rPr sz="1600" dirty="0">
                          <a:latin typeface="TT Commons" panose="02000506040000020004" pitchFamily="50" charset="0"/>
                          <a:cs typeface="Carlito"/>
                        </a:rPr>
                        <a:t> min</a:t>
                      </a:r>
                      <a:endParaRPr sz="1600">
                        <a:latin typeface="TT Commons" panose="02000506040000020004" pitchFamily="50" charset="0"/>
                        <a:cs typeface="Carlito"/>
                      </a:endParaRPr>
                    </a:p>
                  </a:txBody>
                  <a:tcPr marL="0" marR="0" marT="0" marB="0">
                    <a:lnR w="12700">
                      <a:solidFill>
                        <a:srgbClr val="000000"/>
                      </a:solidFill>
                      <a:prstDash val="solid"/>
                    </a:lnR>
                  </a:tcPr>
                </a:tc>
                <a:extLst>
                  <a:ext uri="{0D108BD9-81ED-4DB2-BD59-A6C34878D82A}">
                    <a16:rowId xmlns:a16="http://schemas.microsoft.com/office/drawing/2014/main" val="10002"/>
                  </a:ext>
                </a:extLst>
              </a:tr>
              <a:tr h="219189">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marR="169545" algn="ctr">
                        <a:lnSpc>
                          <a:spcPts val="2150"/>
                        </a:lnSpc>
                      </a:pPr>
                      <a:r>
                        <a:rPr sz="1600" dirty="0">
                          <a:latin typeface="TT Commons" panose="02000506040000020004" pitchFamily="50" charset="0"/>
                          <a:cs typeface="Carlito"/>
                        </a:rPr>
                        <a:t>Make-up removal of</a:t>
                      </a:r>
                      <a:r>
                        <a:rPr sz="1600" spc="-25" dirty="0">
                          <a:latin typeface="TT Commons" panose="02000506040000020004" pitchFamily="50" charset="0"/>
                          <a:cs typeface="Carlito"/>
                        </a:rPr>
                        <a:t> </a:t>
                      </a:r>
                      <a:r>
                        <a:rPr sz="1600" dirty="0">
                          <a:latin typeface="TT Commons" panose="02000506040000020004" pitchFamily="50" charset="0"/>
                          <a:cs typeface="Carlito"/>
                        </a:rPr>
                        <a:t>lips</a:t>
                      </a:r>
                    </a:p>
                  </a:txBody>
                  <a:tcPr marL="0" marR="0" marT="0" marB="0">
                    <a:lnB w="12700">
                      <a:solidFill>
                        <a:srgbClr val="000000"/>
                      </a:solidFill>
                      <a:prstDash val="solid"/>
                    </a:lnB>
                  </a:tcPr>
                </a:tc>
                <a:tc>
                  <a:txBody>
                    <a:bodyPr/>
                    <a:lstStyle/>
                    <a:p>
                      <a:pPr marL="492759" algn="ctr">
                        <a:lnSpc>
                          <a:spcPts val="2150"/>
                        </a:lnSpc>
                      </a:pPr>
                      <a:r>
                        <a:rPr sz="1600" spc="-15" dirty="0">
                          <a:latin typeface="TT Commons" panose="02000506040000020004" pitchFamily="50" charset="0"/>
                          <a:cs typeface="Carlito"/>
                        </a:rPr>
                        <a:t>Make </a:t>
                      </a:r>
                      <a:r>
                        <a:rPr sz="1600" dirty="0">
                          <a:latin typeface="TT Commons" panose="02000506040000020004" pitchFamily="50" charset="0"/>
                          <a:cs typeface="Carlito"/>
                        </a:rPr>
                        <a:t>up </a:t>
                      </a:r>
                      <a:r>
                        <a:rPr sz="1600" spc="-10" dirty="0">
                          <a:latin typeface="TT Commons" panose="02000506040000020004" pitchFamily="50" charset="0"/>
                          <a:cs typeface="Carlito"/>
                        </a:rPr>
                        <a:t>remover</a:t>
                      </a:r>
                      <a:r>
                        <a:rPr sz="1600" spc="25" dirty="0">
                          <a:latin typeface="TT Commons" panose="02000506040000020004" pitchFamily="50" charset="0"/>
                          <a:cs typeface="Carlito"/>
                        </a:rPr>
                        <a:t> </a:t>
                      </a:r>
                      <a:r>
                        <a:rPr sz="1600" spc="-5" dirty="0">
                          <a:latin typeface="TT Commons" panose="02000506040000020004" pitchFamily="50" charset="0"/>
                          <a:cs typeface="Carlito"/>
                        </a:rPr>
                        <a:t>gel</a:t>
                      </a:r>
                      <a:endParaRPr sz="1600" dirty="0">
                        <a:latin typeface="TT Commons" panose="02000506040000020004" pitchFamily="50" charset="0"/>
                        <a:cs typeface="Carlito"/>
                      </a:endParaRPr>
                    </a:p>
                  </a:txBody>
                  <a:tcPr marL="0" marR="0" marT="0" marB="0">
                    <a:lnB w="12700">
                      <a:solidFill>
                        <a:srgbClr val="000000"/>
                      </a:solidFill>
                      <a:prstDash val="solid"/>
                    </a:lnB>
                  </a:tcPr>
                </a:tc>
                <a:tc>
                  <a:txBody>
                    <a:bodyPr/>
                    <a:lstStyle/>
                    <a:p>
                      <a:pPr algn="ctr">
                        <a:lnSpc>
                          <a:spcPct val="100000"/>
                        </a:lnSpc>
                      </a:pPr>
                      <a:endParaRPr sz="160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580059">
                <a:tc rowSpan="3">
                  <a:txBody>
                    <a:bodyPr/>
                    <a:lstStyle/>
                    <a:p>
                      <a:pPr algn="ctr">
                        <a:lnSpc>
                          <a:spcPct val="100000"/>
                        </a:lnSpc>
                      </a:pPr>
                      <a:endParaRPr sz="1600" dirty="0">
                        <a:latin typeface="TT Commons" panose="02000506040000020004" pitchFamily="50" charset="0"/>
                        <a:cs typeface="Times New Roman"/>
                      </a:endParaRPr>
                    </a:p>
                    <a:p>
                      <a:pPr marL="0" algn="ctr" defTabSz="761970" rtl="0" eaLnBrk="1" latinLnBrk="0" hangingPunct="1">
                        <a:lnSpc>
                          <a:spcPct val="100000"/>
                        </a:lnSpc>
                        <a:spcBef>
                          <a:spcPts val="620"/>
                        </a:spcBef>
                      </a:pPr>
                      <a:endParaRPr sz="1600" kern="1200" spc="-10" dirty="0">
                        <a:solidFill>
                          <a:schemeClr val="tx1"/>
                        </a:solidFill>
                        <a:latin typeface="TT Commons" panose="02000506040000020004" pitchFamily="50" charset="0"/>
                        <a:ea typeface="+mn-ea"/>
                        <a:cs typeface="Carlito"/>
                      </a:endParaRPr>
                    </a:p>
                    <a:p>
                      <a:pPr marL="0" algn="ctr" defTabSz="761970" rtl="0" eaLnBrk="1" latinLnBrk="0" hangingPunct="1">
                        <a:lnSpc>
                          <a:spcPct val="100000"/>
                        </a:lnSpc>
                        <a:spcBef>
                          <a:spcPts val="620"/>
                        </a:spcBef>
                      </a:pPr>
                      <a:r>
                        <a:rPr sz="1600" kern="1200" spc="-10" dirty="0">
                          <a:solidFill>
                            <a:schemeClr val="tx1"/>
                          </a:solidFill>
                          <a:latin typeface="TT Commons" panose="02000506040000020004" pitchFamily="50" charset="0"/>
                          <a:ea typeface="+mn-ea"/>
                          <a:cs typeface="Carlito"/>
                        </a:rPr>
                        <a:t>PREPARE THE SKIN</a:t>
                      </a: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FCCFF"/>
                    </a:solidFill>
                  </a:tcPr>
                </a:tc>
                <a:tc>
                  <a:txBody>
                    <a:bodyPr/>
                    <a:lstStyle/>
                    <a:p>
                      <a:pPr algn="ctr">
                        <a:lnSpc>
                          <a:spcPct val="100000"/>
                        </a:lnSpc>
                        <a:spcBef>
                          <a:spcPts val="50"/>
                        </a:spcBef>
                      </a:pPr>
                      <a:endParaRPr sz="1600">
                        <a:latin typeface="TT Commons" panose="02000506040000020004" pitchFamily="50" charset="0"/>
                        <a:cs typeface="Times New Roman"/>
                      </a:endParaRPr>
                    </a:p>
                    <a:p>
                      <a:pPr marR="168275" algn="ctr">
                        <a:lnSpc>
                          <a:spcPct val="100000"/>
                        </a:lnSpc>
                      </a:pPr>
                      <a:r>
                        <a:rPr sz="1600" spc="-5" dirty="0">
                          <a:latin typeface="TT Commons" panose="02000506040000020004" pitchFamily="50" charset="0"/>
                          <a:cs typeface="Carlito"/>
                        </a:rPr>
                        <a:t>Face,</a:t>
                      </a:r>
                      <a:r>
                        <a:rPr sz="1600" spc="-15" dirty="0">
                          <a:latin typeface="TT Commons" panose="02000506040000020004" pitchFamily="50" charset="0"/>
                          <a:cs typeface="Carlito"/>
                        </a:rPr>
                        <a:t> neck and</a:t>
                      </a:r>
                      <a:r>
                        <a:rPr sz="1600" spc="5" dirty="0">
                          <a:latin typeface="TT Commons" panose="02000506040000020004" pitchFamily="50" charset="0"/>
                          <a:cs typeface="Carlito"/>
                        </a:rPr>
                        <a:t> neckline</a:t>
                      </a:r>
                      <a:r>
                        <a:rPr sz="1600" spc="-20" dirty="0">
                          <a:latin typeface="TT Commons" panose="02000506040000020004" pitchFamily="50" charset="0"/>
                          <a:cs typeface="Carlito"/>
                        </a:rPr>
                        <a:t> </a:t>
                      </a:r>
                      <a:r>
                        <a:rPr sz="1600" spc="-5" dirty="0">
                          <a:latin typeface="TT Commons" panose="02000506040000020004" pitchFamily="50" charset="0"/>
                          <a:cs typeface="Carlito"/>
                        </a:rPr>
                        <a:t>cleaning</a:t>
                      </a:r>
                      <a:endParaRPr sz="1600">
                        <a:latin typeface="TT Commons" panose="02000506040000020004" pitchFamily="50" charset="0"/>
                        <a:cs typeface="Carlito"/>
                      </a:endParaRPr>
                    </a:p>
                  </a:txBody>
                  <a:tcPr marL="0" marR="0" marT="3585" marB="0">
                    <a:lnT w="12700">
                      <a:solidFill>
                        <a:srgbClr val="000000"/>
                      </a:solidFill>
                      <a:prstDash val="solid"/>
                    </a:lnT>
                  </a:tcPr>
                </a:tc>
                <a:tc>
                  <a:txBody>
                    <a:bodyPr/>
                    <a:lstStyle/>
                    <a:p>
                      <a:pPr algn="ctr">
                        <a:lnSpc>
                          <a:spcPct val="100000"/>
                        </a:lnSpc>
                        <a:spcBef>
                          <a:spcPts val="50"/>
                        </a:spcBef>
                      </a:pPr>
                      <a:endParaRPr sz="1600" dirty="0">
                        <a:latin typeface="TT Commons" panose="02000506040000020004" pitchFamily="50" charset="0"/>
                        <a:cs typeface="Times New Roman"/>
                      </a:endParaRPr>
                    </a:p>
                    <a:p>
                      <a:pPr marL="685800" algn="ctr">
                        <a:lnSpc>
                          <a:spcPct val="100000"/>
                        </a:lnSpc>
                      </a:pPr>
                      <a:r>
                        <a:rPr sz="1600" spc="-5" dirty="0">
                          <a:latin typeface="TT Commons" panose="02000506040000020004" pitchFamily="50" charset="0"/>
                          <a:cs typeface="Carlito"/>
                        </a:rPr>
                        <a:t>Sensitive</a:t>
                      </a:r>
                      <a:r>
                        <a:rPr sz="1600" spc="-25" dirty="0">
                          <a:latin typeface="TT Commons" panose="02000506040000020004" pitchFamily="50" charset="0"/>
                          <a:cs typeface="Carlito"/>
                        </a:rPr>
                        <a:t> </a:t>
                      </a:r>
                      <a:r>
                        <a:rPr sz="1600" dirty="0">
                          <a:latin typeface="TT Commons" panose="02000506040000020004" pitchFamily="50" charset="0"/>
                          <a:cs typeface="Carlito"/>
                        </a:rPr>
                        <a:t>Cleanser</a:t>
                      </a:r>
                    </a:p>
                  </a:txBody>
                  <a:tcPr marL="0" marR="0" marT="3585" marB="0">
                    <a:lnT w="12700">
                      <a:solidFill>
                        <a:srgbClr val="000000"/>
                      </a:solidFill>
                      <a:prstDash val="solid"/>
                    </a:lnT>
                  </a:tcPr>
                </a:tc>
                <a:tc>
                  <a:txBody>
                    <a:bodyPr/>
                    <a:lstStyle/>
                    <a:p>
                      <a:pPr algn="ctr">
                        <a:lnSpc>
                          <a:spcPct val="100000"/>
                        </a:lnSpc>
                      </a:pPr>
                      <a:endParaRPr sz="160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r h="436227">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F99CC"/>
                    </a:solidFill>
                  </a:tcPr>
                </a:tc>
                <a:tc>
                  <a:txBody>
                    <a:bodyPr/>
                    <a:lstStyle/>
                    <a:p>
                      <a:pPr algn="ctr">
                        <a:lnSpc>
                          <a:spcPct val="100000"/>
                        </a:lnSpc>
                        <a:spcBef>
                          <a:spcPts val="20"/>
                        </a:spcBef>
                      </a:pPr>
                      <a:endParaRPr sz="1600">
                        <a:latin typeface="TT Commons" panose="02000506040000020004" pitchFamily="50" charset="0"/>
                        <a:cs typeface="Times New Roman"/>
                      </a:endParaRPr>
                    </a:p>
                    <a:p>
                      <a:pPr marR="170815" algn="ctr">
                        <a:lnSpc>
                          <a:spcPct val="100000"/>
                        </a:lnSpc>
                      </a:pPr>
                      <a:r>
                        <a:rPr sz="1600" spc="-5" dirty="0">
                          <a:latin typeface="TT Commons" panose="02000506040000020004" pitchFamily="50" charset="0"/>
                          <a:cs typeface="Carlito"/>
                        </a:rPr>
                        <a:t>Exfoliation</a:t>
                      </a:r>
                      <a:endParaRPr sz="1600">
                        <a:latin typeface="TT Commons" panose="02000506040000020004" pitchFamily="50" charset="0"/>
                        <a:cs typeface="Carlito"/>
                      </a:endParaRPr>
                    </a:p>
                  </a:txBody>
                  <a:tcPr marL="0" marR="0" marT="1434" marB="0"/>
                </a:tc>
                <a:tc>
                  <a:txBody>
                    <a:bodyPr/>
                    <a:lstStyle/>
                    <a:p>
                      <a:pPr algn="ctr">
                        <a:lnSpc>
                          <a:spcPct val="100000"/>
                        </a:lnSpc>
                        <a:spcBef>
                          <a:spcPts val="20"/>
                        </a:spcBef>
                      </a:pPr>
                      <a:endParaRPr sz="1600" dirty="0">
                        <a:latin typeface="TT Commons" panose="02000506040000020004" pitchFamily="50" charset="0"/>
                        <a:cs typeface="Times New Roman"/>
                      </a:endParaRPr>
                    </a:p>
                    <a:p>
                      <a:pPr marL="739140" algn="ctr">
                        <a:lnSpc>
                          <a:spcPct val="100000"/>
                        </a:lnSpc>
                      </a:pPr>
                      <a:r>
                        <a:rPr lang="es-ES" sz="1600" spc="-5" dirty="0" err="1">
                          <a:latin typeface="TT Commons" panose="02000506040000020004" pitchFamily="50" charset="0"/>
                          <a:cs typeface="Carlito"/>
                        </a:rPr>
                        <a:t>Exfoliating</a:t>
                      </a:r>
                      <a:r>
                        <a:rPr lang="es-ES" sz="1600" spc="-5" dirty="0">
                          <a:latin typeface="TT Commons" panose="02000506040000020004" pitchFamily="50" charset="0"/>
                          <a:cs typeface="Carlito"/>
                        </a:rPr>
                        <a:t> </a:t>
                      </a:r>
                      <a:r>
                        <a:rPr lang="es-ES" sz="1600" spc="-5" dirty="0" err="1">
                          <a:latin typeface="TT Commons" panose="02000506040000020004" pitchFamily="50" charset="0"/>
                          <a:cs typeface="Carlito"/>
                        </a:rPr>
                        <a:t>Scrub</a:t>
                      </a:r>
                      <a:endParaRPr lang="es-ES" sz="1600" dirty="0">
                        <a:latin typeface="TT Commons" panose="02000506040000020004" pitchFamily="50" charset="0"/>
                        <a:cs typeface="Carlito"/>
                      </a:endParaRPr>
                    </a:p>
                  </a:txBody>
                  <a:tcPr marL="0" marR="0" marT="1434" marB="0"/>
                </a:tc>
                <a:tc>
                  <a:txBody>
                    <a:bodyPr/>
                    <a:lstStyle/>
                    <a:p>
                      <a:pPr marL="1021080" algn="ctr">
                        <a:lnSpc>
                          <a:spcPct val="100000"/>
                        </a:lnSpc>
                        <a:spcBef>
                          <a:spcPts val="414"/>
                        </a:spcBef>
                      </a:pPr>
                      <a:r>
                        <a:rPr sz="1600" dirty="0">
                          <a:latin typeface="TT Commons" panose="02000506040000020004" pitchFamily="50" charset="0"/>
                          <a:cs typeface="Carlito"/>
                        </a:rPr>
                        <a:t>6-8 min</a:t>
                      </a:r>
                    </a:p>
                  </a:txBody>
                  <a:tcPr marL="0" marR="0" marT="29755" marB="0">
                    <a:lnR w="12700">
                      <a:solidFill>
                        <a:srgbClr val="000000"/>
                      </a:solidFill>
                      <a:prstDash val="solid"/>
                    </a:lnR>
                  </a:tcPr>
                </a:tc>
                <a:extLst>
                  <a:ext uri="{0D108BD9-81ED-4DB2-BD59-A6C34878D82A}">
                    <a16:rowId xmlns:a16="http://schemas.microsoft.com/office/drawing/2014/main" val="10005"/>
                  </a:ext>
                </a:extLst>
              </a:tr>
              <a:tr h="296913">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FF99CC"/>
                    </a:solidFill>
                  </a:tcPr>
                </a:tc>
                <a:tc>
                  <a:txBody>
                    <a:bodyPr/>
                    <a:lstStyle/>
                    <a:p>
                      <a:pPr marR="167640" algn="ctr">
                        <a:lnSpc>
                          <a:spcPct val="100000"/>
                        </a:lnSpc>
                        <a:spcBef>
                          <a:spcPts val="414"/>
                        </a:spcBef>
                      </a:pPr>
                      <a:r>
                        <a:rPr sz="1600" spc="-20" dirty="0">
                          <a:latin typeface="TT Commons" panose="02000506040000020004" pitchFamily="50" charset="0"/>
                          <a:cs typeface="Carlito"/>
                        </a:rPr>
                        <a:t>Toning</a:t>
                      </a:r>
                      <a:endParaRPr sz="16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marL="954405" algn="ctr">
                        <a:lnSpc>
                          <a:spcPct val="100000"/>
                        </a:lnSpc>
                        <a:spcBef>
                          <a:spcPts val="414"/>
                        </a:spcBef>
                      </a:pPr>
                      <a:r>
                        <a:rPr sz="1600" spc="5" dirty="0">
                          <a:latin typeface="TT Commons" panose="02000506040000020004" pitchFamily="50" charset="0"/>
                          <a:cs typeface="Carlito"/>
                        </a:rPr>
                        <a:t>Aqua</a:t>
                      </a:r>
                      <a:r>
                        <a:rPr sz="1600" spc="-25" dirty="0">
                          <a:latin typeface="TT Commons" panose="02000506040000020004" pitchFamily="50" charset="0"/>
                          <a:cs typeface="Carlito"/>
                        </a:rPr>
                        <a:t> </a:t>
                      </a:r>
                      <a:r>
                        <a:rPr sz="1600" spc="-10" dirty="0">
                          <a:latin typeface="TT Commons" panose="02000506040000020004" pitchFamily="50" charset="0"/>
                          <a:cs typeface="Carlito"/>
                        </a:rPr>
                        <a:t>defense</a:t>
                      </a:r>
                      <a:endParaRPr sz="16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algn="ctr">
                        <a:lnSpc>
                          <a:spcPct val="100000"/>
                        </a:lnSpc>
                      </a:pPr>
                      <a:endParaRPr sz="16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r h="326704">
                <a:tc>
                  <a:txBody>
                    <a:bodyPr/>
                    <a:lstStyle/>
                    <a:p>
                      <a:pPr algn="ctr">
                        <a:lnSpc>
                          <a:spcPct val="100000"/>
                        </a:lnSpc>
                        <a:spcBef>
                          <a:spcPts val="620"/>
                        </a:spcBef>
                      </a:pPr>
                      <a:r>
                        <a:rPr sz="1600" spc="-10" dirty="0">
                          <a:latin typeface="TT Commons" panose="02000506040000020004" pitchFamily="50" charset="0"/>
                          <a:cs typeface="Carlito"/>
                        </a:rPr>
                        <a:t>ACTIVATION</a:t>
                      </a:r>
                      <a:endParaRPr sz="1600" dirty="0">
                        <a:latin typeface="TT Commons" panose="02000506040000020004" pitchFamily="50" charset="0"/>
                        <a:cs typeface="Carlito"/>
                      </a:endParaRPr>
                    </a:p>
                  </a:txBody>
                  <a:tcPr marL="0" marR="0" marT="44454" marB="0">
                    <a:lnL w="12700">
                      <a:solidFill>
                        <a:srgbClr val="000000"/>
                      </a:solidFill>
                      <a:prstDash val="solid"/>
                    </a:lnL>
                    <a:lnT w="12700">
                      <a:solidFill>
                        <a:srgbClr val="000000"/>
                      </a:solidFill>
                      <a:prstDash val="solid"/>
                    </a:lnT>
                    <a:solidFill>
                      <a:srgbClr val="FFCCFF"/>
                    </a:solidFill>
                  </a:tcPr>
                </a:tc>
                <a:tc>
                  <a:txBody>
                    <a:bodyPr/>
                    <a:lstStyle/>
                    <a:p>
                      <a:pPr marR="168275" algn="ctr">
                        <a:lnSpc>
                          <a:spcPct val="100000"/>
                        </a:lnSpc>
                        <a:spcBef>
                          <a:spcPts val="620"/>
                        </a:spcBef>
                      </a:pPr>
                      <a:r>
                        <a:rPr sz="1600" spc="5" dirty="0">
                          <a:latin typeface="TT Commons" panose="02000506040000020004" pitchFamily="50" charset="0"/>
                          <a:cs typeface="Carlito"/>
                        </a:rPr>
                        <a:t>Decongestant serum</a:t>
                      </a:r>
                      <a:r>
                        <a:rPr sz="1600" spc="-20" dirty="0">
                          <a:latin typeface="TT Commons" panose="02000506040000020004" pitchFamily="50" charset="0"/>
                          <a:cs typeface="Carlito"/>
                        </a:rPr>
                        <a:t> </a:t>
                      </a:r>
                      <a:endParaRPr sz="16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L="1012190" algn="ctr">
                        <a:lnSpc>
                          <a:spcPct val="100000"/>
                        </a:lnSpc>
                        <a:spcBef>
                          <a:spcPts val="620"/>
                        </a:spcBef>
                      </a:pPr>
                      <a:r>
                        <a:rPr sz="1600" dirty="0">
                          <a:latin typeface="TT Commons" panose="02000506040000020004" pitchFamily="50" charset="0"/>
                          <a:cs typeface="Carlito"/>
                        </a:rPr>
                        <a:t>Soft</a:t>
                      </a:r>
                      <a:r>
                        <a:rPr sz="1600" spc="5" dirty="0">
                          <a:latin typeface="TT Commons" panose="02000506040000020004" pitchFamily="50" charset="0"/>
                          <a:cs typeface="Carlito"/>
                        </a:rPr>
                        <a:t> </a:t>
                      </a:r>
                      <a:r>
                        <a:rPr sz="1600" spc="-5" dirty="0">
                          <a:latin typeface="TT Commons" panose="02000506040000020004" pitchFamily="50" charset="0"/>
                          <a:cs typeface="Carlito"/>
                        </a:rPr>
                        <a:t>Therapy</a:t>
                      </a:r>
                      <a:endParaRPr sz="16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L="1143000" algn="ctr">
                        <a:lnSpc>
                          <a:spcPct val="100000"/>
                        </a:lnSpc>
                        <a:spcBef>
                          <a:spcPts val="620"/>
                        </a:spcBef>
                      </a:pPr>
                      <a:r>
                        <a:rPr sz="1600" spc="5" dirty="0">
                          <a:latin typeface="TT Commons" panose="02000506040000020004" pitchFamily="50" charset="0"/>
                          <a:cs typeface="Carlito"/>
                        </a:rPr>
                        <a:t>5</a:t>
                      </a:r>
                      <a:r>
                        <a:rPr sz="1600" dirty="0">
                          <a:latin typeface="TT Commons" panose="02000506040000020004" pitchFamily="50" charset="0"/>
                          <a:cs typeface="Carlito"/>
                        </a:rPr>
                        <a:t> min</a:t>
                      </a:r>
                    </a:p>
                  </a:txBody>
                  <a:tcPr marL="0" marR="0" marT="44454"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7"/>
                  </a:ext>
                </a:extLst>
              </a:tr>
              <a:tr h="311827">
                <a:tc>
                  <a:txBody>
                    <a:bodyPr/>
                    <a:lstStyle/>
                    <a:p>
                      <a:pPr algn="ctr">
                        <a:lnSpc>
                          <a:spcPct val="100000"/>
                        </a:lnSpc>
                        <a:spcBef>
                          <a:spcPts val="415"/>
                        </a:spcBef>
                      </a:pPr>
                      <a:r>
                        <a:rPr sz="1600" dirty="0">
                          <a:latin typeface="TT Commons" panose="02000506040000020004" pitchFamily="50" charset="0"/>
                          <a:cs typeface="Carlito"/>
                        </a:rPr>
                        <a:t>Occlusion</a:t>
                      </a:r>
                      <a:r>
                        <a:rPr sz="1600" spc="-130" dirty="0">
                          <a:latin typeface="TT Commons" panose="02000506040000020004" pitchFamily="50" charset="0"/>
                          <a:cs typeface="Arial"/>
                        </a:rPr>
                        <a:t> - penetration</a:t>
                      </a:r>
                      <a:r>
                        <a:rPr sz="1600" spc="-135" dirty="0">
                          <a:latin typeface="TT Commons" panose="02000506040000020004" pitchFamily="50" charset="0"/>
                          <a:cs typeface="Arial"/>
                        </a:rPr>
                        <a:t> </a:t>
                      </a:r>
                      <a:endParaRPr sz="1600" dirty="0">
                        <a:latin typeface="TT Commons" panose="02000506040000020004" pitchFamily="50" charset="0"/>
                        <a:cs typeface="Carlito"/>
                      </a:endParaRPr>
                    </a:p>
                  </a:txBody>
                  <a:tcPr marL="0" marR="0" marT="29756" marB="0">
                    <a:lnL w="12700">
                      <a:solidFill>
                        <a:srgbClr val="000000"/>
                      </a:solidFill>
                      <a:prstDash val="solid"/>
                    </a:lnL>
                    <a:solidFill>
                      <a:srgbClr val="FFCCFF"/>
                    </a:solidFill>
                  </a:tcPr>
                </a:tc>
                <a:tc>
                  <a:txBody>
                    <a:bodyPr/>
                    <a:lstStyle/>
                    <a:p>
                      <a:pPr marR="166370" algn="ctr">
                        <a:lnSpc>
                          <a:spcPct val="100000"/>
                        </a:lnSpc>
                        <a:spcBef>
                          <a:spcPts val="415"/>
                        </a:spcBef>
                      </a:pPr>
                      <a:r>
                        <a:rPr sz="1600" dirty="0">
                          <a:latin typeface="TT Commons" panose="02000506040000020004" pitchFamily="50" charset="0"/>
                          <a:cs typeface="Carlito"/>
                        </a:rPr>
                        <a:t>Mask</a:t>
                      </a:r>
                      <a:endParaRPr sz="1600">
                        <a:latin typeface="TT Commons" panose="02000506040000020004" pitchFamily="50" charset="0"/>
                        <a:cs typeface="Carlito"/>
                      </a:endParaRPr>
                    </a:p>
                  </a:txBody>
                  <a:tcPr marL="0" marR="0" marT="29756" marB="0"/>
                </a:tc>
                <a:tc>
                  <a:txBody>
                    <a:bodyPr/>
                    <a:lstStyle/>
                    <a:p>
                      <a:pPr marL="966469" algn="ctr">
                        <a:lnSpc>
                          <a:spcPct val="100000"/>
                        </a:lnSpc>
                        <a:spcBef>
                          <a:spcPts val="415"/>
                        </a:spcBef>
                      </a:pPr>
                      <a:r>
                        <a:rPr sz="1600" dirty="0">
                          <a:latin typeface="TT Commons" panose="02000506040000020004" pitchFamily="50" charset="0"/>
                          <a:cs typeface="Carlito"/>
                        </a:rPr>
                        <a:t>Healing</a:t>
                      </a:r>
                      <a:r>
                        <a:rPr sz="1600" spc="5" dirty="0">
                          <a:latin typeface="TT Commons" panose="02000506040000020004" pitchFamily="50" charset="0"/>
                          <a:cs typeface="Carlito"/>
                        </a:rPr>
                        <a:t> </a:t>
                      </a:r>
                      <a:r>
                        <a:rPr sz="1600" dirty="0">
                          <a:latin typeface="TT Commons" panose="02000506040000020004" pitchFamily="50" charset="0"/>
                          <a:cs typeface="Carlito"/>
                        </a:rPr>
                        <a:t>Mask</a:t>
                      </a:r>
                      <a:endParaRPr sz="1600">
                        <a:latin typeface="TT Commons" panose="02000506040000020004" pitchFamily="50" charset="0"/>
                        <a:cs typeface="Carlito"/>
                      </a:endParaRPr>
                    </a:p>
                  </a:txBody>
                  <a:tcPr marL="0" marR="0" marT="29756" marB="0"/>
                </a:tc>
                <a:tc>
                  <a:txBody>
                    <a:bodyPr/>
                    <a:lstStyle/>
                    <a:p>
                      <a:pPr marL="1066800" algn="ctr">
                        <a:lnSpc>
                          <a:spcPct val="100000"/>
                        </a:lnSpc>
                        <a:spcBef>
                          <a:spcPts val="415"/>
                        </a:spcBef>
                      </a:pPr>
                      <a:r>
                        <a:rPr sz="1600" spc="5" dirty="0">
                          <a:latin typeface="TT Commons" panose="02000506040000020004" pitchFamily="50" charset="0"/>
                          <a:cs typeface="Carlito"/>
                        </a:rPr>
                        <a:t>20 </a:t>
                      </a:r>
                      <a:r>
                        <a:rPr sz="1600" dirty="0">
                          <a:latin typeface="TT Commons" panose="02000506040000020004" pitchFamily="50" charset="0"/>
                          <a:cs typeface="Carlito"/>
                        </a:rPr>
                        <a:t>min</a:t>
                      </a:r>
                    </a:p>
                  </a:txBody>
                  <a:tcPr marL="0" marR="0" marT="29756" marB="0">
                    <a:lnR w="12700">
                      <a:solidFill>
                        <a:srgbClr val="000000"/>
                      </a:solidFill>
                      <a:prstDash val="solid"/>
                    </a:lnR>
                  </a:tcPr>
                </a:tc>
                <a:extLst>
                  <a:ext uri="{0D108BD9-81ED-4DB2-BD59-A6C34878D82A}">
                    <a16:rowId xmlns:a16="http://schemas.microsoft.com/office/drawing/2014/main" val="10008"/>
                  </a:ext>
                </a:extLst>
              </a:tr>
              <a:tr h="296733">
                <a:tc>
                  <a:txBody>
                    <a:bodyPr/>
                    <a:lstStyle/>
                    <a:p>
                      <a:pPr algn="ctr">
                        <a:lnSpc>
                          <a:spcPct val="100000"/>
                        </a:lnSpc>
                        <a:spcBef>
                          <a:spcPts val="415"/>
                        </a:spcBef>
                      </a:pPr>
                      <a:r>
                        <a:rPr sz="1600" spc="-5" dirty="0">
                          <a:latin typeface="TT Commons" panose="02000506040000020004" pitchFamily="50" charset="0"/>
                          <a:cs typeface="Carlito"/>
                        </a:rPr>
                        <a:t>Protecting</a:t>
                      </a:r>
                      <a:endParaRPr sz="1600" dirty="0">
                        <a:latin typeface="TT Commons" panose="02000506040000020004" pitchFamily="50" charset="0"/>
                        <a:cs typeface="Carlito"/>
                      </a:endParaRPr>
                    </a:p>
                  </a:txBody>
                  <a:tcPr marL="0" marR="0" marT="29756" marB="0">
                    <a:lnL w="12700">
                      <a:solidFill>
                        <a:srgbClr val="000000"/>
                      </a:solidFill>
                      <a:prstDash val="solid"/>
                    </a:lnL>
                    <a:lnB w="12700">
                      <a:solidFill>
                        <a:srgbClr val="000000"/>
                      </a:solidFill>
                      <a:prstDash val="solid"/>
                    </a:lnB>
                    <a:solidFill>
                      <a:srgbClr val="FFCCFF"/>
                    </a:solidFill>
                  </a:tcPr>
                </a:tc>
                <a:tc>
                  <a:txBody>
                    <a:bodyPr/>
                    <a:lstStyle/>
                    <a:p>
                      <a:pPr marR="168910" algn="ctr">
                        <a:lnSpc>
                          <a:spcPct val="100000"/>
                        </a:lnSpc>
                        <a:spcBef>
                          <a:spcPts val="415"/>
                        </a:spcBef>
                      </a:pPr>
                      <a:r>
                        <a:rPr sz="1600" spc="-5" dirty="0">
                          <a:latin typeface="TT Commons" panose="02000506040000020004" pitchFamily="50" charset="0"/>
                          <a:cs typeface="Carlito"/>
                        </a:rPr>
                        <a:t>Protecting</a:t>
                      </a:r>
                      <a:endParaRPr sz="160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L="346075" marR="0" lvl="0" indent="0" algn="ctr" defTabSz="761970" rtl="0" eaLnBrk="1" fontAlgn="auto" latinLnBrk="0" hangingPunct="1">
                        <a:lnSpc>
                          <a:spcPct val="100000"/>
                        </a:lnSpc>
                        <a:spcBef>
                          <a:spcPts val="415"/>
                        </a:spcBef>
                        <a:spcAft>
                          <a:spcPts val="0"/>
                        </a:spcAft>
                        <a:buClrTx/>
                        <a:buSzTx/>
                        <a:buFontTx/>
                        <a:buNone/>
                        <a:tabLst/>
                        <a:defRPr/>
                      </a:pPr>
                      <a:r>
                        <a:rPr lang="es-ES" sz="1600" spc="-5" dirty="0" err="1">
                          <a:latin typeface="TT Commons" panose="02000506040000020004" pitchFamily="50" charset="0"/>
                          <a:cs typeface="Carlito"/>
                        </a:rPr>
                        <a:t>Aqua</a:t>
                      </a:r>
                      <a:r>
                        <a:rPr lang="es-ES" sz="1600" spc="-5" dirty="0">
                          <a:latin typeface="TT Commons" panose="02000506040000020004" pitchFamily="50" charset="0"/>
                          <a:cs typeface="Carlito"/>
                        </a:rPr>
                        <a:t> </a:t>
                      </a:r>
                      <a:r>
                        <a:rPr lang="es-ES" sz="1600" spc="-5" dirty="0" err="1">
                          <a:latin typeface="TT Commons" panose="02000506040000020004" pitchFamily="50" charset="0"/>
                          <a:cs typeface="Carlito"/>
                        </a:rPr>
                        <a:t>Tonic</a:t>
                      </a:r>
                      <a:r>
                        <a:rPr lang="es-ES" sz="1600" spc="-5" baseline="0" dirty="0">
                          <a:latin typeface="TT Commons" panose="02000506040000020004" pitchFamily="50" charset="0"/>
                          <a:cs typeface="Carlito"/>
                        </a:rPr>
                        <a:t> + </a:t>
                      </a:r>
                      <a:r>
                        <a:rPr lang="es-ES" sz="1600" spc="-5" dirty="0" err="1">
                          <a:latin typeface="TT Commons" panose="02000506040000020004" pitchFamily="50" charset="0"/>
                          <a:cs typeface="Carlito"/>
                        </a:rPr>
                        <a:t>Hydrocream</a:t>
                      </a:r>
                      <a:endParaRPr lang="es-ES" sz="1600" dirty="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L="1143000" algn="ctr">
                        <a:lnSpc>
                          <a:spcPct val="100000"/>
                        </a:lnSpc>
                        <a:spcBef>
                          <a:spcPts val="415"/>
                        </a:spcBef>
                      </a:pPr>
                      <a:r>
                        <a:rPr sz="1600" spc="5" dirty="0">
                          <a:latin typeface="TT Commons" panose="02000506040000020004" pitchFamily="50" charset="0"/>
                          <a:cs typeface="Carlito"/>
                        </a:rPr>
                        <a:t>2</a:t>
                      </a:r>
                      <a:r>
                        <a:rPr sz="1600" dirty="0">
                          <a:latin typeface="TT Commons" panose="02000506040000020004" pitchFamily="50" charset="0"/>
                          <a:cs typeface="Carlito"/>
                        </a:rPr>
                        <a:t> min</a:t>
                      </a:r>
                    </a:p>
                  </a:txBody>
                  <a:tcPr marL="0" marR="0" marT="29756"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9"/>
                  </a:ext>
                </a:extLst>
              </a:tr>
            </a:tbl>
          </a:graphicData>
        </a:graphic>
      </p:graphicFrame>
      <p:sp>
        <p:nvSpPr>
          <p:cNvPr id="7" name="Título 6"/>
          <p:cNvSpPr>
            <a:spLocks noGrp="1"/>
          </p:cNvSpPr>
          <p:nvPr>
            <p:ph type="title"/>
          </p:nvPr>
        </p:nvSpPr>
        <p:spPr>
          <a:xfrm>
            <a:off x="698500" y="445037"/>
            <a:ext cx="1394613" cy="332399"/>
          </a:xfrm>
        </p:spPr>
        <p:txBody>
          <a:bodyPr/>
          <a:lstStyle/>
          <a:p>
            <a:r>
              <a:rPr lang="es-ES" sz="2400" spc="300" dirty="0">
                <a:latin typeface="Bebas Neue Regular" panose="00000500000000000000" pitchFamily="50" charset="0"/>
              </a:rPr>
              <a:t>protocol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165600" y="2734318"/>
            <a:ext cx="552619" cy="2012497"/>
          </a:xfrm>
          <a:prstGeom prst="rect">
            <a:avLst/>
          </a:prstGeom>
          <a:blipFill>
            <a:blip r:embed="rId2" cstate="print"/>
            <a:stretch>
              <a:fillRect/>
            </a:stretch>
          </a:blipFill>
        </p:spPr>
        <p:txBody>
          <a:bodyPr wrap="square" lIns="0" tIns="0" rIns="0" bIns="0" rtlCol="0"/>
          <a:lstStyle/>
          <a:p>
            <a:endParaRPr sz="597"/>
          </a:p>
        </p:txBody>
      </p:sp>
      <p:sp>
        <p:nvSpPr>
          <p:cNvPr id="23" name="object 23"/>
          <p:cNvSpPr txBox="1"/>
          <p:nvPr/>
        </p:nvSpPr>
        <p:spPr>
          <a:xfrm>
            <a:off x="86937" y="1226450"/>
            <a:ext cx="1942015" cy="992125"/>
          </a:xfrm>
          <a:prstGeom prst="rect">
            <a:avLst/>
          </a:prstGeom>
        </p:spPr>
        <p:txBody>
          <a:bodyPr vert="horz" wrap="square" lIns="0" tIns="7170" rIns="0" bIns="0" rtlCol="0">
            <a:spAutoFit/>
          </a:bodyPr>
          <a:lstStyle/>
          <a:p>
            <a:pPr marL="6812" marR="2868" indent="2868" algn="ctr">
              <a:spcBef>
                <a:spcPts val="56"/>
              </a:spcBef>
            </a:pPr>
            <a:r>
              <a:rPr sz="1600" dirty="0">
                <a:latin typeface="TT Commons" panose="02000506040000020004" pitchFamily="50" charset="0"/>
                <a:cs typeface="Carlito"/>
              </a:rPr>
              <a:t>Cleansing gel</a:t>
            </a:r>
            <a:r>
              <a:rPr sz="1600" spc="-6" dirty="0">
                <a:latin typeface="TT Commons" panose="02000506040000020004" pitchFamily="50" charset="0"/>
                <a:cs typeface="Carlito"/>
              </a:rPr>
              <a:t> with</a:t>
            </a:r>
            <a:r>
              <a:rPr sz="1600" dirty="0">
                <a:latin typeface="TT Commons" panose="02000506040000020004" pitchFamily="50" charset="0"/>
                <a:cs typeface="Carlito"/>
              </a:rPr>
              <a:t> soothing,</a:t>
            </a:r>
            <a:r>
              <a:rPr sz="1600" spc="-6" dirty="0">
                <a:latin typeface="TT Commons" panose="02000506040000020004" pitchFamily="50" charset="0"/>
                <a:cs typeface="Carlito"/>
              </a:rPr>
              <a:t> decongestant</a:t>
            </a:r>
            <a:r>
              <a:rPr sz="1600" spc="-8" dirty="0">
                <a:latin typeface="TT Commons" panose="02000506040000020004" pitchFamily="50" charset="0"/>
                <a:cs typeface="Carlito"/>
              </a:rPr>
              <a:t> and</a:t>
            </a:r>
            <a:r>
              <a:rPr sz="1600" spc="-28" dirty="0">
                <a:latin typeface="TT Commons" panose="02000506040000020004" pitchFamily="50" charset="0"/>
                <a:cs typeface="Carlito"/>
              </a:rPr>
              <a:t> </a:t>
            </a:r>
            <a:r>
              <a:rPr sz="1600" dirty="0">
                <a:latin typeface="TT Commons" panose="02000506040000020004" pitchFamily="50" charset="0"/>
                <a:cs typeface="Carlito"/>
              </a:rPr>
              <a:t>repairing action</a:t>
            </a:r>
          </a:p>
        </p:txBody>
      </p:sp>
      <p:sp>
        <p:nvSpPr>
          <p:cNvPr id="24" name="object 24"/>
          <p:cNvSpPr txBox="1"/>
          <p:nvPr/>
        </p:nvSpPr>
        <p:spPr>
          <a:xfrm>
            <a:off x="4165600" y="1226450"/>
            <a:ext cx="1920744" cy="992125"/>
          </a:xfrm>
          <a:prstGeom prst="rect">
            <a:avLst/>
          </a:prstGeom>
        </p:spPr>
        <p:txBody>
          <a:bodyPr vert="horz" wrap="square" lIns="0" tIns="7170" rIns="0" bIns="0" rtlCol="0">
            <a:spAutoFit/>
          </a:bodyPr>
          <a:lstStyle/>
          <a:p>
            <a:pPr marL="7170" marR="2868" algn="ctr">
              <a:spcBef>
                <a:spcPts val="56"/>
              </a:spcBef>
            </a:pPr>
            <a:r>
              <a:rPr sz="1600" dirty="0">
                <a:latin typeface="TT Commons" panose="02000506040000020004" pitchFamily="50" charset="0"/>
                <a:cs typeface="Carlito"/>
              </a:rPr>
              <a:t>Facial emulsion with calming effect, decongestant, repairing and protector.</a:t>
            </a:r>
          </a:p>
        </p:txBody>
      </p:sp>
      <p:sp>
        <p:nvSpPr>
          <p:cNvPr id="25" name="object 25"/>
          <p:cNvSpPr txBox="1"/>
          <p:nvPr/>
        </p:nvSpPr>
        <p:spPr>
          <a:xfrm>
            <a:off x="2116035" y="1228501"/>
            <a:ext cx="1897165" cy="512507"/>
          </a:xfrm>
          <a:prstGeom prst="rect">
            <a:avLst/>
          </a:prstGeom>
        </p:spPr>
        <p:txBody>
          <a:bodyPr vert="horz" wrap="square" lIns="0" tIns="7170" rIns="0" bIns="0" rtlCol="0">
            <a:spAutoFit/>
          </a:bodyPr>
          <a:lstStyle/>
          <a:p>
            <a:pPr marL="6812" marR="2868" indent="2868" algn="ctr">
              <a:spcBef>
                <a:spcPts val="56"/>
              </a:spcBef>
            </a:pPr>
            <a:r>
              <a:rPr sz="1600" dirty="0">
                <a:latin typeface="TT Commons" panose="02000506040000020004" pitchFamily="50" charset="0"/>
                <a:cs typeface="Carlito"/>
              </a:rPr>
              <a:t>Soothing facial tonic,</a:t>
            </a:r>
          </a:p>
          <a:p>
            <a:pPr marL="6812" marR="2868" indent="2868" algn="ctr">
              <a:spcBef>
                <a:spcPts val="56"/>
              </a:spcBef>
            </a:pPr>
            <a:r>
              <a:rPr sz="1600" dirty="0">
                <a:latin typeface="TT Commons" panose="02000506040000020004" pitchFamily="50" charset="0"/>
                <a:cs typeface="Carlito"/>
              </a:rPr>
              <a:t>restful and relaxing</a:t>
            </a:r>
          </a:p>
        </p:txBody>
      </p:sp>
      <p:sp>
        <p:nvSpPr>
          <p:cNvPr id="27" name="object 27"/>
          <p:cNvSpPr/>
          <p:nvPr/>
        </p:nvSpPr>
        <p:spPr>
          <a:xfrm>
            <a:off x="6193597" y="3799504"/>
            <a:ext cx="1010467" cy="947311"/>
          </a:xfrm>
          <a:prstGeom prst="rect">
            <a:avLst/>
          </a:prstGeom>
          <a:blipFill>
            <a:blip r:embed="rId3" cstate="print"/>
            <a:stretch>
              <a:fillRect/>
            </a:stretch>
          </a:blipFill>
        </p:spPr>
        <p:txBody>
          <a:bodyPr wrap="square" lIns="0" tIns="0" rIns="0" bIns="0" rtlCol="0"/>
          <a:lstStyle/>
          <a:p>
            <a:endParaRPr sz="597"/>
          </a:p>
        </p:txBody>
      </p:sp>
      <p:sp>
        <p:nvSpPr>
          <p:cNvPr id="29" name="object 29"/>
          <p:cNvSpPr/>
          <p:nvPr/>
        </p:nvSpPr>
        <p:spPr>
          <a:xfrm>
            <a:off x="8351132" y="4727025"/>
            <a:ext cx="1039375" cy="425903"/>
          </a:xfrm>
          <a:prstGeom prst="rect">
            <a:avLst/>
          </a:prstGeom>
          <a:blipFill>
            <a:blip r:embed="rId4" cstate="print"/>
            <a:stretch>
              <a:fillRect/>
            </a:stretch>
          </a:blipFill>
        </p:spPr>
        <p:txBody>
          <a:bodyPr wrap="square" lIns="0" tIns="0" rIns="0" bIns="0" rtlCol="0"/>
          <a:lstStyle/>
          <a:p>
            <a:endParaRPr sz="597"/>
          </a:p>
        </p:txBody>
      </p:sp>
      <p:sp>
        <p:nvSpPr>
          <p:cNvPr id="35" name="object 35"/>
          <p:cNvSpPr txBox="1"/>
          <p:nvPr/>
        </p:nvSpPr>
        <p:spPr>
          <a:xfrm>
            <a:off x="6187437" y="1217846"/>
            <a:ext cx="1942015" cy="1238346"/>
          </a:xfrm>
          <a:prstGeom prst="rect">
            <a:avLst/>
          </a:prstGeom>
        </p:spPr>
        <p:txBody>
          <a:bodyPr vert="horz" wrap="square" lIns="0" tIns="7170" rIns="0" bIns="0" rtlCol="0">
            <a:normAutofit fontScale="96296"/>
          </a:bodyPr>
          <a:lstStyle/>
          <a:p>
            <a:pPr marL="7170" marR="2868" indent="-717" algn="ctr">
              <a:spcBef>
                <a:spcPts val="56"/>
              </a:spcBef>
            </a:pPr>
            <a:r>
              <a:rPr sz="1600" dirty="0">
                <a:latin typeface="TT Commons" panose="02000506040000020004" pitchFamily="50" charset="0"/>
                <a:cs typeface="Carlito"/>
              </a:rPr>
              <a:t>Restorative facial cream, decongestant and soothing with anti-aging effect</a:t>
            </a:r>
          </a:p>
        </p:txBody>
      </p:sp>
      <p:sp>
        <p:nvSpPr>
          <p:cNvPr id="36" name="object 36"/>
          <p:cNvSpPr txBox="1"/>
          <p:nvPr/>
        </p:nvSpPr>
        <p:spPr>
          <a:xfrm>
            <a:off x="889000" y="4063778"/>
            <a:ext cx="1147929" cy="418762"/>
          </a:xfrm>
          <a:prstGeom prst="rect">
            <a:avLst/>
          </a:prstGeom>
        </p:spPr>
        <p:txBody>
          <a:bodyPr vert="horz" wrap="square" lIns="0" tIns="76003" rIns="0" bIns="0" rtlCol="0">
            <a:spAutoFit/>
          </a:bodyPr>
          <a:lstStyle/>
          <a:p>
            <a:pPr marL="7170">
              <a:spcBef>
                <a:spcPts val="542"/>
              </a:spcBef>
            </a:pPr>
            <a:r>
              <a:rPr sz="903" spc="-3" dirty="0" err="1">
                <a:latin typeface="TeXGyreAdventor"/>
                <a:cs typeface="TeXGyreAdventor"/>
              </a:rPr>
              <a:t>Volume</a:t>
            </a:r>
            <a:r>
              <a:rPr sz="903" spc="-3" dirty="0">
                <a:latin typeface="TeXGyreAdventor"/>
                <a:cs typeface="TeXGyreAdventor"/>
              </a:rPr>
              <a:t>: 115 ml</a:t>
            </a:r>
            <a:endParaRPr sz="903" dirty="0">
              <a:latin typeface="TeXGyreAdventor"/>
              <a:cs typeface="TeXGyreAdventor"/>
            </a:endParaRPr>
          </a:p>
          <a:p>
            <a:pPr marL="7170">
              <a:spcBef>
                <a:spcPts val="542"/>
              </a:spcBef>
            </a:pPr>
            <a:r>
              <a:rPr sz="903" spc="-6" dirty="0">
                <a:latin typeface="TeXGyreAdventor"/>
                <a:cs typeface="TeXGyreAdventor"/>
              </a:rPr>
              <a:t>Code:</a:t>
            </a:r>
            <a:r>
              <a:rPr sz="903" spc="6" dirty="0">
                <a:latin typeface="TeXGyreAdventor"/>
                <a:cs typeface="TeXGyreAdventor"/>
              </a:rPr>
              <a:t> </a:t>
            </a:r>
            <a:r>
              <a:rPr sz="903" spc="-3" dirty="0">
                <a:latin typeface="TeXGyreAdventor"/>
                <a:cs typeface="TeXGyreAdventor"/>
              </a:rPr>
              <a:t>640862</a:t>
            </a:r>
            <a:endParaRPr sz="903" dirty="0">
              <a:latin typeface="TeXGyreAdventor"/>
              <a:cs typeface="TeXGyreAdventor"/>
            </a:endParaRPr>
          </a:p>
        </p:txBody>
      </p:sp>
      <p:sp>
        <p:nvSpPr>
          <p:cNvPr id="37" name="object 37"/>
          <p:cNvSpPr txBox="1"/>
          <p:nvPr/>
        </p:nvSpPr>
        <p:spPr>
          <a:xfrm>
            <a:off x="4741755" y="4063778"/>
            <a:ext cx="1147929" cy="418762"/>
          </a:xfrm>
          <a:prstGeom prst="rect">
            <a:avLst/>
          </a:prstGeom>
        </p:spPr>
        <p:txBody>
          <a:bodyPr vert="horz" wrap="square" lIns="0" tIns="76003" rIns="0" bIns="0" rtlCol="0">
            <a:spAutoFit/>
          </a:bodyPr>
          <a:lstStyle/>
          <a:p>
            <a:pPr marL="7170">
              <a:spcBef>
                <a:spcPts val="542"/>
              </a:spcBef>
            </a:pPr>
            <a:r>
              <a:rPr sz="903" spc="-3" dirty="0" err="1">
                <a:latin typeface="TeXGyreAdventor"/>
                <a:cs typeface="TeXGyreAdventor"/>
              </a:rPr>
              <a:t>Volume</a:t>
            </a:r>
            <a:r>
              <a:rPr sz="903" spc="-3" dirty="0">
                <a:latin typeface="TeXGyreAdventor"/>
                <a:cs typeface="TeXGyreAdventor"/>
              </a:rPr>
              <a:t>: 50</a:t>
            </a:r>
            <a:r>
              <a:rPr sz="903" spc="-37" dirty="0">
                <a:latin typeface="TeXGyreAdventor"/>
                <a:cs typeface="TeXGyreAdventor"/>
              </a:rPr>
              <a:t> </a:t>
            </a:r>
            <a:r>
              <a:rPr sz="903" spc="-3" dirty="0">
                <a:latin typeface="TeXGyreAdventor"/>
                <a:cs typeface="TeXGyreAdventor"/>
              </a:rPr>
              <a:t>ml</a:t>
            </a:r>
            <a:endParaRPr sz="903" dirty="0">
              <a:latin typeface="TeXGyreAdventor"/>
              <a:cs typeface="TeXGyreAdventor"/>
            </a:endParaRPr>
          </a:p>
          <a:p>
            <a:pPr marL="7170">
              <a:spcBef>
                <a:spcPts val="542"/>
              </a:spcBef>
            </a:pPr>
            <a:r>
              <a:rPr sz="903" spc="-3" dirty="0">
                <a:latin typeface="TeXGyreAdventor"/>
                <a:cs typeface="TeXGyreAdventor"/>
              </a:rPr>
              <a:t>Code:</a:t>
            </a:r>
            <a:r>
              <a:rPr sz="903" spc="-34" dirty="0">
                <a:latin typeface="TeXGyreAdventor"/>
                <a:cs typeface="TeXGyreAdventor"/>
              </a:rPr>
              <a:t> </a:t>
            </a:r>
            <a:r>
              <a:rPr sz="903" spc="-3" dirty="0">
                <a:latin typeface="TeXGyreAdventor"/>
                <a:cs typeface="TeXGyreAdventor"/>
              </a:rPr>
              <a:t>640861</a:t>
            </a:r>
            <a:endParaRPr sz="903" dirty="0">
              <a:latin typeface="TeXGyreAdventor"/>
              <a:cs typeface="TeXGyreAdventor"/>
            </a:endParaRPr>
          </a:p>
        </p:txBody>
      </p:sp>
      <p:sp>
        <p:nvSpPr>
          <p:cNvPr id="38" name="object 38"/>
          <p:cNvSpPr txBox="1"/>
          <p:nvPr/>
        </p:nvSpPr>
        <p:spPr>
          <a:xfrm>
            <a:off x="7284871" y="4063778"/>
            <a:ext cx="1147929" cy="418762"/>
          </a:xfrm>
          <a:prstGeom prst="rect">
            <a:avLst/>
          </a:prstGeom>
        </p:spPr>
        <p:txBody>
          <a:bodyPr vert="horz" wrap="square" lIns="0" tIns="76003" rIns="0" bIns="0" rtlCol="0">
            <a:spAutoFit/>
          </a:bodyPr>
          <a:lstStyle/>
          <a:p>
            <a:pPr marL="7170">
              <a:spcBef>
                <a:spcPts val="542"/>
              </a:spcBef>
            </a:pPr>
            <a:r>
              <a:rPr sz="903" spc="-3" dirty="0" err="1">
                <a:latin typeface="TeXGyreAdventor"/>
                <a:cs typeface="TeXGyreAdventor"/>
              </a:rPr>
              <a:t>Volume</a:t>
            </a:r>
            <a:r>
              <a:rPr sz="903" spc="-3" dirty="0">
                <a:latin typeface="TeXGyreAdventor"/>
                <a:cs typeface="TeXGyreAdventor"/>
              </a:rPr>
              <a:t>: 50</a:t>
            </a:r>
            <a:r>
              <a:rPr sz="903" spc="-37" dirty="0">
                <a:latin typeface="TeXGyreAdventor"/>
                <a:cs typeface="TeXGyreAdventor"/>
              </a:rPr>
              <a:t> </a:t>
            </a:r>
            <a:r>
              <a:rPr sz="903" spc="-3" dirty="0">
                <a:latin typeface="TeXGyreAdventor"/>
                <a:cs typeface="TeXGyreAdventor"/>
              </a:rPr>
              <a:t>ml</a:t>
            </a:r>
            <a:endParaRPr sz="903" dirty="0">
              <a:latin typeface="TeXGyreAdventor"/>
              <a:cs typeface="TeXGyreAdventor"/>
            </a:endParaRPr>
          </a:p>
          <a:p>
            <a:pPr marL="7170">
              <a:spcBef>
                <a:spcPts val="542"/>
              </a:spcBef>
            </a:pPr>
            <a:r>
              <a:rPr sz="903" spc="-3" dirty="0">
                <a:latin typeface="TeXGyreAdventor"/>
                <a:cs typeface="TeXGyreAdventor"/>
              </a:rPr>
              <a:t>Code:</a:t>
            </a:r>
            <a:r>
              <a:rPr sz="903" spc="-34" dirty="0">
                <a:latin typeface="TeXGyreAdventor"/>
                <a:cs typeface="TeXGyreAdventor"/>
              </a:rPr>
              <a:t> </a:t>
            </a:r>
            <a:r>
              <a:rPr sz="903" spc="-3" dirty="0">
                <a:latin typeface="TeXGyreAdventor"/>
                <a:cs typeface="TeXGyreAdventor"/>
              </a:rPr>
              <a:t>640860</a:t>
            </a:r>
            <a:endParaRPr sz="903" dirty="0">
              <a:latin typeface="TeXGyreAdventor"/>
              <a:cs typeface="TeXGyreAdventor"/>
            </a:endParaRPr>
          </a:p>
        </p:txBody>
      </p:sp>
      <p:sp>
        <p:nvSpPr>
          <p:cNvPr id="39" name="object 39"/>
          <p:cNvSpPr txBox="1"/>
          <p:nvPr/>
        </p:nvSpPr>
        <p:spPr>
          <a:xfrm>
            <a:off x="2865271" y="4065156"/>
            <a:ext cx="1147929" cy="418762"/>
          </a:xfrm>
          <a:prstGeom prst="rect">
            <a:avLst/>
          </a:prstGeom>
        </p:spPr>
        <p:txBody>
          <a:bodyPr vert="horz" wrap="square" lIns="0" tIns="76003" rIns="0" bIns="0" rtlCol="0">
            <a:spAutoFit/>
          </a:bodyPr>
          <a:lstStyle/>
          <a:p>
            <a:pPr marL="7170">
              <a:spcBef>
                <a:spcPts val="542"/>
              </a:spcBef>
            </a:pPr>
            <a:r>
              <a:rPr sz="903" spc="-3" dirty="0" err="1">
                <a:latin typeface="TeXGyreAdventor"/>
                <a:cs typeface="TeXGyreAdventor"/>
              </a:rPr>
              <a:t>Volume</a:t>
            </a:r>
            <a:r>
              <a:rPr sz="903" spc="-3" dirty="0">
                <a:latin typeface="TeXGyreAdventor"/>
                <a:cs typeface="TeXGyreAdventor"/>
              </a:rPr>
              <a:t>: 200 ml</a:t>
            </a:r>
            <a:endParaRPr sz="903" dirty="0">
              <a:latin typeface="TeXGyreAdventor"/>
              <a:cs typeface="TeXGyreAdventor"/>
            </a:endParaRPr>
          </a:p>
          <a:p>
            <a:pPr marL="7170">
              <a:spcBef>
                <a:spcPts val="542"/>
              </a:spcBef>
            </a:pPr>
            <a:r>
              <a:rPr sz="903" spc="-3" dirty="0">
                <a:latin typeface="TeXGyreAdventor"/>
                <a:cs typeface="TeXGyreAdventor"/>
              </a:rPr>
              <a:t>Code:</a:t>
            </a:r>
            <a:r>
              <a:rPr sz="903" spc="6" dirty="0">
                <a:latin typeface="TeXGyreAdventor"/>
                <a:cs typeface="TeXGyreAdventor"/>
              </a:rPr>
              <a:t> </a:t>
            </a:r>
            <a:r>
              <a:rPr sz="903" spc="-3" dirty="0">
                <a:latin typeface="TeXGyreAdventor"/>
                <a:cs typeface="TeXGyreAdventor"/>
              </a:rPr>
              <a:t>640865</a:t>
            </a:r>
            <a:endParaRPr sz="903" dirty="0">
              <a:latin typeface="TeXGyreAdventor"/>
              <a:cs typeface="TeXGyreAdventor"/>
            </a:endParaRPr>
          </a:p>
        </p:txBody>
      </p:sp>
      <p:sp>
        <p:nvSpPr>
          <p:cNvPr id="42" name="Título 41"/>
          <p:cNvSpPr>
            <a:spLocks noGrp="1"/>
          </p:cNvSpPr>
          <p:nvPr>
            <p:ph type="title"/>
          </p:nvPr>
        </p:nvSpPr>
        <p:spPr>
          <a:xfrm>
            <a:off x="698500" y="445037"/>
            <a:ext cx="5034968" cy="332399"/>
          </a:xfrm>
        </p:spPr>
        <p:txBody>
          <a:bodyPr/>
          <a:lstStyle/>
          <a:p>
            <a:r>
              <a:rPr lang="es-ES" sz="2400" spc="300" dirty="0">
                <a:latin typeface="Bebas Neue Regular" panose="00000500000000000000" pitchFamily="50" charset="0"/>
              </a:rPr>
              <a:t>Products for home treatment</a:t>
            </a:r>
          </a:p>
        </p:txBody>
      </p:sp>
      <p:pic>
        <p:nvPicPr>
          <p:cNvPr id="43" name="Imagen 42">
            <a:extLst>
              <a:ext uri="{FF2B5EF4-FFF2-40B4-BE49-F238E27FC236}">
                <a16:creationId xmlns:a16="http://schemas.microsoft.com/office/drawing/2014/main" id="{FF986D17-0A45-4420-8C4F-976FB6047D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988" y="2971281"/>
            <a:ext cx="874692" cy="1775534"/>
          </a:xfrm>
          <a:prstGeom prst="rect">
            <a:avLst/>
          </a:prstGeom>
        </p:spPr>
      </p:pic>
      <p:sp>
        <p:nvSpPr>
          <p:cNvPr id="44" name="object 38"/>
          <p:cNvSpPr txBox="1"/>
          <p:nvPr/>
        </p:nvSpPr>
        <p:spPr>
          <a:xfrm>
            <a:off x="9037471" y="4123605"/>
            <a:ext cx="1147929" cy="418762"/>
          </a:xfrm>
          <a:prstGeom prst="rect">
            <a:avLst/>
          </a:prstGeom>
        </p:spPr>
        <p:txBody>
          <a:bodyPr vert="horz" wrap="square" lIns="0" tIns="76003" rIns="0" bIns="0" rtlCol="0">
            <a:spAutoFit/>
          </a:bodyPr>
          <a:lstStyle/>
          <a:p>
            <a:pPr marL="7170">
              <a:spcBef>
                <a:spcPts val="542"/>
              </a:spcBef>
            </a:pPr>
            <a:r>
              <a:rPr sz="903" spc="-3" dirty="0" err="1">
                <a:latin typeface="TeXGyreAdventor"/>
                <a:cs typeface="TeXGyreAdventor"/>
              </a:rPr>
              <a:t>Volume</a:t>
            </a:r>
            <a:r>
              <a:rPr sz="903" spc="-3" dirty="0">
                <a:latin typeface="TeXGyreAdventor"/>
                <a:cs typeface="TeXGyreAdventor"/>
              </a:rPr>
              <a:t>: </a:t>
            </a:r>
            <a:r>
              <a:rPr lang="es-ES" sz="903" spc="-3" dirty="0">
                <a:latin typeface="TeXGyreAdventor"/>
                <a:cs typeface="TeXGyreAdventor"/>
              </a:rPr>
              <a:t>3</a:t>
            </a:r>
            <a:r>
              <a:rPr sz="903" spc="-3" dirty="0">
                <a:latin typeface="TeXGyreAdventor"/>
                <a:cs typeface="TeXGyreAdventor"/>
              </a:rPr>
              <a:t>0</a:t>
            </a:r>
            <a:r>
              <a:rPr sz="903" spc="-37" dirty="0">
                <a:latin typeface="TeXGyreAdventor"/>
                <a:cs typeface="TeXGyreAdventor"/>
              </a:rPr>
              <a:t> </a:t>
            </a:r>
            <a:r>
              <a:rPr sz="903" spc="-3" dirty="0">
                <a:latin typeface="TeXGyreAdventor"/>
                <a:cs typeface="TeXGyreAdventor"/>
              </a:rPr>
              <a:t>ml</a:t>
            </a:r>
            <a:endParaRPr sz="903" dirty="0">
              <a:latin typeface="TeXGyreAdventor"/>
              <a:cs typeface="TeXGyreAdventor"/>
            </a:endParaRPr>
          </a:p>
          <a:p>
            <a:pPr marL="7170">
              <a:spcBef>
                <a:spcPts val="542"/>
              </a:spcBef>
            </a:pPr>
            <a:r>
              <a:rPr sz="903" spc="-3" dirty="0">
                <a:latin typeface="TeXGyreAdventor"/>
                <a:cs typeface="TeXGyreAdventor"/>
              </a:rPr>
              <a:t>Code:</a:t>
            </a:r>
            <a:r>
              <a:rPr sz="903" spc="-34" dirty="0">
                <a:latin typeface="TeXGyreAdventor"/>
                <a:cs typeface="TeXGyreAdventor"/>
              </a:rPr>
              <a:t> </a:t>
            </a:r>
            <a:r>
              <a:rPr sz="903" spc="-3" dirty="0">
                <a:latin typeface="TeXGyreAdventor"/>
                <a:cs typeface="TeXGyreAdventor"/>
              </a:rPr>
              <a:t>64086</a:t>
            </a:r>
            <a:r>
              <a:rPr lang="es-ES" sz="903" spc="-3" dirty="0">
                <a:latin typeface="TeXGyreAdventor"/>
                <a:cs typeface="TeXGyreAdventor"/>
              </a:rPr>
              <a:t>6</a:t>
            </a:r>
            <a:endParaRPr sz="903" dirty="0">
              <a:latin typeface="TeXGyreAdventor"/>
              <a:cs typeface="TeXGyreAdventor"/>
            </a:endParaRPr>
          </a:p>
        </p:txBody>
      </p:sp>
      <p:sp>
        <p:nvSpPr>
          <p:cNvPr id="45" name="object 9"/>
          <p:cNvSpPr/>
          <p:nvPr/>
        </p:nvSpPr>
        <p:spPr>
          <a:xfrm>
            <a:off x="8175502" y="4733398"/>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6" name="object 9"/>
          <p:cNvSpPr/>
          <p:nvPr/>
        </p:nvSpPr>
        <p:spPr>
          <a:xfrm>
            <a:off x="6187437" y="4733398"/>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7" name="object 9"/>
          <p:cNvSpPr/>
          <p:nvPr/>
        </p:nvSpPr>
        <p:spPr>
          <a:xfrm>
            <a:off x="4144329" y="4744936"/>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8" name="object 9"/>
          <p:cNvSpPr/>
          <p:nvPr/>
        </p:nvSpPr>
        <p:spPr>
          <a:xfrm>
            <a:off x="2104996" y="4743572"/>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49" name="object 7"/>
          <p:cNvSpPr/>
          <p:nvPr/>
        </p:nvSpPr>
        <p:spPr>
          <a:xfrm>
            <a:off x="50800" y="4721864"/>
            <a:ext cx="2011637" cy="400090"/>
          </a:xfrm>
          <a:prstGeom prst="rect">
            <a:avLst/>
          </a:prstGeom>
          <a:blipFill>
            <a:blip r:embed="rId6" cstate="print"/>
            <a:stretch>
              <a:fillRect/>
            </a:stretch>
          </a:blipFill>
        </p:spPr>
        <p:txBody>
          <a:bodyPr wrap="square" lIns="0" tIns="0" rIns="0" bIns="0" rtlCol="0"/>
          <a:lstStyle/>
          <a:p>
            <a:endParaRPr sz="597"/>
          </a:p>
        </p:txBody>
      </p:sp>
      <p:sp>
        <p:nvSpPr>
          <p:cNvPr id="50" name="object 8"/>
          <p:cNvSpPr/>
          <p:nvPr/>
        </p:nvSpPr>
        <p:spPr>
          <a:xfrm>
            <a:off x="288273" y="4734770"/>
            <a:ext cx="1534970" cy="425903"/>
          </a:xfrm>
          <a:prstGeom prst="rect">
            <a:avLst/>
          </a:prstGeom>
          <a:blipFill>
            <a:blip r:embed="rId7" cstate="print"/>
            <a:stretch>
              <a:fillRect/>
            </a:stretch>
          </a:blipFill>
        </p:spPr>
        <p:txBody>
          <a:bodyPr wrap="square" lIns="0" tIns="0" rIns="0" bIns="0" rtlCol="0"/>
          <a:lstStyle/>
          <a:p>
            <a:endParaRPr sz="597"/>
          </a:p>
        </p:txBody>
      </p:sp>
      <p:sp>
        <p:nvSpPr>
          <p:cNvPr id="51" name="object 9"/>
          <p:cNvSpPr/>
          <p:nvPr/>
        </p:nvSpPr>
        <p:spPr>
          <a:xfrm>
            <a:off x="86937" y="4746815"/>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52" name="object 10"/>
          <p:cNvSpPr/>
          <p:nvPr/>
        </p:nvSpPr>
        <p:spPr>
          <a:xfrm>
            <a:off x="86937" y="4746815"/>
            <a:ext cx="1942015" cy="331258"/>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53" name="object 14"/>
          <p:cNvSpPr txBox="1"/>
          <p:nvPr/>
        </p:nvSpPr>
        <p:spPr>
          <a:xfrm>
            <a:off x="418425" y="4791614"/>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sp>
        <p:nvSpPr>
          <p:cNvPr id="54" name="object 20"/>
          <p:cNvSpPr txBox="1"/>
          <p:nvPr/>
        </p:nvSpPr>
        <p:spPr>
          <a:xfrm>
            <a:off x="4373085" y="4792565"/>
            <a:ext cx="1650193"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Intensive defense 8 SPF</a:t>
            </a:r>
          </a:p>
        </p:txBody>
      </p:sp>
      <p:sp>
        <p:nvSpPr>
          <p:cNvPr id="55" name="object 26"/>
          <p:cNvSpPr txBox="1"/>
          <p:nvPr/>
        </p:nvSpPr>
        <p:spPr>
          <a:xfrm>
            <a:off x="2641304" y="4766490"/>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sp>
        <p:nvSpPr>
          <p:cNvPr id="56" name="object 32"/>
          <p:cNvSpPr txBox="1"/>
          <p:nvPr/>
        </p:nvSpPr>
        <p:spPr>
          <a:xfrm>
            <a:off x="6586900" y="4776815"/>
            <a:ext cx="945016" cy="253461"/>
          </a:xfrm>
          <a:prstGeom prst="rect">
            <a:avLst/>
          </a:prstGeom>
        </p:spPr>
        <p:txBody>
          <a:bodyPr vert="horz" wrap="square" lIns="0" tIns="7170" rIns="0" bIns="0" rtlCol="0">
            <a:spAutoFit/>
          </a:bodyPr>
          <a:lstStyle/>
          <a:p>
            <a:pPr marL="7170">
              <a:spcBef>
                <a:spcPts val="56"/>
              </a:spcBef>
            </a:pPr>
            <a:r>
              <a:rPr lang="es-ES" sz="1600" dirty="0" err="1">
                <a:solidFill>
                  <a:schemeClr val="tx1">
                    <a:lumMod val="50000"/>
                    <a:lumOff val="50000"/>
                  </a:schemeClr>
                </a:solidFill>
                <a:latin typeface="Bebas Neue Regular" panose="00000500000000000000" pitchFamily="50" charset="0"/>
                <a:cs typeface="Carlito"/>
              </a:rPr>
              <a:t>Soft</a:t>
            </a:r>
            <a:r>
              <a:rPr lang="es-ES" sz="1600" dirty="0">
                <a:solidFill>
                  <a:schemeClr val="tx1">
                    <a:lumMod val="50000"/>
                    <a:lumOff val="50000"/>
                  </a:schemeClr>
                </a:solidFill>
                <a:latin typeface="Bebas Neue Regular" panose="00000500000000000000" pitchFamily="50" charset="0"/>
                <a:cs typeface="Carlito"/>
              </a:rPr>
              <a:t> repair</a:t>
            </a:r>
            <a:endParaRPr sz="1600" dirty="0">
              <a:solidFill>
                <a:schemeClr val="tx1">
                  <a:lumMod val="50000"/>
                  <a:lumOff val="50000"/>
                </a:schemeClr>
              </a:solidFill>
              <a:latin typeface="Bebas Neue Regular" panose="00000500000000000000" pitchFamily="50" charset="0"/>
              <a:cs typeface="Carlito"/>
            </a:endParaRPr>
          </a:p>
        </p:txBody>
      </p:sp>
      <p:sp>
        <p:nvSpPr>
          <p:cNvPr id="57" name="object 38"/>
          <p:cNvSpPr txBox="1"/>
          <p:nvPr/>
        </p:nvSpPr>
        <p:spPr>
          <a:xfrm>
            <a:off x="8610726" y="4766490"/>
            <a:ext cx="899486"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Soft Therapy</a:t>
            </a:r>
          </a:p>
        </p:txBody>
      </p:sp>
      <p:sp>
        <p:nvSpPr>
          <p:cNvPr id="2" name="Rectángulo 1"/>
          <p:cNvSpPr/>
          <p:nvPr/>
        </p:nvSpPr>
        <p:spPr>
          <a:xfrm>
            <a:off x="8075400" y="1173141"/>
            <a:ext cx="1874559" cy="1015663"/>
          </a:xfrm>
          <a:prstGeom prst="rect">
            <a:avLst/>
          </a:prstGeom>
        </p:spPr>
        <p:txBody>
          <a:bodyPr wrap="square">
            <a:spAutoFit/>
          </a:bodyPr>
          <a:lstStyle/>
          <a:p>
            <a:pPr marL="7170" marR="2868" indent="-717" algn="ctr">
              <a:spcBef>
                <a:spcPts val="56"/>
              </a:spcBef>
            </a:pPr>
            <a:r>
              <a:rPr lang="en-US" sz="1500" dirty="0">
                <a:latin typeface="TT Commons" panose="02000506040000020004" pitchFamily="50" charset="0"/>
                <a:cs typeface="Carlito"/>
              </a:rPr>
              <a:t>Ultra-soothing, repairing and moisturizing for sensitive skins</a:t>
            </a:r>
          </a:p>
        </p:txBody>
      </p:sp>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365" y="2287844"/>
            <a:ext cx="611860" cy="2324324"/>
          </a:xfrm>
          <a:prstGeom prst="rect">
            <a:avLst/>
          </a:prstGeom>
        </p:spPr>
      </p:pic>
      <p:pic>
        <p:nvPicPr>
          <p:cNvPr id="40" name="Imagen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9924" y="2132569"/>
            <a:ext cx="704309" cy="24811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05916" y="1247444"/>
            <a:ext cx="8007884" cy="2285986"/>
          </a:xfrm>
          <a:prstGeom prst="rect">
            <a:avLst/>
          </a:prstGeom>
        </p:spPr>
        <p:txBody>
          <a:bodyPr vert="horz" wrap="square" lIns="0" tIns="131929" rIns="0" bIns="0" rtlCol="0">
            <a:normAutofit fontScale="99807"/>
          </a:bodyPr>
          <a:lstStyle/>
          <a:p>
            <a:pPr marL="657972" lvl="1" indent="-193960">
              <a:spcBef>
                <a:spcPts val="1039"/>
              </a:spcBef>
              <a:buAutoNum type="arabicPeriod"/>
              <a:tabLst>
                <a:tab pos="201130" algn="l"/>
              </a:tabLst>
            </a:pPr>
            <a:r>
              <a:rPr lang="es-ES" sz="1637" spc="300" dirty="0">
                <a:latin typeface="Bebas Neue Regular" panose="00000500000000000000" pitchFamily="50" charset="0"/>
                <a:cs typeface="Carlito"/>
              </a:rPr>
              <a:t>THE SENSITIVE SKIN.</a:t>
            </a:r>
          </a:p>
          <a:p>
            <a:pPr marL="657972" lvl="1" indent="-193960">
              <a:spcBef>
                <a:spcPts val="982"/>
              </a:spcBef>
              <a:buAutoNum type="arabicPeriod"/>
              <a:tabLst>
                <a:tab pos="201130" algn="l"/>
              </a:tabLst>
            </a:pPr>
            <a:r>
              <a:rPr lang="es-ES" sz="1637" spc="300" dirty="0">
                <a:latin typeface="Bebas Neue Regular" panose="00000500000000000000" pitchFamily="50" charset="0"/>
                <a:cs typeface="Carlito"/>
              </a:rPr>
              <a:t>SOFT DERM LINE.</a:t>
            </a:r>
          </a:p>
          <a:p>
            <a:pPr marL="657972" lvl="1" indent="-193960">
              <a:spcBef>
                <a:spcPts val="982"/>
              </a:spcBef>
              <a:buAutoNum type="arabicPeriod"/>
              <a:tabLst>
                <a:tab pos="201130" algn="l"/>
              </a:tabLst>
            </a:pPr>
            <a:r>
              <a:rPr lang="es-ES" sz="1637" spc="300" dirty="0">
                <a:latin typeface="Bebas Neue Regular" panose="00000500000000000000" pitchFamily="50" charset="0"/>
                <a:cs typeface="Carlito"/>
              </a:rPr>
              <a:t>PROFESSIONAL PRODUCTS.</a:t>
            </a:r>
          </a:p>
          <a:p>
            <a:pPr marL="657972" lvl="1" indent="-193960">
              <a:spcBef>
                <a:spcPts val="982"/>
              </a:spcBef>
              <a:buAutoNum type="arabicPeriod"/>
              <a:tabLst>
                <a:tab pos="201130" algn="l"/>
              </a:tabLst>
            </a:pPr>
            <a:r>
              <a:rPr lang="es-ES" sz="1637" spc="300" dirty="0">
                <a:latin typeface="Bebas Neue Regular" panose="00000500000000000000" pitchFamily="50" charset="0"/>
                <a:cs typeface="Carlito"/>
              </a:rPr>
              <a:t>TREATMENT PROTOCOL.</a:t>
            </a:r>
          </a:p>
          <a:p>
            <a:pPr marL="657972" lvl="1" indent="-193960">
              <a:spcBef>
                <a:spcPts val="982"/>
              </a:spcBef>
              <a:buAutoNum type="arabicPeriod"/>
              <a:tabLst>
                <a:tab pos="201130" algn="l"/>
              </a:tabLst>
            </a:pPr>
            <a:r>
              <a:rPr lang="es-ES" sz="1637" spc="300" dirty="0">
                <a:latin typeface="Bebas Neue Regular" panose="00000500000000000000" pitchFamily="50" charset="0"/>
                <a:cs typeface="Carlito"/>
              </a:rPr>
              <a:t>PRODUCTS FOR HOME TREATMENT.</a:t>
            </a:r>
          </a:p>
          <a:p>
            <a:pPr marL="657972" lvl="1" indent="-193960">
              <a:spcBef>
                <a:spcPts val="982"/>
              </a:spcBef>
              <a:buAutoNum type="arabicPeriod"/>
              <a:tabLst>
                <a:tab pos="201130" algn="l"/>
              </a:tabLst>
            </a:pPr>
            <a:r>
              <a:rPr lang="es-ES" sz="1637" spc="300" dirty="0">
                <a:latin typeface="Bebas Neue Regular" panose="00000500000000000000" pitchFamily="50" charset="0"/>
                <a:cs typeface="Carlito"/>
              </a:rPr>
              <a:t>TREATMENT ROUTINE</a:t>
            </a:r>
          </a:p>
        </p:txBody>
      </p:sp>
      <p:sp>
        <p:nvSpPr>
          <p:cNvPr id="9" name="Título 8"/>
          <p:cNvSpPr>
            <a:spLocks noGrp="1"/>
          </p:cNvSpPr>
          <p:nvPr>
            <p:ph type="title"/>
          </p:nvPr>
        </p:nvSpPr>
        <p:spPr>
          <a:xfrm>
            <a:off x="698500" y="445037"/>
            <a:ext cx="803105" cy="332399"/>
          </a:xfrm>
        </p:spPr>
        <p:txBody>
          <a:bodyPr/>
          <a:lstStyle/>
          <a:p>
            <a:r>
              <a:rPr lang="es-ES" sz="2400" spc="300" dirty="0">
                <a:latin typeface="Bebas Neue Regular" panose="00000500000000000000" pitchFamily="50" charset="0"/>
              </a:rPr>
              <a:t>index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63130" y="1405703"/>
            <a:ext cx="9049354" cy="3715843"/>
          </a:xfrm>
          <a:prstGeom prst="rect">
            <a:avLst/>
          </a:prstGeom>
        </p:spPr>
        <p:txBody>
          <a:bodyPr vert="horz" wrap="square" lIns="0" tIns="6812" rIns="0" bIns="0" rtlCol="0">
            <a:spAutoFit/>
          </a:bodyPr>
          <a:lstStyle/>
          <a:p>
            <a:pPr marL="2139295" indent="-258852">
              <a:spcBef>
                <a:spcPts val="54"/>
              </a:spcBef>
              <a:buChar char="•"/>
              <a:tabLst>
                <a:tab pos="2139295" algn="l"/>
                <a:tab pos="2139653" algn="l"/>
              </a:tabLst>
            </a:pPr>
            <a:r>
              <a:rPr sz="1600" dirty="0">
                <a:latin typeface="TT Commons" panose="02000506040000020004" pitchFamily="50" charset="0"/>
                <a:cs typeface="Arial"/>
              </a:rPr>
              <a:t>Facial cleansing gel 115 ml </a:t>
            </a:r>
          </a:p>
          <a:p>
            <a:pPr marL="2139295" indent="-258852">
              <a:spcBef>
                <a:spcPts val="1516"/>
              </a:spcBef>
              <a:buChar char="•"/>
              <a:tabLst>
                <a:tab pos="2139295" algn="l"/>
                <a:tab pos="2139653" algn="l"/>
              </a:tabLst>
            </a:pPr>
            <a:r>
              <a:rPr sz="1600" dirty="0">
                <a:latin typeface="TT Commons" panose="02000506040000020004" pitchFamily="50" charset="0"/>
                <a:cs typeface="Arial"/>
              </a:rPr>
              <a:t>Ingredients: thermal water, Gglucamate and miracare. (Gentle cleaning agents). </a:t>
            </a:r>
          </a:p>
          <a:p>
            <a:pPr>
              <a:spcBef>
                <a:spcPts val="20"/>
              </a:spcBef>
              <a:buFont typeface="Arial"/>
              <a:buChar char="•"/>
            </a:pPr>
            <a:endParaRPr sz="1600" dirty="0">
              <a:latin typeface="TT Commons" panose="02000506040000020004" pitchFamily="50" charset="0"/>
              <a:cs typeface="Arial"/>
            </a:endParaRPr>
          </a:p>
          <a:p>
            <a:pPr marL="2139295" marR="292912" indent="-258493">
              <a:lnSpc>
                <a:spcPct val="90000"/>
              </a:lnSpc>
              <a:buChar char="•"/>
              <a:tabLst>
                <a:tab pos="2139295" algn="l"/>
                <a:tab pos="2139653" algn="l"/>
              </a:tabLst>
            </a:pPr>
            <a:r>
              <a:rPr sz="1600" dirty="0">
                <a:latin typeface="TT Commons" panose="02000506040000020004" pitchFamily="50" charset="0"/>
                <a:cs typeface="Arial"/>
              </a:rPr>
              <a:t>Cleansing gel with a soft texture, with a soothing, decongestant and restorative action,  formulated with thermal water and enriched with careful cleaning </a:t>
            </a:r>
            <a:r>
              <a:rPr lang="es-ES" sz="1600" dirty="0">
                <a:latin typeface="TT Commons" panose="02000506040000020004" pitchFamily="50" charset="0"/>
                <a:cs typeface="Arial"/>
              </a:rPr>
              <a:t>active </a:t>
            </a:r>
            <a:r>
              <a:rPr lang="es-ES" sz="1600" dirty="0" err="1">
                <a:latin typeface="TT Commons" panose="02000506040000020004" pitchFamily="50" charset="0"/>
                <a:cs typeface="Arial"/>
              </a:rPr>
              <a:t>ingredients</a:t>
            </a:r>
            <a:r>
              <a:rPr sz="1600" dirty="0">
                <a:latin typeface="TT Commons" panose="02000506040000020004" pitchFamily="50" charset="0"/>
                <a:cs typeface="Arial"/>
              </a:rPr>
              <a:t>,  which respect to the maximum the integrity of sensitive skin. </a:t>
            </a:r>
          </a:p>
          <a:p>
            <a:pPr>
              <a:spcBef>
                <a:spcPts val="11"/>
              </a:spcBef>
              <a:buFont typeface="Arial"/>
              <a:buChar char="•"/>
            </a:pPr>
            <a:endParaRPr sz="1600" dirty="0">
              <a:latin typeface="TT Commons" panose="02000506040000020004" pitchFamily="50" charset="0"/>
              <a:cs typeface="Arial"/>
            </a:endParaRPr>
          </a:p>
          <a:p>
            <a:pPr marL="2139295" marR="2868" indent="-258493">
              <a:lnSpc>
                <a:spcPts val="1711"/>
              </a:lnSpc>
              <a:buChar char="•"/>
              <a:tabLst>
                <a:tab pos="2139295" algn="l"/>
                <a:tab pos="2139653" algn="l"/>
              </a:tabLst>
            </a:pPr>
            <a:r>
              <a:rPr sz="1600" dirty="0">
                <a:latin typeface="TT Commons" panose="02000506040000020004" pitchFamily="50" charset="0"/>
                <a:cs typeface="Arial"/>
              </a:rPr>
              <a:t>How to use: apply sensitive cleanser with the fingertips moistened in water, by circular movements. Rinse with water. </a:t>
            </a:r>
          </a:p>
          <a:p>
            <a:pPr>
              <a:spcBef>
                <a:spcPts val="23"/>
              </a:spcBef>
              <a:buFont typeface="Arial"/>
              <a:buChar char="•"/>
            </a:pPr>
            <a:endParaRPr sz="1600" dirty="0">
              <a:latin typeface="TT Commons" panose="02000506040000020004" pitchFamily="50" charset="0"/>
              <a:cs typeface="Arial"/>
            </a:endParaRPr>
          </a:p>
          <a:p>
            <a:pPr marL="2139295" marR="334142" indent="-258493">
              <a:lnSpc>
                <a:spcPct val="90000"/>
              </a:lnSpc>
              <a:buChar char="•"/>
              <a:tabLst>
                <a:tab pos="2139295" algn="l"/>
                <a:tab pos="2139653" algn="l"/>
              </a:tabLst>
            </a:pPr>
            <a:r>
              <a:rPr sz="1600" dirty="0">
                <a:latin typeface="TT Commons" panose="02000506040000020004" pitchFamily="50" charset="0"/>
                <a:cs typeface="Arial"/>
              </a:rPr>
              <a:t>Combine with other products: For double makeup removal on sensitive skin combined with total make up remover gel, with aqua defense on a regular basis and especially in those places where water quality is low, as basic cleaning before any other treatment </a:t>
            </a:r>
          </a:p>
          <a:p>
            <a:pPr marL="7170">
              <a:spcBef>
                <a:spcPts val="709"/>
              </a:spcBef>
            </a:pPr>
            <a:r>
              <a:rPr sz="1355" spc="-6" dirty="0">
                <a:solidFill>
                  <a:srgbClr val="FFFFFF"/>
                </a:solidFill>
                <a:latin typeface="Carlito"/>
                <a:cs typeface="Carlito"/>
              </a:rPr>
              <a:t>Sensitive</a:t>
            </a:r>
            <a:r>
              <a:rPr sz="1355" spc="6" dirty="0">
                <a:solidFill>
                  <a:srgbClr val="FFFFFF"/>
                </a:solidFill>
                <a:latin typeface="Carlito"/>
                <a:cs typeface="Carlito"/>
              </a:rPr>
              <a:t> </a:t>
            </a:r>
            <a:r>
              <a:rPr sz="1355" spc="-3" dirty="0">
                <a:solidFill>
                  <a:srgbClr val="FFFFFF"/>
                </a:solidFill>
                <a:latin typeface="Carlito"/>
                <a:cs typeface="Carlito"/>
              </a:rPr>
              <a:t>Cleanser</a:t>
            </a:r>
            <a:endParaRPr sz="1355" dirty="0">
              <a:latin typeface="Carlito"/>
              <a:cs typeface="Carlito"/>
            </a:endParaRPr>
          </a:p>
        </p:txBody>
      </p:sp>
      <p:sp>
        <p:nvSpPr>
          <p:cNvPr id="13" name="Título 12"/>
          <p:cNvSpPr>
            <a:spLocks noGrp="1"/>
          </p:cNvSpPr>
          <p:nvPr>
            <p:ph type="title"/>
          </p:nvPr>
        </p:nvSpPr>
        <p:spPr>
          <a:xfrm>
            <a:off x="698500" y="445037"/>
            <a:ext cx="4064767" cy="332399"/>
          </a:xfrm>
        </p:spPr>
        <p:txBody>
          <a:body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4" name="object 9"/>
          <p:cNvSpPr/>
          <p:nvPr/>
        </p:nvSpPr>
        <p:spPr>
          <a:xfrm>
            <a:off x="127000" y="4821489"/>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5" name="object 14"/>
          <p:cNvSpPr txBox="1"/>
          <p:nvPr/>
        </p:nvSpPr>
        <p:spPr>
          <a:xfrm>
            <a:off x="458488" y="4866288"/>
            <a:ext cx="127734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Sensitive Cleanser</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 y="1374502"/>
            <a:ext cx="859768" cy="32660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56615" y="1360101"/>
            <a:ext cx="7099811" cy="299282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Soothing facial tonic 200 ml</a:t>
            </a:r>
          </a:p>
          <a:p>
            <a:pPr>
              <a:spcBef>
                <a:spcPts val="8"/>
              </a:spcBef>
              <a:buFont typeface="Arial"/>
              <a:buChar char="•"/>
            </a:pPr>
            <a:endParaRPr sz="1600" dirty="0">
              <a:latin typeface="TT Commons" panose="02000506040000020004" pitchFamily="50" charset="0"/>
              <a:cs typeface="Arial"/>
            </a:endParaRPr>
          </a:p>
          <a:p>
            <a:pPr marL="265306" marR="388278" indent="-258135">
              <a:lnSpc>
                <a:spcPts val="1711"/>
              </a:lnSpc>
              <a:buChar char="•"/>
              <a:tabLst>
                <a:tab pos="264947" algn="l"/>
                <a:tab pos="265306" algn="l"/>
              </a:tabLst>
            </a:pPr>
            <a:r>
              <a:rPr sz="1600" dirty="0">
                <a:latin typeface="TT Commons" panose="02000506040000020004" pitchFamily="50" charset="0"/>
                <a:cs typeface="Arial"/>
              </a:rPr>
              <a:t>Ingredients: thermal water, Enteromorpha compressa seaweed</a:t>
            </a:r>
            <a:r>
              <a:rPr sz="1600" i="1" dirty="0">
                <a:latin typeface="TT Commons" panose="02000506040000020004" pitchFamily="50" charset="0"/>
                <a:cs typeface="Trebuchet MS"/>
              </a:rPr>
              <a:t> extract,</a:t>
            </a:r>
            <a:r>
              <a:rPr sz="1600" dirty="0">
                <a:latin typeface="TT Commons" panose="02000506040000020004" pitchFamily="50" charset="0"/>
                <a:cs typeface="Arial"/>
              </a:rPr>
              <a:t> Allantoin,  panthenol or provitamin B5.</a:t>
            </a:r>
          </a:p>
          <a:p>
            <a:pPr>
              <a:spcBef>
                <a:spcPts val="20"/>
              </a:spcBef>
              <a:buFont typeface="Arial"/>
              <a:buChar char="•"/>
            </a:pPr>
            <a:endParaRPr sz="1600" dirty="0">
              <a:latin typeface="TT Commons" panose="02000506040000020004" pitchFamily="50" charset="0"/>
              <a:cs typeface="Arial"/>
            </a:endParaRPr>
          </a:p>
          <a:p>
            <a:pPr marL="265306" marR="68119" indent="-258135">
              <a:lnSpc>
                <a:spcPts val="1705"/>
              </a:lnSpc>
              <a:buChar char="•"/>
              <a:tabLst>
                <a:tab pos="264947" algn="l"/>
                <a:tab pos="265306" algn="l"/>
              </a:tabLst>
            </a:pPr>
            <a:r>
              <a:rPr sz="1600" dirty="0">
                <a:latin typeface="TT Commons" panose="02000506040000020004" pitchFamily="50" charset="0"/>
                <a:cs typeface="Arial"/>
              </a:rPr>
              <a:t>Soothing, restorative and relaxing solution that gives sensitive skin a pleasant sensation of freshness and comfort, leaving it soft and elastic. </a:t>
            </a:r>
          </a:p>
          <a:p>
            <a:pPr>
              <a:spcBef>
                <a:spcPts val="25"/>
              </a:spcBef>
              <a:buFont typeface="Arial"/>
              <a:buChar char="•"/>
            </a:pPr>
            <a:endParaRPr sz="1600" dirty="0">
              <a:latin typeface="TT Commons" panose="02000506040000020004" pitchFamily="50" charset="0"/>
              <a:cs typeface="Arial"/>
            </a:endParaRPr>
          </a:p>
          <a:p>
            <a:pPr marL="265306" marR="181412" indent="-258135">
              <a:lnSpc>
                <a:spcPts val="1705"/>
              </a:lnSpc>
              <a:buChar char="•"/>
              <a:tabLst>
                <a:tab pos="264947" algn="l"/>
                <a:tab pos="265306" algn="l"/>
              </a:tabLst>
            </a:pPr>
            <a:r>
              <a:rPr sz="1600" dirty="0">
                <a:latin typeface="TT Commons" panose="02000506040000020004" pitchFamily="50" charset="0"/>
                <a:cs typeface="Arial"/>
              </a:rPr>
              <a:t>How to use: apply directly on face completing its absorption with slight touches.</a:t>
            </a:r>
          </a:p>
          <a:p>
            <a:pPr>
              <a:spcBef>
                <a:spcPts val="28"/>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Combine with other products: as a complement in the double makeup removal, as a substitute for water to emulsify other products, especially those places where water is of low quality </a:t>
            </a:r>
          </a:p>
        </p:txBody>
      </p:sp>
      <p:sp>
        <p:nvSpPr>
          <p:cNvPr id="10" name="object 10"/>
          <p:cNvSpPr txBox="1"/>
          <p:nvPr/>
        </p:nvSpPr>
        <p:spPr>
          <a:xfrm>
            <a:off x="757591" y="4693011"/>
            <a:ext cx="765406" cy="424277"/>
          </a:xfrm>
          <a:prstGeom prst="rect">
            <a:avLst/>
          </a:prstGeom>
        </p:spPr>
        <p:txBody>
          <a:bodyPr vert="horz" wrap="square" lIns="0" tIns="7170" rIns="0" bIns="0" rtlCol="0">
            <a:spAutoFit/>
          </a:bodyPr>
          <a:lstStyle/>
          <a:p>
            <a:pPr marL="7170">
              <a:spcBef>
                <a:spcPts val="56"/>
              </a:spcBef>
            </a:pPr>
            <a:r>
              <a:rPr sz="1355" dirty="0">
                <a:solidFill>
                  <a:srgbClr val="FFFFFF"/>
                </a:solidFill>
                <a:latin typeface="Carlito"/>
                <a:cs typeface="Carlito"/>
              </a:rPr>
              <a:t>Aqua</a:t>
            </a:r>
            <a:r>
              <a:rPr sz="1355" spc="-48" dirty="0">
                <a:solidFill>
                  <a:srgbClr val="FFFFFF"/>
                </a:solidFill>
                <a:latin typeface="Carlito"/>
                <a:cs typeface="Carlito"/>
              </a:rPr>
              <a:t> </a:t>
            </a:r>
            <a:r>
              <a:rPr sz="1355" spc="-6" dirty="0">
                <a:solidFill>
                  <a:srgbClr val="FFFFFF"/>
                </a:solidFill>
                <a:latin typeface="Carlito"/>
                <a:cs typeface="Carlito"/>
              </a:rPr>
              <a:t>tonic</a:t>
            </a:r>
            <a:endParaRPr sz="1355">
              <a:latin typeface="Carlito"/>
              <a:cs typeface="Carlito"/>
            </a:endParaRPr>
          </a:p>
        </p:txBody>
      </p:sp>
      <p:sp>
        <p:nvSpPr>
          <p:cNvPr id="15" name="Título 12"/>
          <p:cNvSpPr>
            <a:spLocks noGrp="1"/>
          </p:cNvSpPr>
          <p:nvPr>
            <p:ph type="title"/>
          </p:nvPr>
        </p:nvSpPr>
        <p:spPr>
          <a:xfrm>
            <a:off x="698500" y="445037"/>
            <a:ext cx="4064767" cy="332399"/>
          </a:xfrm>
        </p:spPr>
        <p:txBody>
          <a:body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6" name="object 9"/>
          <p:cNvSpPr/>
          <p:nvPr/>
        </p:nvSpPr>
        <p:spPr>
          <a:xfrm>
            <a:off x="214600" y="4784122"/>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7" name="object 26"/>
          <p:cNvSpPr txBox="1"/>
          <p:nvPr/>
        </p:nvSpPr>
        <p:spPr>
          <a:xfrm>
            <a:off x="750908" y="4807040"/>
            <a:ext cx="968319"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Aqua defense</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08" y="1360101"/>
            <a:ext cx="900539" cy="31724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61966" y="1576924"/>
            <a:ext cx="9109225" cy="3341894"/>
          </a:xfrm>
          <a:prstGeom prst="rect">
            <a:avLst/>
          </a:prstGeom>
        </p:spPr>
        <p:txBody>
          <a:bodyPr vert="horz" wrap="square" lIns="0" tIns="6812" rIns="0" bIns="0" rtlCol="0">
            <a:normAutofit fontScale="96642" lnSpcReduction="10000"/>
          </a:bodyPr>
          <a:lstStyle/>
          <a:p>
            <a:pPr marL="2246493" indent="-258493">
              <a:spcBef>
                <a:spcPts val="54"/>
              </a:spcBef>
              <a:buChar char="•"/>
              <a:tabLst>
                <a:tab pos="2246493" algn="l"/>
                <a:tab pos="2246851" algn="l"/>
              </a:tabLst>
            </a:pPr>
            <a:r>
              <a:rPr dirty="0">
                <a:latin typeface="TT Commons" panose="02000506040000020004" pitchFamily="50" charset="0"/>
                <a:cs typeface="Arial"/>
              </a:rPr>
              <a:t>Soothing facial emulsion </a:t>
            </a:r>
            <a:r>
              <a:rPr lang="es-ES" dirty="0">
                <a:latin typeface="TT Commons" panose="02000506040000020004" pitchFamily="50" charset="0"/>
                <a:cs typeface="Arial"/>
              </a:rPr>
              <a:t>50</a:t>
            </a:r>
            <a:r>
              <a:rPr dirty="0">
                <a:latin typeface="TT Commons" panose="02000506040000020004" pitchFamily="50" charset="0"/>
                <a:cs typeface="Arial"/>
              </a:rPr>
              <a:t> ml</a:t>
            </a:r>
          </a:p>
          <a:p>
            <a:pPr marL="2246493" indent="-258493">
              <a:lnSpc>
                <a:spcPts val="1801"/>
              </a:lnSpc>
              <a:spcBef>
                <a:spcPts val="1519"/>
              </a:spcBef>
              <a:buChar char="•"/>
              <a:tabLst>
                <a:tab pos="2246493" algn="l"/>
                <a:tab pos="2246851" algn="l"/>
              </a:tabLst>
            </a:pPr>
            <a:r>
              <a:rPr dirty="0">
                <a:latin typeface="TT Commons" panose="02000506040000020004" pitchFamily="50" charset="0"/>
                <a:cs typeface="Arial"/>
              </a:rPr>
              <a:t>Ingredients: thermal water, Enteromorpha compressa seaweed</a:t>
            </a:r>
            <a:r>
              <a:rPr i="1" dirty="0">
                <a:latin typeface="TT Commons" panose="02000506040000020004" pitchFamily="50" charset="0"/>
                <a:cs typeface="Trebuchet MS"/>
              </a:rPr>
              <a:t> extract,</a:t>
            </a:r>
            <a:r>
              <a:rPr dirty="0">
                <a:latin typeface="TT Commons" panose="02000506040000020004" pitchFamily="50" charset="0"/>
                <a:cs typeface="Arial"/>
              </a:rPr>
              <a:t> </a:t>
            </a:r>
            <a:r>
              <a:rPr i="1" dirty="0" err="1">
                <a:latin typeface="TT Commons" panose="02000506040000020004" pitchFamily="50" charset="0"/>
                <a:cs typeface="Trebuchet MS"/>
              </a:rPr>
              <a:t>Capparis</a:t>
            </a:r>
            <a:r>
              <a:rPr i="1" dirty="0">
                <a:latin typeface="TT Commons" panose="02000506040000020004" pitchFamily="50" charset="0"/>
                <a:cs typeface="Trebuchet MS"/>
              </a:rPr>
              <a:t> spinosa</a:t>
            </a:r>
            <a:r>
              <a:rPr dirty="0">
                <a:latin typeface="TT Commons" panose="02000506040000020004" pitchFamily="50" charset="0"/>
                <a:cs typeface="Arial"/>
              </a:rPr>
              <a:t>, aloe vera gel and sunscreen. </a:t>
            </a:r>
          </a:p>
          <a:p>
            <a:pPr>
              <a:spcBef>
                <a:spcPts val="14"/>
              </a:spcBef>
            </a:pPr>
            <a:endParaRPr dirty="0">
              <a:latin typeface="TT Commons" panose="02000506040000020004" pitchFamily="50" charset="0"/>
              <a:cs typeface="Arial"/>
            </a:endParaRPr>
          </a:p>
          <a:p>
            <a:pPr marL="2246493" marR="547820" indent="-258135">
              <a:lnSpc>
                <a:spcPts val="1705"/>
              </a:lnSpc>
              <a:buChar char="•"/>
              <a:tabLst>
                <a:tab pos="2246493" algn="l"/>
                <a:tab pos="2246851" algn="l"/>
              </a:tabLst>
            </a:pPr>
            <a:r>
              <a:rPr dirty="0">
                <a:latin typeface="TT Commons" panose="02000506040000020004" pitchFamily="50" charset="0"/>
                <a:cs typeface="Arial"/>
              </a:rPr>
              <a:t>Balanced facial emulsion created specifically for the care of sensitive skin with soothing, decongestant, repairing and protective effect .</a:t>
            </a:r>
          </a:p>
          <a:p>
            <a:pPr>
              <a:spcBef>
                <a:spcPts val="25"/>
              </a:spcBef>
              <a:buFont typeface="Arial"/>
              <a:buChar char="•"/>
            </a:pPr>
            <a:endParaRPr dirty="0">
              <a:latin typeface="TT Commons" panose="02000506040000020004" pitchFamily="50" charset="0"/>
              <a:cs typeface="Arial"/>
            </a:endParaRPr>
          </a:p>
          <a:p>
            <a:pPr marL="2246493" marR="157749" indent="-258135">
              <a:lnSpc>
                <a:spcPts val="1705"/>
              </a:lnSpc>
              <a:buChar char="•"/>
              <a:tabLst>
                <a:tab pos="2246493" algn="l"/>
                <a:tab pos="2246851" algn="l"/>
              </a:tabLst>
            </a:pPr>
            <a:r>
              <a:rPr dirty="0">
                <a:latin typeface="TT Commons" panose="02000506040000020004" pitchFamily="50" charset="0"/>
                <a:cs typeface="Arial"/>
              </a:rPr>
              <a:t>How to use:: extend with a gentle massage the soothing facial emulsion of day intensive defense, until its complete absorption</a:t>
            </a:r>
          </a:p>
          <a:p>
            <a:pPr>
              <a:spcBef>
                <a:spcPts val="20"/>
              </a:spcBef>
              <a:buFont typeface="Arial"/>
              <a:buChar char="•"/>
            </a:pPr>
            <a:endParaRPr dirty="0">
              <a:latin typeface="TT Commons" panose="02000506040000020004" pitchFamily="50" charset="0"/>
              <a:cs typeface="Arial"/>
            </a:endParaRPr>
          </a:p>
          <a:p>
            <a:pPr marL="2246493" marR="2868" indent="-258135">
              <a:lnSpc>
                <a:spcPts val="1711"/>
              </a:lnSpc>
              <a:buChar char="•"/>
              <a:tabLst>
                <a:tab pos="2246493" algn="l"/>
                <a:tab pos="2246851" algn="l"/>
              </a:tabLst>
            </a:pPr>
            <a:r>
              <a:rPr dirty="0">
                <a:latin typeface="TT Commons" panose="02000506040000020004" pitchFamily="50" charset="0"/>
                <a:cs typeface="Arial"/>
              </a:rPr>
              <a:t>Combine with other products: As a main treatment after cleaning with sensitive cleanser or double makeup removal, as a complete treatment with soft repair.</a:t>
            </a:r>
          </a:p>
          <a:p>
            <a:pPr marL="7170">
              <a:spcBef>
                <a:spcPts val="1392"/>
              </a:spcBef>
            </a:pPr>
            <a:r>
              <a:rPr sz="1355" spc="-6" dirty="0">
                <a:solidFill>
                  <a:srgbClr val="FFFFFF"/>
                </a:solidFill>
                <a:latin typeface="Carlito"/>
                <a:cs typeface="Carlito"/>
              </a:rPr>
              <a:t>Intensive </a:t>
            </a:r>
            <a:r>
              <a:rPr sz="1355" spc="-8" dirty="0">
                <a:solidFill>
                  <a:srgbClr val="FFFFFF"/>
                </a:solidFill>
                <a:latin typeface="Carlito"/>
                <a:cs typeface="Carlito"/>
              </a:rPr>
              <a:t>defense </a:t>
            </a:r>
            <a:r>
              <a:rPr sz="1355" dirty="0">
                <a:solidFill>
                  <a:srgbClr val="FFFFFF"/>
                </a:solidFill>
                <a:latin typeface="Carlito"/>
                <a:cs typeface="Carlito"/>
              </a:rPr>
              <a:t>8</a:t>
            </a:r>
            <a:r>
              <a:rPr sz="1355" spc="14" dirty="0">
                <a:solidFill>
                  <a:srgbClr val="FFFFFF"/>
                </a:solidFill>
                <a:latin typeface="Carlito"/>
                <a:cs typeface="Carlito"/>
              </a:rPr>
              <a:t> </a:t>
            </a:r>
            <a:r>
              <a:rPr sz="1355" spc="-3" dirty="0">
                <a:solidFill>
                  <a:srgbClr val="FFFFFF"/>
                </a:solidFill>
                <a:latin typeface="Carlito"/>
                <a:cs typeface="Carlito"/>
              </a:rPr>
              <a:t>SPF</a:t>
            </a:r>
            <a:endParaRPr sz="1355" dirty="0">
              <a:latin typeface="Carlito"/>
              <a:cs typeface="Carlito"/>
            </a:endParaRPr>
          </a:p>
        </p:txBody>
      </p:sp>
      <p:sp>
        <p:nvSpPr>
          <p:cNvPr id="10" name="object 10"/>
          <p:cNvSpPr/>
          <p:nvPr/>
        </p:nvSpPr>
        <p:spPr>
          <a:xfrm>
            <a:off x="592822" y="1390358"/>
            <a:ext cx="988610" cy="3181794"/>
          </a:xfrm>
          <a:prstGeom prst="rect">
            <a:avLst/>
          </a:prstGeom>
          <a:blipFill>
            <a:blip r:embed="rId2" cstate="print"/>
            <a:stretch>
              <a:fillRect/>
            </a:stretch>
          </a:blipFill>
        </p:spPr>
        <p:txBody>
          <a:bodyPr wrap="square" lIns="0" tIns="0" rIns="0" bIns="0" rtlCol="0"/>
          <a:lstStyle/>
          <a:p>
            <a:endParaRPr sz="597"/>
          </a:p>
        </p:txBody>
      </p:sp>
      <p:sp>
        <p:nvSpPr>
          <p:cNvPr id="14" name="Título 12"/>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5" name="object 9"/>
          <p:cNvSpPr/>
          <p:nvPr/>
        </p:nvSpPr>
        <p:spPr>
          <a:xfrm>
            <a:off x="203044" y="4775940"/>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6" name="object 20"/>
          <p:cNvSpPr txBox="1"/>
          <p:nvPr/>
        </p:nvSpPr>
        <p:spPr>
          <a:xfrm>
            <a:off x="431800" y="4823569"/>
            <a:ext cx="1650193" cy="253461"/>
          </a:xfrm>
          <a:prstGeom prst="rect">
            <a:avLst/>
          </a:prstGeom>
        </p:spPr>
        <p:txBody>
          <a:bodyPr vert="horz" wrap="square" lIns="0" tIns="7170" rIns="0" bIns="0" rtlCol="0">
            <a:spAutoFit/>
          </a:bodyPr>
          <a:lstStyle/>
          <a:p>
            <a:pPr marL="7170">
              <a:spcBef>
                <a:spcPts val="56"/>
              </a:spcBef>
            </a:pPr>
            <a:r>
              <a:rPr sz="1600" dirty="0">
                <a:solidFill>
                  <a:schemeClr val="tx1">
                    <a:lumMod val="50000"/>
                    <a:lumOff val="50000"/>
                  </a:schemeClr>
                </a:solidFill>
                <a:latin typeface="Bebas Neue Regular" panose="00000500000000000000" pitchFamily="50" charset="0"/>
                <a:cs typeface="Carlito"/>
              </a:rPr>
              <a:t>Intensive defense 8 SPF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43302" y="1115099"/>
            <a:ext cx="7137454" cy="4045164"/>
          </a:xfrm>
          <a:prstGeom prst="rect">
            <a:avLst/>
          </a:prstGeom>
        </p:spPr>
        <p:txBody>
          <a:bodyPr vert="horz" wrap="square" lIns="0" tIns="6812" rIns="0" bIns="0" rtlCol="0">
            <a:normAutofit fontScale="96642"/>
          </a:bodyPr>
          <a:lstStyle/>
          <a:p>
            <a:pPr marL="265306" indent="-258135">
              <a:spcBef>
                <a:spcPts val="54"/>
              </a:spcBef>
              <a:buChar char="•"/>
              <a:tabLst>
                <a:tab pos="264947" algn="l"/>
                <a:tab pos="265306" algn="l"/>
              </a:tabLst>
            </a:pPr>
            <a:r>
              <a:rPr sz="1700" dirty="0">
                <a:latin typeface="TT Commons" panose="02000506040000020004" pitchFamily="50" charset="0"/>
                <a:cs typeface="Arial"/>
              </a:rPr>
              <a:t>Anti-aging and calming night facial cream 50 ml </a:t>
            </a:r>
          </a:p>
          <a:p>
            <a:pPr marL="265306" indent="-258135">
              <a:lnSpc>
                <a:spcPts val="1801"/>
              </a:lnSpc>
              <a:spcBef>
                <a:spcPts val="1519"/>
              </a:spcBef>
              <a:buChar char="•"/>
              <a:tabLst>
                <a:tab pos="264947" algn="l"/>
                <a:tab pos="265306" algn="l"/>
              </a:tabLst>
            </a:pPr>
            <a:r>
              <a:rPr sz="1700" dirty="0">
                <a:latin typeface="TT Commons" panose="02000506040000020004" pitchFamily="50" charset="0"/>
                <a:cs typeface="Arial"/>
              </a:rPr>
              <a:t>Ingredients: thermal water, Enteromorpha compressa seaweed</a:t>
            </a:r>
            <a:r>
              <a:rPr sz="1700" i="1" dirty="0">
                <a:latin typeface="TT Commons" panose="02000506040000020004" pitchFamily="50" charset="0"/>
                <a:cs typeface="Trebuchet MS"/>
              </a:rPr>
              <a:t> extract,</a:t>
            </a:r>
            <a:r>
              <a:rPr sz="1700" dirty="0">
                <a:latin typeface="TT Commons" panose="02000506040000020004" pitchFamily="50" charset="0"/>
                <a:cs typeface="Arial"/>
              </a:rPr>
              <a:t> </a:t>
            </a:r>
            <a:r>
              <a:rPr sz="1700" i="1" dirty="0" err="1">
                <a:latin typeface="TT Commons" panose="02000506040000020004" pitchFamily="50" charset="0"/>
                <a:cs typeface="Trebuchet MS"/>
              </a:rPr>
              <a:t>Capparis</a:t>
            </a:r>
            <a:r>
              <a:rPr sz="1700" i="1" dirty="0">
                <a:latin typeface="TT Commons" panose="02000506040000020004" pitchFamily="50" charset="0"/>
                <a:cs typeface="Trebuchet MS"/>
              </a:rPr>
              <a:t> spinosa </a:t>
            </a:r>
            <a:r>
              <a:rPr sz="1700" dirty="0">
                <a:latin typeface="TT Commons" panose="02000506040000020004" pitchFamily="50" charset="0"/>
                <a:cs typeface="Arial"/>
              </a:rPr>
              <a:t>and jojoba oil .</a:t>
            </a:r>
          </a:p>
          <a:p>
            <a:pPr>
              <a:spcBef>
                <a:spcPts val="14"/>
              </a:spcBef>
            </a:pPr>
            <a:endParaRPr sz="1700" dirty="0">
              <a:latin typeface="TT Commons" panose="02000506040000020004" pitchFamily="50" charset="0"/>
              <a:cs typeface="Arial"/>
            </a:endParaRPr>
          </a:p>
          <a:p>
            <a:pPr marL="265306" marR="2868" indent="-258135">
              <a:lnSpc>
                <a:spcPts val="1705"/>
              </a:lnSpc>
              <a:buChar char="•"/>
              <a:tabLst>
                <a:tab pos="264947" algn="l"/>
                <a:tab pos="265306" algn="l"/>
              </a:tabLst>
            </a:pPr>
            <a:r>
              <a:rPr sz="1700" dirty="0">
                <a:latin typeface="TT Commons" panose="02000506040000020004" pitchFamily="50" charset="0"/>
                <a:cs typeface="Arial"/>
              </a:rPr>
              <a:t>Anti-aging cream especially soft, fresh and delicate aroma, source of softness and hydration. Specially formulated to apply at night, ideal time for the renewal of the skin, and achieve a restorative, decongestant and relaxing action, which provides the sensitive skin with a sensation of immediate comfort  </a:t>
            </a:r>
          </a:p>
          <a:p>
            <a:pPr>
              <a:spcBef>
                <a:spcPts val="28"/>
              </a:spcBef>
              <a:buFont typeface="Arial"/>
              <a:buChar char="•"/>
            </a:pPr>
            <a:endParaRPr sz="1700" dirty="0">
              <a:latin typeface="TT Commons" panose="02000506040000020004" pitchFamily="50" charset="0"/>
              <a:cs typeface="Arial"/>
            </a:endParaRPr>
          </a:p>
          <a:p>
            <a:pPr marL="265306" marR="148428" indent="-258135">
              <a:lnSpc>
                <a:spcPts val="1705"/>
              </a:lnSpc>
              <a:spcBef>
                <a:spcPts val="3"/>
              </a:spcBef>
              <a:buChar char="•"/>
              <a:tabLst>
                <a:tab pos="264947" algn="l"/>
                <a:tab pos="265306" algn="l"/>
              </a:tabLst>
            </a:pPr>
            <a:r>
              <a:rPr sz="1700" dirty="0">
                <a:latin typeface="TT Commons" panose="02000506040000020004" pitchFamily="50" charset="0"/>
                <a:cs typeface="Arial"/>
              </a:rPr>
              <a:t>How to use: extend with a gentle massage the night soothing facial cream,  until its complete</a:t>
            </a:r>
            <a:r>
              <a:rPr sz="1700" dirty="0" err="1">
                <a:latin typeface="TT Commons" panose="02000506040000020004" pitchFamily="50" charset="0"/>
                <a:cs typeface="Arial"/>
              </a:rPr>
              <a:t> absorption</a:t>
            </a:r>
            <a:r>
              <a:rPr sz="1700" dirty="0">
                <a:latin typeface="TT Commons" panose="02000506040000020004" pitchFamily="50" charset="0"/>
                <a:cs typeface="Arial"/>
              </a:rPr>
              <a:t> </a:t>
            </a:r>
            <a:endParaRPr lang="es-ES" sz="1700" dirty="0">
              <a:latin typeface="TT Commons" panose="02000506040000020004" pitchFamily="50" charset="0"/>
              <a:cs typeface="Arial"/>
            </a:endParaRPr>
          </a:p>
          <a:p>
            <a:pPr marL="265306" marR="148428" indent="-258135">
              <a:lnSpc>
                <a:spcPts val="1705"/>
              </a:lnSpc>
              <a:spcBef>
                <a:spcPts val="3"/>
              </a:spcBef>
              <a:buChar char="•"/>
              <a:tabLst>
                <a:tab pos="264947" algn="l"/>
                <a:tab pos="265306" algn="l"/>
              </a:tabLst>
            </a:pPr>
            <a:endParaRPr lang="es-ES" sz="1700" dirty="0">
              <a:latin typeface="TT Commons" panose="02000506040000020004" pitchFamily="50" charset="0"/>
              <a:cs typeface="Arial"/>
            </a:endParaRPr>
          </a:p>
          <a:p>
            <a:pPr marL="265306" marR="148428" indent="-258135">
              <a:lnSpc>
                <a:spcPts val="1705"/>
              </a:lnSpc>
              <a:spcBef>
                <a:spcPts val="3"/>
              </a:spcBef>
              <a:buFontTx/>
              <a:buChar char="•"/>
              <a:tabLst>
                <a:tab pos="264947" algn="l"/>
                <a:tab pos="265306" algn="l"/>
              </a:tabLst>
            </a:pPr>
            <a:r>
              <a:rPr lang="es-ES" sz="1700" dirty="0">
                <a:latin typeface="TT Commons" panose="02000506040000020004" pitchFamily="50" charset="0"/>
                <a:cs typeface="Arial"/>
              </a:rPr>
              <a:t>Combine with other products: it is recommended to apply after cleaning with</a:t>
            </a:r>
            <a:r>
              <a:rPr lang="es-ES" sz="1700" dirty="0" err="1">
                <a:latin typeface="TT Commons" panose="02000506040000020004" pitchFamily="50" charset="0"/>
                <a:cs typeface="Arial"/>
              </a:rPr>
              <a:t> sensitive</a:t>
            </a:r>
            <a:r>
              <a:rPr lang="es-ES" sz="1700" dirty="0">
                <a:latin typeface="TT Commons" panose="02000506040000020004" pitchFamily="50" charset="0"/>
                <a:cs typeface="Arial"/>
              </a:rPr>
              <a:t>  </a:t>
            </a:r>
            <a:r>
              <a:rPr lang="es-ES" sz="1700" dirty="0" err="1">
                <a:latin typeface="TT Commons" panose="02000506040000020004" pitchFamily="50" charset="0"/>
                <a:cs typeface="Arial"/>
              </a:rPr>
              <a:t>cleanser</a:t>
            </a:r>
            <a:r>
              <a:rPr lang="es-ES" sz="1700" dirty="0">
                <a:latin typeface="TT Commons" panose="02000506040000020004" pitchFamily="50" charset="0"/>
                <a:cs typeface="Arial"/>
              </a:rPr>
              <a:t> or applying the complete double make-up removal routine to take advantage of all its properties. It can be applied alongside</a:t>
            </a:r>
            <a:r>
              <a:rPr lang="es-ES" sz="1700" dirty="0" err="1">
                <a:latin typeface="TT Commons" panose="02000506040000020004" pitchFamily="50" charset="0"/>
                <a:cs typeface="Arial"/>
              </a:rPr>
              <a:t> intensive</a:t>
            </a:r>
            <a:r>
              <a:rPr lang="es-ES" sz="1700" dirty="0">
                <a:latin typeface="TT Commons" panose="02000506040000020004" pitchFamily="50" charset="0"/>
                <a:cs typeface="Arial"/>
              </a:rPr>
              <a:t> </a:t>
            </a:r>
            <a:r>
              <a:rPr lang="es-ES" sz="1700" dirty="0" err="1">
                <a:latin typeface="TT Commons" panose="02000506040000020004" pitchFamily="50" charset="0"/>
                <a:cs typeface="Arial"/>
              </a:rPr>
              <a:t>defense</a:t>
            </a:r>
            <a:r>
              <a:rPr lang="es-ES" sz="1700" dirty="0">
                <a:latin typeface="TT Commons" panose="02000506040000020004" pitchFamily="50" charset="0"/>
                <a:cs typeface="Arial"/>
              </a:rPr>
              <a:t> in parallel or on alternate days.</a:t>
            </a:r>
          </a:p>
          <a:p>
            <a:pPr marL="265306" marR="148428" indent="-258135">
              <a:lnSpc>
                <a:spcPts val="1705"/>
              </a:lnSpc>
              <a:spcBef>
                <a:spcPts val="3"/>
              </a:spcBef>
              <a:buChar char="•"/>
              <a:tabLst>
                <a:tab pos="264947" algn="l"/>
                <a:tab pos="265306" algn="l"/>
              </a:tabLst>
            </a:pPr>
            <a:endParaRPr sz="1600" dirty="0">
              <a:latin typeface="TT Commons" panose="02000506040000020004" pitchFamily="50" charset="0"/>
              <a:cs typeface="Arial"/>
            </a:endParaRPr>
          </a:p>
        </p:txBody>
      </p:sp>
      <p:sp>
        <p:nvSpPr>
          <p:cNvPr id="11" name="object 11"/>
          <p:cNvSpPr txBox="1"/>
          <p:nvPr/>
        </p:nvSpPr>
        <p:spPr>
          <a:xfrm>
            <a:off x="695612" y="4600431"/>
            <a:ext cx="782614" cy="424277"/>
          </a:xfrm>
          <a:prstGeom prst="rect">
            <a:avLst/>
          </a:prstGeom>
        </p:spPr>
        <p:txBody>
          <a:bodyPr vert="horz" wrap="square" lIns="0" tIns="7170" rIns="0" bIns="0" rtlCol="0">
            <a:spAutoFit/>
          </a:bodyPr>
          <a:lstStyle/>
          <a:p>
            <a:pPr marL="7170">
              <a:spcBef>
                <a:spcPts val="56"/>
              </a:spcBef>
            </a:pPr>
            <a:r>
              <a:rPr sz="1355" spc="-3" dirty="0">
                <a:solidFill>
                  <a:srgbClr val="FFFFFF"/>
                </a:solidFill>
                <a:latin typeface="Carlito"/>
                <a:cs typeface="Carlito"/>
              </a:rPr>
              <a:t>Soft</a:t>
            </a:r>
            <a:r>
              <a:rPr sz="1355" spc="-48" dirty="0">
                <a:solidFill>
                  <a:srgbClr val="FFFFFF"/>
                </a:solidFill>
                <a:latin typeface="Carlito"/>
                <a:cs typeface="Carlito"/>
              </a:rPr>
              <a:t> </a:t>
            </a:r>
            <a:r>
              <a:rPr sz="1355" spc="-3" dirty="0">
                <a:solidFill>
                  <a:srgbClr val="FFFFFF"/>
                </a:solidFill>
                <a:latin typeface="Carlito"/>
                <a:cs typeface="Carlito"/>
              </a:rPr>
              <a:t>Repair</a:t>
            </a:r>
            <a:endParaRPr sz="1355">
              <a:latin typeface="Carlito"/>
              <a:cs typeface="Carlito"/>
            </a:endParaRPr>
          </a:p>
        </p:txBody>
      </p:sp>
      <p:sp>
        <p:nvSpPr>
          <p:cNvPr id="12" name="object 12"/>
          <p:cNvSpPr/>
          <p:nvPr/>
        </p:nvSpPr>
        <p:spPr>
          <a:xfrm>
            <a:off x="183449" y="2743782"/>
            <a:ext cx="1835931" cy="1721679"/>
          </a:xfrm>
          <a:prstGeom prst="rect">
            <a:avLst/>
          </a:prstGeom>
          <a:blipFill>
            <a:blip r:embed="rId2" cstate="print"/>
            <a:stretch>
              <a:fillRect/>
            </a:stretch>
          </a:blipFill>
        </p:spPr>
        <p:txBody>
          <a:bodyPr wrap="square" lIns="0" tIns="0" rIns="0" bIns="0" rtlCol="0"/>
          <a:lstStyle/>
          <a:p>
            <a:endParaRPr sz="597"/>
          </a:p>
        </p:txBody>
      </p:sp>
      <p:sp>
        <p:nvSpPr>
          <p:cNvPr id="16" name="Título 12"/>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7" name="object 9"/>
          <p:cNvSpPr/>
          <p:nvPr/>
        </p:nvSpPr>
        <p:spPr>
          <a:xfrm>
            <a:off x="183449" y="4693450"/>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8" name="object 32"/>
          <p:cNvSpPr txBox="1"/>
          <p:nvPr/>
        </p:nvSpPr>
        <p:spPr>
          <a:xfrm>
            <a:off x="582912" y="4736867"/>
            <a:ext cx="945016" cy="253461"/>
          </a:xfrm>
          <a:prstGeom prst="rect">
            <a:avLst/>
          </a:prstGeom>
        </p:spPr>
        <p:txBody>
          <a:bodyPr vert="horz" wrap="square" lIns="0" tIns="7170" rIns="0" bIns="0" rtlCol="0">
            <a:spAutoFit/>
          </a:bodyPr>
          <a:lstStyle/>
          <a:p>
            <a:pPr marL="7170">
              <a:spcBef>
                <a:spcPts val="56"/>
              </a:spcBef>
            </a:pPr>
            <a:r>
              <a:rPr lang="es-ES" sz="1600" dirty="0" err="1">
                <a:solidFill>
                  <a:schemeClr val="tx1">
                    <a:lumMod val="50000"/>
                    <a:lumOff val="50000"/>
                  </a:schemeClr>
                </a:solidFill>
                <a:latin typeface="Bebas Neue Regular" panose="00000500000000000000" pitchFamily="50" charset="0"/>
                <a:cs typeface="Carlito"/>
              </a:rPr>
              <a:t>Soft</a:t>
            </a:r>
            <a:r>
              <a:rPr lang="es-ES" sz="1600" dirty="0">
                <a:solidFill>
                  <a:schemeClr val="tx1">
                    <a:lumMod val="50000"/>
                    <a:lumOff val="50000"/>
                  </a:schemeClr>
                </a:solidFill>
                <a:latin typeface="Bebas Neue Regular" panose="00000500000000000000" pitchFamily="50" charset="0"/>
                <a:cs typeface="Carlito"/>
              </a:rPr>
              <a:t> repare</a:t>
            </a:r>
            <a:endParaRPr sz="1600" dirty="0">
              <a:solidFill>
                <a:schemeClr val="tx1">
                  <a:lumMod val="50000"/>
                  <a:lumOff val="50000"/>
                </a:schemeClr>
              </a:solidFill>
              <a:latin typeface="Bebas Neue Regular" panose="00000500000000000000" pitchFamily="50" charset="0"/>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46406" y="1465232"/>
            <a:ext cx="7137454" cy="3425763"/>
          </a:xfrm>
          <a:prstGeom prst="rect">
            <a:avLst/>
          </a:prstGeom>
        </p:spPr>
        <p:txBody>
          <a:bodyPr vert="horz" wrap="square" lIns="0" tIns="6812" rIns="0" bIns="0" rtlCol="0">
            <a:spAutoFit/>
          </a:bodyPr>
          <a:lstStyle/>
          <a:p>
            <a:pPr marL="457200" indent="-457200" algn="just">
              <a:buFont typeface="Arial" panose="020B0604020202020204" pitchFamily="34" charset="0"/>
              <a:buChar char="•"/>
            </a:pPr>
            <a:r>
              <a:rPr lang="es-ES" sz="16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Antiageing</a:t>
            </a: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Serum</a:t>
            </a: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with</a:t>
            </a: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ultra </a:t>
            </a:r>
            <a:r>
              <a:rPr lang="es-ES" sz="16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calming</a:t>
            </a: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effect</a:t>
            </a:r>
            <a:endPar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endPar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Description</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Serum</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with</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anti-aging, moisturizing and repairing effect. It has properties that induce collagen synthesis and reorganize fibroblasts that repair the architecture of the dermis, providing smoothness, vitality and softness. In addition, it has antioxidant, anti-stress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and protective properties</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p>
          <a:p>
            <a:pPr marL="285750" indent="-285750" algn="just">
              <a:buFont typeface="Arial" panose="020B0604020202020204" pitchFamily="34" charset="0"/>
              <a:buChar char="•"/>
            </a:pPr>
            <a:endPar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Indications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Indicated in all types of skins between 20 and 35 who want to recover vitality, firmness and provide hydration and protection to their skin. In addition, it is suitable for dry, stressed or reddish and/or inflamed skin.</a:t>
            </a:r>
          </a:p>
          <a:p>
            <a:pPr marL="285750" indent="-285750" algn="just">
              <a:buFont typeface="Arial" panose="020B0604020202020204" pitchFamily="34" charset="0"/>
              <a:buChar char="•"/>
            </a:pPr>
            <a:endPar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s-ES" sz="16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Ingredients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Milk</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Proteins</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Capparis</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spinosa</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fruit</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i="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extract</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6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Avenantramides</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and</a:t>
            </a:r>
            <a:r>
              <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thermal water</a:t>
            </a:r>
            <a:r>
              <a:rPr lang="es-ES" sz="1600" i="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endParaRPr lang="es-ES" sz="16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292921" marR="148428" indent="-285750">
              <a:lnSpc>
                <a:spcPts val="1705"/>
              </a:lnSpc>
              <a:spcBef>
                <a:spcPts val="3"/>
              </a:spcBef>
              <a:buFont typeface="Arial" panose="020B0604020202020204" pitchFamily="34" charset="0"/>
              <a:buChar char="•"/>
              <a:tabLst>
                <a:tab pos="264947" algn="l"/>
                <a:tab pos="265306" algn="l"/>
              </a:tabLst>
            </a:pPr>
            <a:endParaRPr sz="1600" dirty="0">
              <a:latin typeface="TT Commons" panose="02000506040000020004" pitchFamily="50" charset="0"/>
              <a:cs typeface="Arial"/>
            </a:endParaRPr>
          </a:p>
        </p:txBody>
      </p:sp>
      <p:sp>
        <p:nvSpPr>
          <p:cNvPr id="11" name="object 11"/>
          <p:cNvSpPr txBox="1"/>
          <p:nvPr/>
        </p:nvSpPr>
        <p:spPr>
          <a:xfrm>
            <a:off x="695612" y="4600431"/>
            <a:ext cx="782614" cy="424277"/>
          </a:xfrm>
          <a:prstGeom prst="rect">
            <a:avLst/>
          </a:prstGeom>
        </p:spPr>
        <p:txBody>
          <a:bodyPr vert="horz" wrap="square" lIns="0" tIns="7170" rIns="0" bIns="0" rtlCol="0">
            <a:spAutoFit/>
          </a:bodyPr>
          <a:lstStyle/>
          <a:p>
            <a:pPr marL="7170">
              <a:spcBef>
                <a:spcPts val="56"/>
              </a:spcBef>
            </a:pPr>
            <a:r>
              <a:rPr sz="1355" spc="-3" dirty="0">
                <a:solidFill>
                  <a:srgbClr val="FFFFFF"/>
                </a:solidFill>
                <a:latin typeface="Carlito"/>
                <a:cs typeface="Carlito"/>
              </a:rPr>
              <a:t>Soft</a:t>
            </a:r>
            <a:r>
              <a:rPr sz="1355" spc="-48" dirty="0">
                <a:solidFill>
                  <a:srgbClr val="FFFFFF"/>
                </a:solidFill>
                <a:latin typeface="Carlito"/>
                <a:cs typeface="Carlito"/>
              </a:rPr>
              <a:t> </a:t>
            </a:r>
            <a:r>
              <a:rPr sz="1355" spc="-3" dirty="0">
                <a:solidFill>
                  <a:srgbClr val="FFFFFF"/>
                </a:solidFill>
                <a:latin typeface="Carlito"/>
                <a:cs typeface="Carlito"/>
              </a:rPr>
              <a:t>Repair</a:t>
            </a:r>
            <a:endParaRPr sz="1355">
              <a:latin typeface="Carlito"/>
              <a:cs typeface="Carlito"/>
            </a:endParaRPr>
          </a:p>
        </p:txBody>
      </p:sp>
      <p:sp>
        <p:nvSpPr>
          <p:cNvPr id="16" name="Título 12"/>
          <p:cNvSpPr txBox="1">
            <a:spLocks/>
          </p:cNvSpPr>
          <p:nvPr/>
        </p:nvSpPr>
        <p:spPr>
          <a:xfrm>
            <a:off x="698500" y="445037"/>
            <a:ext cx="4064767"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a:latin typeface="Bebas Neue Regular" panose="00000500000000000000" pitchFamily="50" charset="0"/>
              </a:rPr>
              <a:t>Products</a:t>
            </a:r>
            <a:r>
              <a:rPr lang="es-ES" sz="2400" spc="300" dirty="0">
                <a:latin typeface="Bebas Neue Regular" panose="00000500000000000000" pitchFamily="50" charset="0"/>
              </a:rPr>
              <a:t> </a:t>
            </a:r>
            <a:r>
              <a:rPr lang="es-ES" sz="2400" spc="300" dirty="0" err="1">
                <a:latin typeface="Bebas Neue Regular" panose="00000500000000000000" pitchFamily="50" charset="0"/>
              </a:rPr>
              <a:t>for</a:t>
            </a:r>
            <a:r>
              <a:rPr lang="es-ES" sz="2400" spc="300" dirty="0">
                <a:latin typeface="Bebas Neue Regular" panose="00000500000000000000" pitchFamily="50" charset="0"/>
              </a:rPr>
              <a:t> home </a:t>
            </a:r>
            <a:r>
              <a:rPr lang="es-ES" sz="2400" spc="300" dirty="0" err="1">
                <a:latin typeface="Bebas Neue Regular" panose="00000500000000000000" pitchFamily="50" charset="0"/>
              </a:rPr>
              <a:t>treatment</a:t>
            </a:r>
            <a:endParaRPr lang="es-ES" sz="2400" spc="300" dirty="0">
              <a:latin typeface="Bebas Neue Regular" panose="00000500000000000000" pitchFamily="50" charset="0"/>
            </a:endParaRPr>
          </a:p>
        </p:txBody>
      </p:sp>
      <p:sp>
        <p:nvSpPr>
          <p:cNvPr id="17" name="object 9"/>
          <p:cNvSpPr/>
          <p:nvPr/>
        </p:nvSpPr>
        <p:spPr>
          <a:xfrm>
            <a:off x="183449" y="4693450"/>
            <a:ext cx="1942015" cy="331258"/>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FFCCFF"/>
          </a:solidFill>
          <a:ln>
            <a:noFill/>
          </a:ln>
        </p:spPr>
        <p:txBody>
          <a:bodyPr wrap="square" lIns="0" tIns="0" rIns="0" bIns="0" rtlCol="0"/>
          <a:lstStyle/>
          <a:p>
            <a:endParaRPr sz="597"/>
          </a:p>
        </p:txBody>
      </p:sp>
      <p:sp>
        <p:nvSpPr>
          <p:cNvPr id="18" name="object 32"/>
          <p:cNvSpPr txBox="1"/>
          <p:nvPr/>
        </p:nvSpPr>
        <p:spPr>
          <a:xfrm>
            <a:off x="582912" y="4736867"/>
            <a:ext cx="945016" cy="253461"/>
          </a:xfrm>
          <a:prstGeom prst="rect">
            <a:avLst/>
          </a:prstGeom>
        </p:spPr>
        <p:txBody>
          <a:bodyPr vert="horz" wrap="square" lIns="0" tIns="7170" rIns="0" bIns="0" rtlCol="0">
            <a:spAutoFit/>
          </a:bodyPr>
          <a:lstStyle/>
          <a:p>
            <a:pPr marL="7170">
              <a:spcBef>
                <a:spcPts val="56"/>
              </a:spcBef>
            </a:pPr>
            <a:r>
              <a:rPr lang="es-ES" sz="1600" dirty="0" err="1">
                <a:solidFill>
                  <a:schemeClr val="tx1">
                    <a:lumMod val="50000"/>
                    <a:lumOff val="50000"/>
                  </a:schemeClr>
                </a:solidFill>
                <a:latin typeface="Bebas Neue Regular" panose="00000500000000000000" pitchFamily="50" charset="0"/>
                <a:cs typeface="Carlito"/>
              </a:rPr>
              <a:t>Soft</a:t>
            </a:r>
            <a:r>
              <a:rPr lang="es-ES" sz="1600" dirty="0">
                <a:solidFill>
                  <a:schemeClr val="tx1">
                    <a:lumMod val="50000"/>
                    <a:lumOff val="50000"/>
                  </a:schemeClr>
                </a:solidFill>
                <a:latin typeface="Bebas Neue Regular" panose="00000500000000000000" pitchFamily="50" charset="0"/>
                <a:cs typeface="Carlito"/>
              </a:rPr>
              <a:t> THERAPY</a:t>
            </a:r>
            <a:endParaRPr sz="1600" dirty="0">
              <a:solidFill>
                <a:schemeClr val="tx1">
                  <a:lumMod val="50000"/>
                  <a:lumOff val="50000"/>
                </a:schemeClr>
              </a:solidFill>
              <a:latin typeface="Bebas Neue Regular" panose="00000500000000000000" pitchFamily="50" charset="0"/>
              <a:cs typeface="Carlito"/>
            </a:endParaRPr>
          </a:p>
        </p:txBody>
      </p:sp>
      <p:pic>
        <p:nvPicPr>
          <p:cNvPr id="8" name="Imagen 7">
            <a:extLst>
              <a:ext uri="{FF2B5EF4-FFF2-40B4-BE49-F238E27FC236}">
                <a16:creationId xmlns:a16="http://schemas.microsoft.com/office/drawing/2014/main" id="{FF986D17-0A45-4420-8C4F-976FB6047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1448903"/>
            <a:ext cx="1524000" cy="3093562"/>
          </a:xfrm>
          <a:prstGeom prst="rect">
            <a:avLst/>
          </a:prstGeom>
        </p:spPr>
      </p:pic>
    </p:spTree>
    <p:extLst>
      <p:ext uri="{BB962C8B-B14F-4D97-AF65-F5344CB8AC3E}">
        <p14:creationId xmlns:p14="http://schemas.microsoft.com/office/powerpoint/2010/main" val="299198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60376" y="1147938"/>
            <a:ext cx="5319481" cy="1443531"/>
          </a:xfrm>
          <a:prstGeom prst="rect">
            <a:avLst/>
          </a:prstGeom>
        </p:spPr>
        <p:txBody>
          <a:bodyPr vert="horz" wrap="square" lIns="0" tIns="7170" rIns="0" bIns="0" rtlCol="0">
            <a:spAutoFit/>
          </a:bodyPr>
          <a:lstStyle/>
          <a:p>
            <a:pPr marL="7170" marR="2868" algn="just">
              <a:spcBef>
                <a:spcPts val="56"/>
              </a:spcBef>
            </a:pPr>
            <a:r>
              <a:rPr sz="1600" spc="42" dirty="0">
                <a:latin typeface="TT Commons" panose="02000506040000020004" pitchFamily="50" charset="0"/>
                <a:cs typeface="Arial"/>
              </a:rPr>
              <a:t>There are</a:t>
            </a:r>
            <a:r>
              <a:rPr sz="1600" spc="45" dirty="0">
                <a:latin typeface="TT Commons" panose="02000506040000020004" pitchFamily="50" charset="0"/>
                <a:cs typeface="Arial"/>
              </a:rPr>
              <a:t> people</a:t>
            </a:r>
            <a:r>
              <a:rPr sz="1600" spc="62" dirty="0">
                <a:latin typeface="TT Commons" panose="02000506040000020004" pitchFamily="50" charset="0"/>
                <a:cs typeface="Arial"/>
              </a:rPr>
              <a:t> who</a:t>
            </a:r>
            <a:r>
              <a:rPr sz="1600" spc="37" dirty="0">
                <a:latin typeface="TT Commons" panose="02000506040000020004" pitchFamily="50" charset="0"/>
                <a:cs typeface="Arial"/>
              </a:rPr>
              <a:t> "in</a:t>
            </a:r>
            <a:r>
              <a:rPr sz="1600" spc="42" dirty="0">
                <a:latin typeface="TT Commons" panose="02000506040000020004" pitchFamily="50" charset="0"/>
                <a:cs typeface="Arial"/>
              </a:rPr>
              <a:t> appearance"</a:t>
            </a:r>
            <a:r>
              <a:rPr sz="1600" spc="28" dirty="0">
                <a:latin typeface="TT Commons" panose="02000506040000020004" pitchFamily="50" charset="0"/>
                <a:cs typeface="Arial"/>
              </a:rPr>
              <a:t> lack</a:t>
            </a:r>
            <a:r>
              <a:rPr sz="1600" spc="48" dirty="0">
                <a:latin typeface="TT Commons" panose="02000506040000020004" pitchFamily="50" charset="0"/>
                <a:cs typeface="Arial"/>
              </a:rPr>
              <a:t> external</a:t>
            </a:r>
            <a:r>
              <a:rPr sz="1600" spc="56" dirty="0">
                <a:latin typeface="TT Commons" panose="02000506040000020004" pitchFamily="50" charset="0"/>
                <a:cs typeface="Arial"/>
              </a:rPr>
              <a:t> symptoms</a:t>
            </a:r>
            <a:r>
              <a:rPr sz="1600" spc="68" dirty="0">
                <a:latin typeface="TT Commons" panose="02000506040000020004" pitchFamily="50" charset="0"/>
                <a:cs typeface="Arial"/>
              </a:rPr>
              <a:t> and</a:t>
            </a:r>
            <a:r>
              <a:rPr sz="1600" spc="28" dirty="0">
                <a:latin typeface="TT Commons" panose="02000506040000020004" pitchFamily="50" charset="0"/>
                <a:cs typeface="Arial"/>
              </a:rPr>
              <a:t> who,</a:t>
            </a:r>
            <a:r>
              <a:rPr sz="1600" spc="56" dirty="0">
                <a:latin typeface="TT Commons" panose="02000506040000020004" pitchFamily="50" charset="0"/>
                <a:cs typeface="Arial"/>
              </a:rPr>
              <a:t> however</a:t>
            </a:r>
            <a:r>
              <a:rPr sz="1600" spc="62" dirty="0">
                <a:latin typeface="TT Commons" panose="02000506040000020004" pitchFamily="50" charset="0"/>
                <a:cs typeface="Arial"/>
              </a:rPr>
              <a:t>,</a:t>
            </a:r>
            <a:r>
              <a:rPr sz="1600" spc="68" dirty="0">
                <a:latin typeface="TT Commons" panose="02000506040000020004" pitchFamily="50" charset="0"/>
                <a:cs typeface="Arial"/>
              </a:rPr>
              <a:t> when applying</a:t>
            </a:r>
            <a:r>
              <a:rPr sz="1600" spc="40" dirty="0">
                <a:latin typeface="TT Commons" panose="02000506040000020004" pitchFamily="50" charset="0"/>
                <a:cs typeface="Arial"/>
              </a:rPr>
              <a:t> a</a:t>
            </a:r>
            <a:r>
              <a:rPr sz="1600" spc="42" dirty="0">
                <a:latin typeface="TT Commons" panose="02000506040000020004" pitchFamily="50" charset="0"/>
                <a:cs typeface="Arial"/>
              </a:rPr>
              <a:t> cream</a:t>
            </a:r>
            <a:r>
              <a:rPr sz="1600" spc="54" dirty="0">
                <a:latin typeface="TT Commons" panose="02000506040000020004" pitchFamily="50" charset="0"/>
                <a:cs typeface="Arial"/>
              </a:rPr>
              <a:t> "have</a:t>
            </a:r>
            <a:r>
              <a:rPr sz="1600" spc="48" dirty="0">
                <a:latin typeface="TT Commons" panose="02000506040000020004" pitchFamily="50" charset="0"/>
                <a:cs typeface="Arial"/>
              </a:rPr>
              <a:t> a</a:t>
            </a:r>
            <a:r>
              <a:rPr sz="1600" spc="59" dirty="0">
                <a:latin typeface="TT Commons" panose="02000506040000020004" pitchFamily="50" charset="0"/>
                <a:cs typeface="Arial"/>
              </a:rPr>
              <a:t> terrible </a:t>
            </a:r>
            <a:r>
              <a:rPr sz="1600" spc="54" dirty="0">
                <a:latin typeface="TT Commons" panose="02000506040000020004" pitchFamily="50" charset="0"/>
                <a:cs typeface="Arial"/>
              </a:rPr>
              <a:t>sensation</a:t>
            </a:r>
            <a:r>
              <a:rPr sz="1600" spc="40" dirty="0">
                <a:latin typeface="TT Commons" panose="02000506040000020004" pitchFamily="50" charset="0"/>
                <a:cs typeface="Arial"/>
              </a:rPr>
              <a:t> of</a:t>
            </a:r>
            <a:r>
              <a:rPr sz="1600" spc="73" dirty="0">
                <a:latin typeface="TT Commons" panose="02000506040000020004" pitchFamily="50" charset="0"/>
                <a:cs typeface="Arial"/>
              </a:rPr>
              <a:t> burning</a:t>
            </a:r>
            <a:r>
              <a:rPr sz="1600" spc="48" dirty="0">
                <a:latin typeface="TT Commons" panose="02000506040000020004" pitchFamily="50" charset="0"/>
                <a:cs typeface="Arial"/>
              </a:rPr>
              <a:t> and</a:t>
            </a:r>
            <a:r>
              <a:rPr sz="1600" spc="73" dirty="0">
                <a:latin typeface="TT Commons" panose="02000506040000020004" pitchFamily="50" charset="0"/>
                <a:cs typeface="Arial"/>
              </a:rPr>
              <a:t> discomfort".</a:t>
            </a:r>
            <a:r>
              <a:rPr sz="1600" spc="59" dirty="0">
                <a:latin typeface="TT Commons" panose="02000506040000020004" pitchFamily="50" charset="0"/>
                <a:cs typeface="Arial"/>
              </a:rPr>
              <a:t> </a:t>
            </a:r>
            <a:endParaRPr sz="1600" dirty="0">
              <a:latin typeface="TT Commons" panose="02000506040000020004" pitchFamily="50" charset="0"/>
              <a:cs typeface="Arial"/>
            </a:endParaRPr>
          </a:p>
          <a:p>
            <a:pPr marL="7170" marR="3944" algn="just">
              <a:spcBef>
                <a:spcPts val="1626"/>
              </a:spcBef>
            </a:pPr>
            <a:r>
              <a:rPr sz="1600" spc="-8" dirty="0">
                <a:latin typeface="TT Commons" panose="02000506040000020004" pitchFamily="50" charset="0"/>
                <a:cs typeface="Arial"/>
              </a:rPr>
              <a:t>This is</a:t>
            </a:r>
            <a:r>
              <a:rPr sz="1600" spc="51" dirty="0">
                <a:latin typeface="TT Commons" panose="02000506040000020004" pitchFamily="50" charset="0"/>
                <a:cs typeface="Arial"/>
              </a:rPr>
              <a:t> the</a:t>
            </a:r>
            <a:r>
              <a:rPr sz="1600" spc="3" dirty="0">
                <a:latin typeface="TT Commons" panose="02000506040000020004" pitchFamily="50" charset="0"/>
                <a:cs typeface="Arial"/>
              </a:rPr>
              <a:t> result</a:t>
            </a:r>
            <a:r>
              <a:rPr sz="1600" spc="37" dirty="0">
                <a:latin typeface="TT Commons" panose="02000506040000020004" pitchFamily="50" charset="0"/>
                <a:cs typeface="Arial"/>
              </a:rPr>
              <a:t> of</a:t>
            </a:r>
            <a:r>
              <a:rPr sz="1600" spc="48" dirty="0">
                <a:latin typeface="TT Commons" panose="02000506040000020004" pitchFamily="50" charset="0"/>
                <a:cs typeface="Arial"/>
              </a:rPr>
              <a:t> having</a:t>
            </a:r>
            <a:r>
              <a:rPr sz="1600" spc="62" dirty="0">
                <a:latin typeface="TT Commons" panose="02000506040000020004" pitchFamily="50" charset="0"/>
                <a:cs typeface="Arial"/>
              </a:rPr>
              <a:t> "the</a:t>
            </a:r>
            <a:r>
              <a:rPr sz="1600" b="1" spc="25" dirty="0">
                <a:latin typeface="TT Commons" panose="02000506040000020004" pitchFamily="50" charset="0"/>
                <a:cs typeface="Trebuchet MS"/>
              </a:rPr>
              <a:t> thinnest</a:t>
            </a:r>
            <a:r>
              <a:rPr sz="1600" b="1" spc="76" dirty="0">
                <a:latin typeface="TT Commons" panose="02000506040000020004" pitchFamily="50" charset="0"/>
                <a:cs typeface="Trebuchet MS"/>
              </a:rPr>
              <a:t> layer</a:t>
            </a:r>
            <a:r>
              <a:rPr sz="1600" b="1" spc="11" dirty="0">
                <a:latin typeface="TT Commons" panose="02000506040000020004" pitchFamily="50" charset="0"/>
                <a:cs typeface="Trebuchet MS"/>
              </a:rPr>
              <a:t> of skin</a:t>
            </a:r>
            <a:r>
              <a:rPr sz="1600" b="1" spc="6" dirty="0">
                <a:latin typeface="TT Commons" panose="02000506040000020004" pitchFamily="50" charset="0"/>
                <a:cs typeface="Trebuchet MS"/>
              </a:rPr>
              <a:t> than</a:t>
            </a:r>
            <a:r>
              <a:rPr sz="1600" b="1" spc="45" dirty="0">
                <a:latin typeface="TT Commons" panose="02000506040000020004" pitchFamily="50" charset="0"/>
                <a:cs typeface="Trebuchet MS"/>
              </a:rPr>
              <a:t> usual</a:t>
            </a:r>
            <a:r>
              <a:rPr sz="1600" b="1" spc="23" dirty="0">
                <a:latin typeface="TT Commons" panose="02000506040000020004" pitchFamily="50" charset="0"/>
                <a:cs typeface="Trebuchet MS"/>
              </a:rPr>
              <a:t>"</a:t>
            </a:r>
            <a:r>
              <a:rPr sz="1600" b="1" spc="-88" dirty="0">
                <a:latin typeface="TT Commons" panose="02000506040000020004" pitchFamily="50" charset="0"/>
                <a:cs typeface="Trebuchet MS"/>
              </a:rPr>
              <a:t> </a:t>
            </a:r>
            <a:r>
              <a:rPr sz="1600" b="1" spc="20" dirty="0">
                <a:latin typeface="TT Commons" panose="02000506040000020004" pitchFamily="50" charset="0"/>
                <a:cs typeface="Trebuchet MS"/>
              </a:rPr>
              <a:t>.</a:t>
            </a:r>
            <a:endParaRPr sz="1600" dirty="0">
              <a:latin typeface="TT Commons" panose="02000506040000020004" pitchFamily="50" charset="0"/>
              <a:cs typeface="Arial"/>
            </a:endParaRPr>
          </a:p>
        </p:txBody>
      </p:sp>
      <p:sp>
        <p:nvSpPr>
          <p:cNvPr id="7" name="object 7"/>
          <p:cNvSpPr/>
          <p:nvPr/>
        </p:nvSpPr>
        <p:spPr>
          <a:xfrm>
            <a:off x="5958334" y="1067705"/>
            <a:ext cx="3312576" cy="1603803"/>
          </a:xfrm>
          <a:prstGeom prst="rect">
            <a:avLst/>
          </a:prstGeom>
          <a:blipFill>
            <a:blip r:embed="rId2" cstate="print"/>
            <a:stretch>
              <a:fillRect/>
            </a:stretch>
          </a:blipFill>
        </p:spPr>
        <p:txBody>
          <a:bodyPr wrap="square" lIns="0" tIns="0" rIns="0" bIns="0" rtlCol="0"/>
          <a:lstStyle/>
          <a:p>
            <a:endParaRPr sz="597"/>
          </a:p>
        </p:txBody>
      </p:sp>
      <p:sp>
        <p:nvSpPr>
          <p:cNvPr id="8" name="object 8"/>
          <p:cNvSpPr txBox="1"/>
          <p:nvPr/>
        </p:nvSpPr>
        <p:spPr>
          <a:xfrm>
            <a:off x="365559" y="3017106"/>
            <a:ext cx="4863866" cy="1948797"/>
          </a:xfrm>
          <a:prstGeom prst="rect">
            <a:avLst/>
          </a:prstGeom>
        </p:spPr>
        <p:txBody>
          <a:bodyPr vert="horz" wrap="square" lIns="0" tIns="7170" rIns="0" bIns="0" rtlCol="0">
            <a:spAutoFit/>
          </a:bodyPr>
          <a:lstStyle/>
          <a:p>
            <a:pPr algn="ctr">
              <a:spcBef>
                <a:spcPts val="56"/>
              </a:spcBef>
            </a:pPr>
            <a:r>
              <a:rPr sz="1600" b="1" spc="34" dirty="0">
                <a:latin typeface="TT Commons" panose="02000506040000020004" pitchFamily="50" charset="0"/>
                <a:cs typeface="Trebuchet MS"/>
              </a:rPr>
              <a:t>EXOGENOUS</a:t>
            </a:r>
            <a:r>
              <a:rPr sz="1600" b="1" spc="3" dirty="0">
                <a:latin typeface="TT Commons" panose="02000506040000020004" pitchFamily="50" charset="0"/>
                <a:cs typeface="Trebuchet MS"/>
              </a:rPr>
              <a:t> </a:t>
            </a:r>
            <a:r>
              <a:rPr sz="1600" b="1" spc="45" dirty="0">
                <a:latin typeface="TT Commons" panose="02000506040000020004" pitchFamily="50" charset="0"/>
                <a:cs typeface="Trebuchet MS"/>
              </a:rPr>
              <a:t>FACTORS</a:t>
            </a:r>
            <a:endParaRPr sz="1600" dirty="0">
              <a:latin typeface="TT Commons" panose="02000506040000020004" pitchFamily="50" charset="0"/>
              <a:cs typeface="Trebuchet MS"/>
            </a:endParaRPr>
          </a:p>
          <a:p>
            <a:pPr marL="265306" indent="-258493">
              <a:spcBef>
                <a:spcPts val="1626"/>
              </a:spcBef>
              <a:buChar char="•"/>
              <a:tabLst>
                <a:tab pos="265306" algn="l"/>
                <a:tab pos="265663" algn="l"/>
              </a:tabLst>
            </a:pPr>
            <a:r>
              <a:rPr sz="1600" spc="-42" dirty="0">
                <a:latin typeface="TT Commons" panose="02000506040000020004" pitchFamily="50" charset="0"/>
                <a:cs typeface="Arial"/>
              </a:rPr>
              <a:t>Climate</a:t>
            </a:r>
            <a:r>
              <a:rPr sz="1600" spc="62" dirty="0">
                <a:latin typeface="TT Commons" panose="02000506040000020004" pitchFamily="50" charset="0"/>
                <a:cs typeface="Arial"/>
              </a:rPr>
              <a:t> and</a:t>
            </a:r>
            <a:r>
              <a:rPr sz="1600" spc="28" dirty="0">
                <a:latin typeface="TT Commons" panose="02000506040000020004" pitchFamily="50" charset="0"/>
                <a:cs typeface="Arial"/>
              </a:rPr>
              <a:t> environmental influences</a:t>
            </a:r>
            <a:r>
              <a:rPr sz="1600" spc="56" dirty="0">
                <a:latin typeface="TT Commons" panose="02000506040000020004" pitchFamily="50" charset="0"/>
                <a:cs typeface="Arial"/>
              </a:rPr>
              <a:t>.</a:t>
            </a:r>
            <a:r>
              <a:rPr sz="1600" spc="217" dirty="0">
                <a:latin typeface="TT Commons" panose="02000506040000020004" pitchFamily="50" charset="0"/>
                <a:cs typeface="Arial"/>
              </a:rPr>
              <a:t> </a:t>
            </a:r>
            <a:endParaRPr sz="1600" dirty="0">
              <a:latin typeface="TT Commons" panose="02000506040000020004" pitchFamily="50" charset="0"/>
              <a:cs typeface="Arial"/>
            </a:endParaRPr>
          </a:p>
          <a:p>
            <a:pPr marL="265306" indent="-258493">
              <a:buChar char="•"/>
              <a:tabLst>
                <a:tab pos="265306" algn="l"/>
                <a:tab pos="265663" algn="l"/>
                <a:tab pos="520931" algn="l"/>
                <a:tab pos="1351983" algn="l"/>
                <a:tab pos="1668557" algn="l"/>
                <a:tab pos="1927767" algn="l"/>
                <a:tab pos="2344369" algn="l"/>
                <a:tab pos="2759178" algn="l"/>
                <a:tab pos="3524978" algn="l"/>
              </a:tabLst>
            </a:pPr>
            <a:r>
              <a:rPr sz="1600" spc="-64" dirty="0">
                <a:latin typeface="TT Commons" panose="02000506040000020004" pitchFamily="50" charset="0"/>
                <a:cs typeface="Arial"/>
              </a:rPr>
              <a:t>Skin</a:t>
            </a:r>
            <a:r>
              <a:rPr sz="1600" spc="-20" dirty="0">
                <a:latin typeface="TT Commons" panose="02000506040000020004" pitchFamily="50" charset="0"/>
                <a:cs typeface="Arial"/>
              </a:rPr>
              <a:t> co</a:t>
            </a:r>
            <a:r>
              <a:rPr sz="1600" spc="40" dirty="0">
                <a:latin typeface="TT Commons" panose="02000506040000020004" pitchFamily="50" charset="0"/>
                <a:cs typeface="Arial"/>
              </a:rPr>
              <a:t>nta</a:t>
            </a:r>
            <a:r>
              <a:rPr sz="1600" spc="48" dirty="0">
                <a:latin typeface="TT Commons" panose="02000506040000020004" pitchFamily="50" charset="0"/>
                <a:cs typeface="Arial"/>
              </a:rPr>
              <a:t>ct</a:t>
            </a:r>
            <a:r>
              <a:rPr sz="1600" dirty="0">
                <a:latin typeface="TT Commons" panose="02000506040000020004" pitchFamily="50" charset="0"/>
                <a:cs typeface="Arial"/>
              </a:rPr>
              <a:t>	</a:t>
            </a:r>
            <a:r>
              <a:rPr sz="1600" spc="48" dirty="0">
                <a:latin typeface="TT Commons" panose="02000506040000020004" pitchFamily="50" charset="0"/>
                <a:cs typeface="Arial"/>
              </a:rPr>
              <a:t>with chemical</a:t>
            </a:r>
            <a:r>
              <a:rPr lang="es-ES" sz="1600" dirty="0">
                <a:latin typeface="TT Commons" panose="02000506040000020004" pitchFamily="50" charset="0"/>
                <a:cs typeface="Arial"/>
              </a:rPr>
              <a:t> </a:t>
            </a:r>
            <a:r>
              <a:rPr sz="1600" spc="40" dirty="0">
                <a:latin typeface="TT Commons" panose="02000506040000020004" pitchFamily="50" charset="0"/>
                <a:cs typeface="Arial"/>
              </a:rPr>
              <a:t>ag</a:t>
            </a:r>
            <a:r>
              <a:rPr sz="1600" spc="56" dirty="0">
                <a:latin typeface="TT Commons" panose="02000506040000020004" pitchFamily="50" charset="0"/>
                <a:cs typeface="Arial"/>
              </a:rPr>
              <a:t>ents</a:t>
            </a:r>
            <a:r>
              <a:rPr sz="1600" dirty="0">
                <a:latin typeface="TT Commons" panose="02000506040000020004" pitchFamily="50" charset="0"/>
                <a:cs typeface="Arial"/>
              </a:rPr>
              <a:t>		</a:t>
            </a:r>
            <a:endParaRPr lang="es-ES" sz="1600" spc="62" dirty="0">
              <a:latin typeface="TT Commons" panose="02000506040000020004" pitchFamily="50" charset="0"/>
              <a:cs typeface="Arial"/>
            </a:endParaRPr>
          </a:p>
          <a:p>
            <a:pPr marL="265306" marR="3227" algn="just">
              <a:spcBef>
                <a:spcPts val="56"/>
              </a:spcBef>
            </a:pPr>
            <a:r>
              <a:rPr lang="es-ES" sz="1600" spc="73" dirty="0">
                <a:latin typeface="TT Commons" panose="02000506040000020004" pitchFamily="50" charset="0"/>
                <a:cs typeface="Arial"/>
              </a:rPr>
              <a:t>such as</a:t>
            </a:r>
            <a:r>
              <a:rPr lang="es-ES" sz="1600" spc="71" dirty="0">
                <a:latin typeface="TT Commons" panose="02000506040000020004" pitchFamily="50" charset="0"/>
                <a:cs typeface="Arial"/>
              </a:rPr>
              <a:t> cleaning agents</a:t>
            </a:r>
            <a:r>
              <a:rPr lang="es-ES" sz="1600" spc="76" dirty="0">
                <a:latin typeface="TT Commons" panose="02000506040000020004" pitchFamily="50" charset="0"/>
                <a:cs typeface="Arial"/>
              </a:rPr>
              <a:t> or</a:t>
            </a:r>
            <a:r>
              <a:rPr lang="es-ES" sz="1600" spc="59" dirty="0">
                <a:latin typeface="TT Commons" panose="02000506040000020004" pitchFamily="50" charset="0"/>
                <a:cs typeface="Arial"/>
              </a:rPr>
              <a:t> solvents.</a:t>
            </a:r>
            <a:endParaRPr lang="es-ES" sz="1600" dirty="0">
              <a:latin typeface="TT Commons" panose="02000506040000020004" pitchFamily="50" charset="0"/>
              <a:cs typeface="Arial"/>
            </a:endParaRPr>
          </a:p>
          <a:p>
            <a:pPr marL="265306" indent="-258493" algn="just">
              <a:buChar char="•"/>
              <a:tabLst>
                <a:tab pos="265663" algn="l"/>
              </a:tabLst>
            </a:pPr>
            <a:r>
              <a:rPr lang="es-ES" sz="1600" spc="-20" dirty="0">
                <a:latin typeface="TT Commons" panose="02000506040000020004" pitchFamily="50" charset="0"/>
                <a:cs typeface="Arial"/>
              </a:rPr>
              <a:t>The</a:t>
            </a:r>
            <a:r>
              <a:rPr lang="es-ES" sz="1600" spc="68" dirty="0">
                <a:latin typeface="TT Commons" panose="02000506040000020004" pitchFamily="50" charset="0"/>
                <a:cs typeface="Arial"/>
              </a:rPr>
              <a:t> UV exposure</a:t>
            </a:r>
            <a:r>
              <a:rPr lang="es-ES" sz="1600" spc="88" dirty="0">
                <a:latin typeface="TT Commons" panose="02000506040000020004" pitchFamily="50" charset="0"/>
                <a:cs typeface="Arial"/>
              </a:rPr>
              <a:t> </a:t>
            </a:r>
            <a:r>
              <a:rPr lang="es-ES" sz="1600" spc="-3" dirty="0">
                <a:latin typeface="TT Commons" panose="02000506040000020004" pitchFamily="50" charset="0"/>
                <a:cs typeface="Arial"/>
              </a:rPr>
              <a:t>.</a:t>
            </a:r>
            <a:endParaRPr lang="es-ES" sz="1600" dirty="0">
              <a:latin typeface="TT Commons" panose="02000506040000020004" pitchFamily="50" charset="0"/>
              <a:cs typeface="Arial"/>
            </a:endParaRPr>
          </a:p>
          <a:p>
            <a:pPr marL="265306" marR="2868" indent="-258493" algn="just">
              <a:buChar char="•"/>
              <a:tabLst>
                <a:tab pos="265663" algn="l"/>
              </a:tabLst>
            </a:pPr>
            <a:r>
              <a:rPr lang="es-ES" sz="1600" spc="31" dirty="0">
                <a:latin typeface="TT Commons" panose="02000506040000020004" pitchFamily="50" charset="0"/>
                <a:cs typeface="Arial"/>
              </a:rPr>
              <a:t>Preparations</a:t>
            </a:r>
            <a:r>
              <a:rPr lang="es-ES" sz="1600" spc="45" dirty="0">
                <a:latin typeface="TT Commons" panose="02000506040000020004" pitchFamily="50" charset="0"/>
                <a:cs typeface="Arial"/>
              </a:rPr>
              <a:t> for skin</a:t>
            </a:r>
            <a:r>
              <a:rPr lang="es-ES" sz="1600" spc="42" dirty="0">
                <a:latin typeface="TT Commons" panose="02000506040000020004" pitchFamily="50" charset="0"/>
                <a:cs typeface="Arial"/>
              </a:rPr>
              <a:t> care</a:t>
            </a:r>
            <a:r>
              <a:rPr lang="es-ES" sz="1600" spc="62" dirty="0">
                <a:latin typeface="TT Commons" panose="02000506040000020004" pitchFamily="50" charset="0"/>
                <a:cs typeface="Arial"/>
              </a:rPr>
              <a:t> and</a:t>
            </a:r>
            <a:r>
              <a:rPr lang="es-ES" sz="1600" spc="51" dirty="0">
                <a:latin typeface="TT Commons" panose="02000506040000020004" pitchFamily="50" charset="0"/>
                <a:cs typeface="Arial"/>
              </a:rPr>
              <a:t> therapy,</a:t>
            </a:r>
            <a:r>
              <a:rPr lang="es-ES" sz="1600" spc="45" dirty="0">
                <a:latin typeface="TT Commons" panose="02000506040000020004" pitchFamily="50" charset="0"/>
                <a:cs typeface="Arial"/>
              </a:rPr>
              <a:t> such as</a:t>
            </a:r>
            <a:r>
              <a:rPr lang="es-ES" sz="1600" spc="28" dirty="0">
                <a:latin typeface="TT Commons" panose="02000506040000020004" pitchFamily="50" charset="0"/>
                <a:cs typeface="Arial"/>
              </a:rPr>
              <a:t> medications</a:t>
            </a:r>
            <a:r>
              <a:rPr lang="es-ES" sz="1600" spc="45" dirty="0">
                <a:latin typeface="TT Commons" panose="02000506040000020004" pitchFamily="50" charset="0"/>
                <a:cs typeface="Arial"/>
              </a:rPr>
              <a:t> (topical</a:t>
            </a:r>
            <a:r>
              <a:rPr lang="es-ES" sz="1600" spc="42" dirty="0">
                <a:latin typeface="TT Commons" panose="02000506040000020004" pitchFamily="50" charset="0"/>
                <a:cs typeface="Arial"/>
              </a:rPr>
              <a:t> and</a:t>
            </a:r>
            <a:r>
              <a:rPr lang="es-ES" sz="1600" spc="56" dirty="0">
                <a:latin typeface="TT Commons" panose="02000506040000020004" pitchFamily="50" charset="0"/>
                <a:cs typeface="Arial"/>
              </a:rPr>
              <a:t> internal</a:t>
            </a:r>
            <a:r>
              <a:rPr lang="es-ES" sz="1600" spc="76" dirty="0">
                <a:latin typeface="TT Commons" panose="02000506040000020004" pitchFamily="50" charset="0"/>
                <a:cs typeface="Arial"/>
              </a:rPr>
              <a:t>).</a:t>
            </a:r>
            <a:endParaRPr lang="es-ES" sz="1600" dirty="0">
              <a:latin typeface="TT Commons" panose="02000506040000020004" pitchFamily="50" charset="0"/>
              <a:cs typeface="Arial"/>
            </a:endParaRPr>
          </a:p>
        </p:txBody>
      </p:sp>
      <p:sp>
        <p:nvSpPr>
          <p:cNvPr id="10" name="object 10"/>
          <p:cNvSpPr txBox="1"/>
          <p:nvPr/>
        </p:nvSpPr>
        <p:spPr>
          <a:xfrm>
            <a:off x="5229425" y="3017105"/>
            <a:ext cx="4293084" cy="1935973"/>
          </a:xfrm>
          <a:prstGeom prst="rect">
            <a:avLst/>
          </a:prstGeom>
        </p:spPr>
        <p:txBody>
          <a:bodyPr vert="horz" wrap="square" lIns="0" tIns="7170" rIns="0" bIns="0" rtlCol="0">
            <a:spAutoFit/>
          </a:bodyPr>
          <a:lstStyle/>
          <a:p>
            <a:pPr algn="ctr">
              <a:spcBef>
                <a:spcPts val="56"/>
              </a:spcBef>
            </a:pPr>
            <a:r>
              <a:rPr sz="1600" b="1" spc="34" dirty="0">
                <a:latin typeface="TT Commons" panose="02000506040000020004" pitchFamily="50" charset="0"/>
                <a:cs typeface="Trebuchet MS"/>
              </a:rPr>
              <a:t>ENDOGENOUS</a:t>
            </a:r>
            <a:r>
              <a:rPr sz="1600" b="1" spc="11" dirty="0">
                <a:latin typeface="TT Commons" panose="02000506040000020004" pitchFamily="50" charset="0"/>
                <a:cs typeface="Trebuchet MS"/>
              </a:rPr>
              <a:t> </a:t>
            </a:r>
            <a:r>
              <a:rPr sz="1600" b="1" spc="62" dirty="0">
                <a:latin typeface="TT Commons" panose="02000506040000020004" pitchFamily="50" charset="0"/>
                <a:cs typeface="Trebuchet MS"/>
              </a:rPr>
              <a:t>FACTORS</a:t>
            </a:r>
            <a:endParaRPr sz="1600" dirty="0">
              <a:latin typeface="TT Commons" panose="02000506040000020004" pitchFamily="50" charset="0"/>
              <a:cs typeface="Trebuchet MS"/>
            </a:endParaRPr>
          </a:p>
          <a:p>
            <a:pPr marL="265306" indent="-258135">
              <a:spcBef>
                <a:spcPts val="1626"/>
              </a:spcBef>
              <a:buChar char="•"/>
              <a:tabLst>
                <a:tab pos="264947" algn="l"/>
                <a:tab pos="265306" algn="l"/>
              </a:tabLst>
            </a:pPr>
            <a:r>
              <a:rPr sz="1600" spc="48" dirty="0">
                <a:latin typeface="TT Commons" panose="02000506040000020004" pitchFamily="50" charset="0"/>
                <a:cs typeface="Arial"/>
              </a:rPr>
              <a:t>Genetic</a:t>
            </a:r>
            <a:r>
              <a:rPr sz="1600" spc="64" dirty="0">
                <a:latin typeface="TT Commons" panose="02000506040000020004" pitchFamily="50" charset="0"/>
                <a:cs typeface="Arial"/>
              </a:rPr>
              <a:t> </a:t>
            </a:r>
            <a:r>
              <a:rPr sz="1600" spc="48" dirty="0">
                <a:latin typeface="TT Commons" panose="02000506040000020004" pitchFamily="50" charset="0"/>
                <a:cs typeface="Arial"/>
              </a:rPr>
              <a:t>predisposition</a:t>
            </a:r>
            <a:endParaRPr sz="1600" dirty="0">
              <a:latin typeface="TT Commons" panose="02000506040000020004" pitchFamily="50" charset="0"/>
              <a:cs typeface="Arial"/>
            </a:endParaRPr>
          </a:p>
          <a:p>
            <a:pPr marL="265306" indent="-258135">
              <a:buChar char="•"/>
              <a:tabLst>
                <a:tab pos="264947" algn="l"/>
                <a:tab pos="265306" algn="l"/>
              </a:tabLst>
            </a:pPr>
            <a:r>
              <a:rPr sz="1600" spc="-42" dirty="0">
                <a:latin typeface="TT Commons" panose="02000506040000020004" pitchFamily="50" charset="0"/>
                <a:cs typeface="Arial"/>
              </a:rPr>
              <a:t>The</a:t>
            </a:r>
            <a:r>
              <a:rPr sz="1600" spc="59" dirty="0">
                <a:latin typeface="TT Commons" panose="02000506040000020004" pitchFamily="50" charset="0"/>
                <a:cs typeface="Arial"/>
              </a:rPr>
              <a:t> biological</a:t>
            </a:r>
            <a:r>
              <a:rPr sz="1600" spc="54" dirty="0">
                <a:latin typeface="TT Commons" panose="02000506040000020004" pitchFamily="50" charset="0"/>
                <a:cs typeface="Arial"/>
              </a:rPr>
              <a:t> skin</a:t>
            </a:r>
            <a:r>
              <a:rPr sz="1600" spc="150" dirty="0">
                <a:latin typeface="TT Commons" panose="02000506040000020004" pitchFamily="50" charset="0"/>
                <a:cs typeface="Arial"/>
              </a:rPr>
              <a:t> </a:t>
            </a:r>
            <a:r>
              <a:rPr sz="1600" spc="76" dirty="0">
                <a:latin typeface="TT Commons" panose="02000506040000020004" pitchFamily="50" charset="0"/>
                <a:cs typeface="Arial"/>
              </a:rPr>
              <a:t>aging</a:t>
            </a:r>
            <a:endParaRPr sz="1600" dirty="0">
              <a:latin typeface="TT Commons" panose="02000506040000020004" pitchFamily="50" charset="0"/>
              <a:cs typeface="Arial"/>
            </a:endParaRPr>
          </a:p>
          <a:p>
            <a:pPr marL="265306" indent="-258135">
              <a:buChar char="•"/>
              <a:tabLst>
                <a:tab pos="264947" algn="l"/>
                <a:tab pos="265306" algn="l"/>
              </a:tabLst>
            </a:pPr>
            <a:r>
              <a:rPr sz="1600" spc="51" dirty="0">
                <a:latin typeface="TT Commons" panose="02000506040000020004" pitchFamily="50" charset="0"/>
                <a:cs typeface="Arial"/>
              </a:rPr>
              <a:t>Hormonal</a:t>
            </a:r>
            <a:r>
              <a:rPr sz="1600" spc="59" dirty="0">
                <a:latin typeface="TT Commons" panose="02000506040000020004" pitchFamily="50" charset="0"/>
                <a:cs typeface="Arial"/>
              </a:rPr>
              <a:t> </a:t>
            </a:r>
            <a:r>
              <a:rPr sz="1600" spc="64" dirty="0">
                <a:latin typeface="TT Commons" panose="02000506040000020004" pitchFamily="50" charset="0"/>
                <a:cs typeface="Arial"/>
              </a:rPr>
              <a:t>influences</a:t>
            </a:r>
            <a:endParaRPr sz="1600" dirty="0">
              <a:latin typeface="TT Commons" panose="02000506040000020004" pitchFamily="50" charset="0"/>
              <a:cs typeface="Arial"/>
            </a:endParaRPr>
          </a:p>
          <a:p>
            <a:pPr marL="265306" indent="-258135">
              <a:buChar char="•"/>
              <a:tabLst>
                <a:tab pos="264947" algn="l"/>
                <a:tab pos="265306" algn="l"/>
                <a:tab pos="1525148" algn="l"/>
                <a:tab pos="2810805" algn="l"/>
                <a:tab pos="4196130" algn="l"/>
              </a:tabLst>
            </a:pPr>
            <a:r>
              <a:rPr sz="1600" spc="59" dirty="0">
                <a:latin typeface="TT Commons" panose="02000506040000020004" pitchFamily="50" charset="0"/>
                <a:cs typeface="Arial"/>
              </a:rPr>
              <a:t>Certain</a:t>
            </a:r>
            <a:r>
              <a:rPr lang="es-ES" sz="1600" dirty="0">
                <a:latin typeface="TT Commons" panose="02000506040000020004" pitchFamily="50" charset="0"/>
                <a:cs typeface="Arial"/>
              </a:rPr>
              <a:t> </a:t>
            </a:r>
            <a:r>
              <a:rPr sz="1600" spc="40" dirty="0">
                <a:latin typeface="TT Commons" panose="02000506040000020004" pitchFamily="50" charset="0"/>
                <a:cs typeface="Arial"/>
              </a:rPr>
              <a:t>dermatol</a:t>
            </a:r>
            <a:r>
              <a:rPr sz="1600" spc="37" dirty="0">
                <a:latin typeface="TT Commons" panose="02000506040000020004" pitchFamily="50" charset="0"/>
                <a:cs typeface="Arial"/>
              </a:rPr>
              <a:t>ogical</a:t>
            </a:r>
            <a:r>
              <a:rPr sz="1600" spc="68" dirty="0">
                <a:latin typeface="TT Commons" panose="02000506040000020004" pitchFamily="50" charset="0"/>
                <a:cs typeface="Arial"/>
              </a:rPr>
              <a:t> and</a:t>
            </a:r>
            <a:r>
              <a:rPr sz="1600" spc="54" dirty="0">
                <a:latin typeface="TT Commons" panose="02000506040000020004" pitchFamily="50" charset="0"/>
                <a:cs typeface="Arial"/>
              </a:rPr>
              <a:t> systemic diseases</a:t>
            </a:r>
            <a:r>
              <a:rPr sz="1600" dirty="0">
                <a:latin typeface="TT Commons" panose="02000506040000020004" pitchFamily="50" charset="0"/>
                <a:cs typeface="Arial"/>
              </a:rPr>
              <a:t>	</a:t>
            </a:r>
            <a:r>
              <a:rPr lang="es-ES" sz="1600" spc="28" dirty="0">
                <a:latin typeface="TT Commons" panose="02000506040000020004" pitchFamily="50" charset="0"/>
                <a:cs typeface="Arial"/>
              </a:rPr>
              <a:t> </a:t>
            </a:r>
            <a:r>
              <a:rPr lang="pt-BR" sz="1600" spc="48" dirty="0">
                <a:latin typeface="TT Commons" panose="02000506040000020004" pitchFamily="50" charset="0"/>
                <a:cs typeface="Arial"/>
              </a:rPr>
              <a:t>(</a:t>
            </a:r>
            <a:r>
              <a:rPr lang="pt-BR" sz="1600" spc="59" dirty="0">
                <a:latin typeface="TT Commons" panose="02000506040000020004" pitchFamily="50" charset="0"/>
                <a:cs typeface="Arial"/>
              </a:rPr>
              <a:t>atopic</a:t>
            </a:r>
            <a:r>
              <a:rPr lang="pt-BR" sz="1600" spc="28" dirty="0">
                <a:latin typeface="TT Commons" panose="02000506040000020004" pitchFamily="50" charset="0"/>
                <a:cs typeface="Arial"/>
              </a:rPr>
              <a:t> dermatitis,</a:t>
            </a:r>
            <a:r>
              <a:rPr lang="pt-BR" sz="1600" spc="71" dirty="0">
                <a:latin typeface="TT Commons" panose="02000506040000020004" pitchFamily="50" charset="0"/>
                <a:cs typeface="Arial"/>
              </a:rPr>
              <a:t> </a:t>
            </a:r>
            <a:r>
              <a:rPr lang="pt-BR" sz="1600" spc="71" dirty="0" err="1">
                <a:latin typeface="TT Commons" panose="02000506040000020004" pitchFamily="50" charset="0"/>
                <a:cs typeface="Arial"/>
              </a:rPr>
              <a:t>psoriasi</a:t>
            </a:r>
            <a:r>
              <a:rPr lang="pt-BR" sz="1600" spc="56" dirty="0" err="1">
                <a:latin typeface="TT Commons" panose="02000506040000020004" pitchFamily="50" charset="0"/>
                <a:cs typeface="Arial"/>
              </a:rPr>
              <a:t>s</a:t>
            </a:r>
            <a:r>
              <a:rPr lang="pt-BR" sz="1600" spc="31" dirty="0">
                <a:latin typeface="TT Commons" panose="02000506040000020004" pitchFamily="50" charset="0"/>
                <a:cs typeface="Arial"/>
              </a:rPr>
              <a:t>,</a:t>
            </a:r>
            <a:r>
              <a:rPr lang="pt-BR" sz="1600" dirty="0">
                <a:latin typeface="TT Commons" panose="02000506040000020004" pitchFamily="50" charset="0"/>
                <a:cs typeface="Arial"/>
              </a:rPr>
              <a:t> </a:t>
            </a:r>
            <a:r>
              <a:rPr lang="pt-BR" sz="1600" spc="54" dirty="0" err="1">
                <a:latin typeface="TT Commons" panose="02000506040000020004" pitchFamily="50" charset="0"/>
                <a:cs typeface="Arial"/>
              </a:rPr>
              <a:t>ichthyosis</a:t>
            </a:r>
            <a:r>
              <a:rPr lang="pt-BR" sz="1600" spc="56" dirty="0">
                <a:latin typeface="TT Commons" panose="02000506040000020004" pitchFamily="50" charset="0"/>
                <a:cs typeface="Arial"/>
              </a:rPr>
              <a:t>,</a:t>
            </a:r>
            <a:r>
              <a:rPr lang="pt-BR" sz="1600" spc="48" dirty="0">
                <a:latin typeface="TT Commons" panose="02000506040000020004" pitchFamily="50" charset="0"/>
                <a:cs typeface="Arial"/>
              </a:rPr>
              <a:t> diabetes</a:t>
            </a:r>
            <a:r>
              <a:rPr lang="pt-BR" sz="1600" spc="71" dirty="0">
                <a:latin typeface="TT Commons" panose="02000506040000020004" pitchFamily="50" charset="0"/>
                <a:cs typeface="Arial"/>
              </a:rPr>
              <a:t>).</a:t>
            </a:r>
            <a:r>
              <a:rPr lang="pt-BR" sz="1600" spc="64" dirty="0">
                <a:latin typeface="TT Commons" panose="02000506040000020004" pitchFamily="50" charset="0"/>
                <a:cs typeface="Arial"/>
              </a:rPr>
              <a:t> </a:t>
            </a:r>
            <a:endParaRPr lang="pt-BR" sz="1600" dirty="0">
              <a:latin typeface="TT Commons" panose="02000506040000020004" pitchFamily="50" charset="0"/>
              <a:cs typeface="Arial"/>
            </a:endParaRPr>
          </a:p>
        </p:txBody>
      </p:sp>
      <p:sp>
        <p:nvSpPr>
          <p:cNvPr id="14" name="Título 13"/>
          <p:cNvSpPr>
            <a:spLocks noGrp="1" noChangeAspect="1"/>
          </p:cNvSpPr>
          <p:nvPr>
            <p:ph type="title"/>
          </p:nvPr>
        </p:nvSpPr>
        <p:spPr>
          <a:xfrm>
            <a:off x="698500" y="458836"/>
            <a:ext cx="1181100" cy="332399"/>
          </a:xfrm>
        </p:spPr>
        <p:txBody>
          <a:bodyPr wrap="square">
            <a:normAutofit fontScale="93333"/>
          </a:bodyPr>
          <a:lstStyle/>
          <a:p>
            <a:r>
              <a:rPr lang="es-ES" sz="2400" spc="300" dirty="0">
                <a:latin typeface="Bebas Neue Regular" panose="00000500000000000000" pitchFamily="50" charset="0"/>
              </a:rPr>
              <a:t>The skin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98500" y="445037"/>
            <a:ext cx="5051063" cy="332399"/>
          </a:xfrm>
        </p:spPr>
        <p:txBody>
          <a:bodyPr/>
          <a:lstStyle/>
          <a:p>
            <a:r>
              <a:rPr lang="es-ES" sz="2400" spc="300" dirty="0">
                <a:latin typeface="Bebas Neue Regular" panose="00000500000000000000" pitchFamily="50" charset="0"/>
              </a:rPr>
              <a:t>The Six Symptoms of Sensitive Skin</a:t>
            </a:r>
          </a:p>
        </p:txBody>
      </p:sp>
      <p:sp>
        <p:nvSpPr>
          <p:cNvPr id="8" name="object 10"/>
          <p:cNvSpPr/>
          <p:nvPr/>
        </p:nvSpPr>
        <p:spPr>
          <a:xfrm>
            <a:off x="3603394" y="1251832"/>
            <a:ext cx="3314296" cy="3313436"/>
          </a:xfrm>
          <a:prstGeom prst="rect">
            <a:avLst/>
          </a:prstGeom>
          <a:blipFill>
            <a:blip r:embed="rId2" cstate="print"/>
            <a:stretch>
              <a:fillRect/>
            </a:stretch>
          </a:blipFill>
        </p:spPr>
        <p:txBody>
          <a:bodyPr wrap="square" lIns="0" tIns="0" rIns="0" bIns="0" rtlCol="0"/>
          <a:lstStyle/>
          <a:p>
            <a:endParaRPr sz="597"/>
          </a:p>
        </p:txBody>
      </p:sp>
      <p:sp>
        <p:nvSpPr>
          <p:cNvPr id="9" name="object 4"/>
          <p:cNvSpPr txBox="1"/>
          <p:nvPr/>
        </p:nvSpPr>
        <p:spPr>
          <a:xfrm>
            <a:off x="1918569" y="1514687"/>
            <a:ext cx="1308898" cy="285329"/>
          </a:xfrm>
          <a:prstGeom prst="rect">
            <a:avLst/>
          </a:prstGeom>
        </p:spPr>
        <p:txBody>
          <a:bodyPr vert="horz" wrap="square" lIns="0" tIns="7170" rIns="0" bIns="0" rtlCol="0">
            <a:spAutoFit/>
          </a:bodyPr>
          <a:lstStyle/>
          <a:p>
            <a:pPr marL="7170">
              <a:spcBef>
                <a:spcPts val="56"/>
              </a:spcBef>
            </a:pPr>
            <a:r>
              <a:rPr spc="82" dirty="0">
                <a:latin typeface="TT Commons" panose="02000506040000020004" pitchFamily="50" charset="0"/>
                <a:cs typeface="Arial"/>
              </a:rPr>
              <a:t>Inflammation</a:t>
            </a:r>
            <a:endParaRPr dirty="0">
              <a:latin typeface="TT Commons" panose="02000506040000020004" pitchFamily="50" charset="0"/>
              <a:cs typeface="Arial"/>
            </a:endParaRPr>
          </a:p>
        </p:txBody>
      </p:sp>
      <p:sp>
        <p:nvSpPr>
          <p:cNvPr id="10" name="object 5"/>
          <p:cNvSpPr txBox="1"/>
          <p:nvPr/>
        </p:nvSpPr>
        <p:spPr>
          <a:xfrm>
            <a:off x="7420511" y="1514687"/>
            <a:ext cx="1098097" cy="285329"/>
          </a:xfrm>
          <a:prstGeom prst="rect">
            <a:avLst/>
          </a:prstGeom>
        </p:spPr>
        <p:txBody>
          <a:bodyPr vert="horz" wrap="square" lIns="0" tIns="7170" rIns="0" bIns="0" rtlCol="0">
            <a:spAutoFit/>
          </a:bodyPr>
          <a:lstStyle/>
          <a:p>
            <a:pPr marL="7170">
              <a:spcBef>
                <a:spcPts val="56"/>
              </a:spcBef>
            </a:pPr>
            <a:r>
              <a:rPr spc="34" dirty="0">
                <a:latin typeface="TT Commons" panose="02000506040000020004" pitchFamily="50" charset="0"/>
                <a:cs typeface="Arial"/>
              </a:rPr>
              <a:t>Dryness</a:t>
            </a:r>
            <a:endParaRPr>
              <a:latin typeface="TT Commons" panose="02000506040000020004" pitchFamily="50" charset="0"/>
              <a:cs typeface="Arial"/>
            </a:endParaRPr>
          </a:p>
        </p:txBody>
      </p:sp>
      <p:sp>
        <p:nvSpPr>
          <p:cNvPr id="11" name="object 6"/>
          <p:cNvSpPr txBox="1"/>
          <p:nvPr/>
        </p:nvSpPr>
        <p:spPr>
          <a:xfrm>
            <a:off x="1064039" y="2835559"/>
            <a:ext cx="766481" cy="285692"/>
          </a:xfrm>
          <a:prstGeom prst="rect">
            <a:avLst/>
          </a:prstGeom>
        </p:spPr>
        <p:txBody>
          <a:bodyPr vert="horz" wrap="square" lIns="0" tIns="7529" rIns="0" bIns="0" rtlCol="0">
            <a:spAutoFit/>
          </a:bodyPr>
          <a:lstStyle/>
          <a:p>
            <a:pPr marL="7170">
              <a:spcBef>
                <a:spcPts val="59"/>
              </a:spcBef>
            </a:pPr>
            <a:r>
              <a:rPr spc="82" dirty="0">
                <a:latin typeface="TT Commons" panose="02000506040000020004" pitchFamily="50" charset="0"/>
                <a:cs typeface="Arial"/>
              </a:rPr>
              <a:t>Itching</a:t>
            </a:r>
            <a:endParaRPr dirty="0">
              <a:latin typeface="TT Commons" panose="02000506040000020004" pitchFamily="50" charset="0"/>
              <a:cs typeface="Arial"/>
            </a:endParaRPr>
          </a:p>
        </p:txBody>
      </p:sp>
      <p:sp>
        <p:nvSpPr>
          <p:cNvPr id="12" name="object 7"/>
          <p:cNvSpPr txBox="1"/>
          <p:nvPr/>
        </p:nvSpPr>
        <p:spPr>
          <a:xfrm>
            <a:off x="7550851" y="2835559"/>
            <a:ext cx="1485640" cy="285692"/>
          </a:xfrm>
          <a:prstGeom prst="rect">
            <a:avLst/>
          </a:prstGeom>
        </p:spPr>
        <p:txBody>
          <a:bodyPr vert="horz" wrap="square" lIns="0" tIns="7529" rIns="0" bIns="0" rtlCol="0">
            <a:spAutoFit/>
          </a:bodyPr>
          <a:lstStyle/>
          <a:p>
            <a:pPr marL="7170">
              <a:spcBef>
                <a:spcPts val="59"/>
              </a:spcBef>
            </a:pPr>
            <a:r>
              <a:rPr spc="54" dirty="0">
                <a:latin typeface="TT Commons" panose="02000506040000020004" pitchFamily="50" charset="0"/>
                <a:cs typeface="Arial"/>
              </a:rPr>
              <a:t>Flaking</a:t>
            </a:r>
            <a:endParaRPr>
              <a:latin typeface="TT Commons" panose="02000506040000020004" pitchFamily="50" charset="0"/>
              <a:cs typeface="Arial"/>
            </a:endParaRPr>
          </a:p>
        </p:txBody>
      </p:sp>
      <p:sp>
        <p:nvSpPr>
          <p:cNvPr id="13" name="object 8"/>
          <p:cNvSpPr txBox="1"/>
          <p:nvPr/>
        </p:nvSpPr>
        <p:spPr>
          <a:xfrm>
            <a:off x="1985681" y="4113239"/>
            <a:ext cx="1204932" cy="285692"/>
          </a:xfrm>
          <a:prstGeom prst="rect">
            <a:avLst/>
          </a:prstGeom>
        </p:spPr>
        <p:txBody>
          <a:bodyPr vert="horz" wrap="square" lIns="0" tIns="7529" rIns="0" bIns="0" rtlCol="0">
            <a:spAutoFit/>
          </a:bodyPr>
          <a:lstStyle/>
          <a:p>
            <a:pPr marL="7170">
              <a:spcBef>
                <a:spcPts val="59"/>
              </a:spcBef>
            </a:pPr>
            <a:r>
              <a:rPr lang="en-US" dirty="0"/>
              <a:t>Tight </a:t>
            </a:r>
            <a:r>
              <a:rPr spc="8" dirty="0">
                <a:latin typeface="TT Commons" panose="02000506040000020004" pitchFamily="50" charset="0"/>
                <a:cs typeface="Arial"/>
              </a:rPr>
              <a:t>skin</a:t>
            </a:r>
            <a:r>
              <a:rPr spc="40" dirty="0">
                <a:latin typeface="TT Commons" panose="02000506040000020004" pitchFamily="50" charset="0"/>
                <a:cs typeface="Arial"/>
              </a:rPr>
              <a:t> </a:t>
            </a:r>
            <a:endParaRPr dirty="0">
              <a:latin typeface="TT Commons" panose="02000506040000020004" pitchFamily="50" charset="0"/>
              <a:cs typeface="Arial"/>
            </a:endParaRPr>
          </a:p>
        </p:txBody>
      </p:sp>
      <p:sp>
        <p:nvSpPr>
          <p:cNvPr id="14" name="object 9"/>
          <p:cNvSpPr txBox="1"/>
          <p:nvPr/>
        </p:nvSpPr>
        <p:spPr>
          <a:xfrm>
            <a:off x="7821808" y="4113239"/>
            <a:ext cx="630608" cy="285692"/>
          </a:xfrm>
          <a:prstGeom prst="rect">
            <a:avLst/>
          </a:prstGeom>
        </p:spPr>
        <p:txBody>
          <a:bodyPr vert="horz" wrap="square" lIns="0" tIns="7529" rIns="0" bIns="0" rtlCol="0">
            <a:normAutofit fontScale="70714" lnSpcReduction="20000"/>
          </a:bodyPr>
          <a:lstStyle/>
          <a:p>
            <a:pPr marL="7170">
              <a:spcBef>
                <a:spcPts val="59"/>
              </a:spcBef>
            </a:pPr>
            <a:r>
              <a:rPr spc="42" dirty="0">
                <a:latin typeface="TT Commons" panose="02000506040000020004" pitchFamily="50" charset="0"/>
                <a:cs typeface="Arial"/>
              </a:rPr>
              <a:t>Redness</a:t>
            </a:r>
            <a:endParaRPr dirty="0">
              <a:latin typeface="TT Commons" panose="02000506040000020004" pitchFamily="50" charset="0"/>
              <a:cs typeface="Arial"/>
            </a:endParaRPr>
          </a:p>
        </p:txBody>
      </p:sp>
    </p:spTree>
    <p:extLst>
      <p:ext uri="{BB962C8B-B14F-4D97-AF65-F5344CB8AC3E}">
        <p14:creationId xmlns:p14="http://schemas.microsoft.com/office/powerpoint/2010/main" val="112952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52612" y="1189396"/>
            <a:ext cx="9144358" cy="3266912"/>
          </a:xfrm>
          <a:prstGeom prst="rect">
            <a:avLst/>
          </a:prstGeom>
        </p:spPr>
        <p:txBody>
          <a:bodyPr vert="horz" wrap="square" lIns="0" tIns="127627" rIns="0" bIns="0" rtlCol="0">
            <a:spAutoFit/>
          </a:bodyPr>
          <a:lstStyle/>
          <a:p>
            <a:pPr marL="265306" indent="-258493">
              <a:spcBef>
                <a:spcPts val="1005"/>
              </a:spcBef>
              <a:buAutoNum type="arabicPeriod"/>
              <a:tabLst>
                <a:tab pos="265663" algn="l"/>
              </a:tabLst>
            </a:pPr>
            <a:r>
              <a:rPr sz="1600" b="1" spc="-25" dirty="0">
                <a:latin typeface="TT Commons" panose="02000506040000020004" pitchFamily="50" charset="0"/>
                <a:cs typeface="Trebuchet MS"/>
              </a:rPr>
              <a:t>Very</a:t>
            </a:r>
            <a:r>
              <a:rPr sz="1600" b="1" spc="51" dirty="0">
                <a:latin typeface="TT Commons" panose="02000506040000020004" pitchFamily="50" charset="0"/>
                <a:cs typeface="Trebuchet MS"/>
              </a:rPr>
              <a:t> fine,</a:t>
            </a:r>
            <a:r>
              <a:rPr sz="1600" b="1" spc="-6" dirty="0">
                <a:latin typeface="TT Commons" panose="02000506040000020004" pitchFamily="50" charset="0"/>
                <a:cs typeface="Trebuchet MS"/>
              </a:rPr>
              <a:t> delicate</a:t>
            </a:r>
            <a:r>
              <a:rPr sz="1600" b="1" spc="20" dirty="0">
                <a:latin typeface="TT Commons" panose="02000506040000020004" pitchFamily="50" charset="0"/>
                <a:cs typeface="Trebuchet MS"/>
              </a:rPr>
              <a:t> and</a:t>
            </a:r>
            <a:r>
              <a:rPr sz="1600" b="1" spc="-20" dirty="0">
                <a:latin typeface="TT Commons" panose="02000506040000020004" pitchFamily="50" charset="0"/>
                <a:cs typeface="Trebuchet MS"/>
              </a:rPr>
              <a:t> white</a:t>
            </a:r>
            <a:r>
              <a:rPr sz="1600" b="1" spc="40" dirty="0">
                <a:latin typeface="TT Commons" panose="02000506040000020004" pitchFamily="50" charset="0"/>
                <a:cs typeface="Trebuchet MS"/>
              </a:rPr>
              <a:t> skin</a:t>
            </a:r>
            <a:r>
              <a:rPr sz="1600" spc="40" dirty="0">
                <a:latin typeface="TT Commons" panose="02000506040000020004" pitchFamily="50" charset="0"/>
                <a:cs typeface="Arial"/>
              </a:rPr>
              <a:t>,</a:t>
            </a:r>
            <a:r>
              <a:rPr sz="1600" spc="11" dirty="0">
                <a:latin typeface="TT Commons" panose="02000506040000020004" pitchFamily="50" charset="0"/>
                <a:cs typeface="Arial"/>
              </a:rPr>
              <a:t> as</a:t>
            </a:r>
            <a:r>
              <a:rPr sz="1600" spc="51" dirty="0">
                <a:latin typeface="TT Commons" panose="02000506040000020004" pitchFamily="50" charset="0"/>
                <a:cs typeface="Arial"/>
              </a:rPr>
              <a:t> the</a:t>
            </a:r>
            <a:r>
              <a:rPr sz="1600" spc="71" dirty="0">
                <a:latin typeface="TT Commons" panose="02000506040000020004" pitchFamily="50" charset="0"/>
                <a:cs typeface="Arial"/>
              </a:rPr>
              <a:t> stratum</a:t>
            </a:r>
            <a:r>
              <a:rPr sz="1600" spc="64" dirty="0">
                <a:latin typeface="TT Commons" panose="02000506040000020004" pitchFamily="50" charset="0"/>
                <a:cs typeface="Arial"/>
              </a:rPr>
              <a:t> corneum</a:t>
            </a:r>
            <a:r>
              <a:rPr sz="1600" spc="6" dirty="0">
                <a:latin typeface="TT Commons" panose="02000506040000020004" pitchFamily="50" charset="0"/>
                <a:cs typeface="Arial"/>
              </a:rPr>
              <a:t> is</a:t>
            </a:r>
            <a:r>
              <a:rPr sz="1600" spc="76" dirty="0">
                <a:latin typeface="TT Commons" panose="02000506040000020004" pitchFamily="50" charset="0"/>
                <a:cs typeface="Arial"/>
              </a:rPr>
              <a:t> extremely</a:t>
            </a:r>
            <a:r>
              <a:rPr sz="1600" spc="279" dirty="0">
                <a:latin typeface="TT Commons" panose="02000506040000020004" pitchFamily="50" charset="0"/>
                <a:cs typeface="Arial"/>
              </a:rPr>
              <a:t> </a:t>
            </a:r>
            <a:r>
              <a:rPr sz="1600" spc="73" dirty="0">
                <a:latin typeface="TT Commons" panose="02000506040000020004" pitchFamily="50" charset="0"/>
                <a:cs typeface="Arial"/>
              </a:rPr>
              <a:t>thin.</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spc="56" dirty="0">
                <a:latin typeface="TT Commons" panose="02000506040000020004" pitchFamily="50" charset="0"/>
                <a:cs typeface="Arial"/>
              </a:rPr>
              <a:t>Fragile skin</a:t>
            </a:r>
            <a:r>
              <a:rPr sz="1600" spc="48" dirty="0">
                <a:latin typeface="TT Commons" panose="02000506040000020004" pitchFamily="50" charset="0"/>
                <a:cs typeface="Arial"/>
              </a:rPr>
              <a:t> appearance</a:t>
            </a:r>
            <a:r>
              <a:rPr sz="1600" spc="99" dirty="0">
                <a:latin typeface="TT Commons" panose="02000506040000020004" pitchFamily="50" charset="0"/>
                <a:cs typeface="Arial"/>
              </a:rPr>
              <a:t> </a:t>
            </a:r>
            <a:r>
              <a:rPr sz="1600" spc="88"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b="1" spc="-25" dirty="0">
                <a:latin typeface="TT Commons" panose="02000506040000020004" pitchFamily="50" charset="0"/>
                <a:cs typeface="Trebuchet MS"/>
              </a:rPr>
              <a:t>Dry or dry</a:t>
            </a:r>
            <a:r>
              <a:rPr sz="1600" b="1" spc="73" dirty="0">
                <a:latin typeface="TT Commons" panose="02000506040000020004" pitchFamily="50" charset="0"/>
                <a:cs typeface="Trebuchet MS"/>
              </a:rPr>
              <a:t>-</a:t>
            </a:r>
            <a:r>
              <a:rPr sz="1600" b="1" spc="8" dirty="0">
                <a:latin typeface="TT Commons" panose="02000506040000020004" pitchFamily="50" charset="0"/>
                <a:cs typeface="Trebuchet MS"/>
              </a:rPr>
              <a:t>prone</a:t>
            </a:r>
            <a:r>
              <a:rPr sz="1600" b="1" spc="28" dirty="0">
                <a:latin typeface="TT Commons" panose="02000506040000020004" pitchFamily="50" charset="0"/>
                <a:cs typeface="Trebuchet MS"/>
              </a:rPr>
              <a:t> skin</a:t>
            </a:r>
            <a:r>
              <a:rPr sz="1600" b="1" spc="34" dirty="0">
                <a:latin typeface="TT Commons" panose="02000506040000020004" pitchFamily="50" charset="0"/>
                <a:cs typeface="Trebuchet MS"/>
              </a:rPr>
              <a:t> (is</a:t>
            </a:r>
            <a:r>
              <a:rPr sz="1600" spc="-3" dirty="0">
                <a:latin typeface="TT Commons" panose="02000506040000020004" pitchFamily="50" charset="0"/>
                <a:cs typeface="Arial"/>
              </a:rPr>
              <a:t> prone</a:t>
            </a:r>
            <a:r>
              <a:rPr sz="1600" spc="64" dirty="0">
                <a:latin typeface="TT Commons" panose="02000506040000020004" pitchFamily="50" charset="0"/>
                <a:cs typeface="Arial"/>
              </a:rPr>
              <a:t> to fat</a:t>
            </a:r>
            <a:r>
              <a:rPr sz="1600" spc="59" dirty="0">
                <a:latin typeface="TT Commons" panose="02000506040000020004" pitchFamily="50" charset="0"/>
                <a:cs typeface="Arial"/>
              </a:rPr>
              <a:t> and</a:t>
            </a:r>
            <a:r>
              <a:rPr sz="1600" spc="54" dirty="0">
                <a:latin typeface="TT Commons" panose="02000506040000020004" pitchFamily="50" charset="0"/>
                <a:cs typeface="Arial"/>
              </a:rPr>
              <a:t> moisture deficiency</a:t>
            </a:r>
            <a:r>
              <a:rPr sz="1600" spc="42" dirty="0">
                <a:latin typeface="TT Commons" panose="02000506040000020004" pitchFamily="50" charset="0"/>
                <a:cs typeface="Arial"/>
              </a:rPr>
              <a:t>).</a:t>
            </a:r>
            <a:r>
              <a:rPr sz="1600" spc="308" dirty="0">
                <a:latin typeface="TT Commons" panose="02000506040000020004" pitchFamily="50" charset="0"/>
                <a:cs typeface="Arial"/>
              </a:rPr>
              <a:t> </a:t>
            </a:r>
            <a:endParaRPr sz="1600" dirty="0">
              <a:latin typeface="TT Commons" panose="02000506040000020004" pitchFamily="50" charset="0"/>
              <a:cs typeface="Arial"/>
            </a:endParaRPr>
          </a:p>
          <a:p>
            <a:pPr marL="265306" marR="50910" indent="-258493">
              <a:lnSpc>
                <a:spcPct val="150000"/>
              </a:lnSpc>
              <a:buAutoNum type="arabicPeriod"/>
              <a:tabLst>
                <a:tab pos="265663" algn="l"/>
              </a:tabLst>
            </a:pPr>
            <a:r>
              <a:rPr sz="1600" b="1" spc="-6" dirty="0">
                <a:latin typeface="TT Commons" panose="02000506040000020004" pitchFamily="50" charset="0"/>
                <a:cs typeface="Trebuchet MS"/>
              </a:rPr>
              <a:t>Cuperosis</a:t>
            </a:r>
            <a:r>
              <a:rPr sz="1600" b="1" spc="8" dirty="0">
                <a:latin typeface="TT Commons" panose="02000506040000020004" pitchFamily="50" charset="0"/>
                <a:cs typeface="Trebuchet MS"/>
              </a:rPr>
              <a:t> often</a:t>
            </a:r>
            <a:r>
              <a:rPr sz="1600" b="1" spc="42" dirty="0">
                <a:latin typeface="TT Commons" panose="02000506040000020004" pitchFamily="50" charset="0"/>
                <a:cs typeface="Trebuchet MS"/>
              </a:rPr>
              <a:t> occurs</a:t>
            </a:r>
            <a:r>
              <a:rPr sz="1600" dirty="0">
                <a:latin typeface="TT Commons" panose="02000506040000020004" pitchFamily="50" charset="0"/>
                <a:cs typeface="Arial"/>
              </a:rPr>
              <a:t> (because</a:t>
            </a:r>
            <a:r>
              <a:rPr sz="1600" spc="71" dirty="0">
                <a:latin typeface="TT Commons" panose="02000506040000020004" pitchFamily="50" charset="0"/>
                <a:cs typeface="Arial"/>
              </a:rPr>
              <a:t> blood</a:t>
            </a:r>
            <a:r>
              <a:rPr sz="1600" spc="68" dirty="0">
                <a:latin typeface="TT Commons" panose="02000506040000020004" pitchFamily="50" charset="0"/>
                <a:cs typeface="Arial"/>
              </a:rPr>
              <a:t> vessels</a:t>
            </a:r>
            <a:r>
              <a:rPr sz="1600" spc="25" dirty="0">
                <a:latin typeface="TT Commons" panose="02000506040000020004" pitchFamily="50" charset="0"/>
                <a:cs typeface="Arial"/>
              </a:rPr>
              <a:t> are</a:t>
            </a:r>
            <a:r>
              <a:rPr sz="1600" spc="54" dirty="0">
                <a:latin typeface="TT Commons" panose="02000506040000020004" pitchFamily="50" charset="0"/>
                <a:cs typeface="Arial"/>
              </a:rPr>
              <a:t> more</a:t>
            </a:r>
            <a:r>
              <a:rPr sz="1600" spc="71" dirty="0">
                <a:latin typeface="TT Commons" panose="02000506040000020004" pitchFamily="50" charset="0"/>
                <a:cs typeface="Arial"/>
              </a:rPr>
              <a:t> reactive</a:t>
            </a:r>
            <a:r>
              <a:rPr sz="1600" spc="51" dirty="0">
                <a:latin typeface="TT Commons" panose="02000506040000020004" pitchFamily="50" charset="0"/>
                <a:cs typeface="Arial"/>
              </a:rPr>
              <a:t> than</a:t>
            </a:r>
            <a:r>
              <a:rPr sz="1600" spc="54" dirty="0">
                <a:latin typeface="TT Commons" panose="02000506040000020004" pitchFamily="50" charset="0"/>
                <a:cs typeface="Arial"/>
              </a:rPr>
              <a:t> normal skin</a:t>
            </a:r>
            <a:r>
              <a:rPr sz="1600" spc="99" dirty="0">
                <a:latin typeface="TT Commons" panose="02000506040000020004" pitchFamily="50" charset="0"/>
                <a:cs typeface="Arial"/>
              </a:rPr>
              <a:t> </a:t>
            </a:r>
            <a:r>
              <a:rPr sz="1600" spc="62"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51"/>
              </a:spcBef>
              <a:buAutoNum type="arabicPeriod"/>
              <a:tabLst>
                <a:tab pos="265663" algn="l"/>
              </a:tabLst>
            </a:pPr>
            <a:r>
              <a:rPr sz="1600" spc="79" dirty="0">
                <a:latin typeface="TT Commons" panose="02000506040000020004" pitchFamily="50" charset="0"/>
                <a:cs typeface="Arial"/>
              </a:rPr>
              <a:t>Non-uniform texture</a:t>
            </a:r>
            <a:r>
              <a:rPr sz="1600" spc="93" dirty="0">
                <a:latin typeface="TT Commons" panose="02000506040000020004" pitchFamily="50" charset="0"/>
                <a:cs typeface="Arial"/>
              </a:rPr>
              <a:t>:</a:t>
            </a:r>
            <a:r>
              <a:rPr sz="1600" b="1" spc="40" dirty="0">
                <a:latin typeface="TT Commons" panose="02000506040000020004" pitchFamily="50" charset="0"/>
                <a:cs typeface="Trebuchet MS"/>
              </a:rPr>
              <a:t> flakes,</a:t>
            </a:r>
            <a:r>
              <a:rPr sz="1600" b="1" spc="31" dirty="0">
                <a:latin typeface="TT Commons" panose="02000506040000020004" pitchFamily="50" charset="0"/>
                <a:cs typeface="Trebuchet MS"/>
              </a:rPr>
              <a:t> slight</a:t>
            </a:r>
            <a:r>
              <a:rPr sz="1600" b="1" spc="45" dirty="0">
                <a:latin typeface="TT Commons" panose="02000506040000020004" pitchFamily="50" charset="0"/>
                <a:cs typeface="Trebuchet MS"/>
              </a:rPr>
              <a:t> thickening</a:t>
            </a:r>
            <a:r>
              <a:rPr sz="1600" b="1" spc="11" dirty="0">
                <a:latin typeface="TT Commons" panose="02000506040000020004" pitchFamily="50" charset="0"/>
                <a:cs typeface="Trebuchet MS"/>
              </a:rPr>
              <a:t> (keratosis),</a:t>
            </a:r>
            <a:r>
              <a:rPr sz="1600" b="1" spc="-96" dirty="0">
                <a:latin typeface="TT Commons" panose="02000506040000020004" pitchFamily="50" charset="0"/>
                <a:cs typeface="Trebuchet MS"/>
              </a:rPr>
              <a:t> </a:t>
            </a:r>
            <a:r>
              <a:rPr sz="1600" b="1" spc="31" dirty="0">
                <a:latin typeface="TT Commons" panose="02000506040000020004" pitchFamily="50" charset="0"/>
                <a:cs typeface="Trebuchet MS"/>
              </a:rPr>
              <a:t>rashes</a:t>
            </a:r>
            <a:r>
              <a:rPr sz="1600" spc="31"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spc="45" dirty="0">
                <a:latin typeface="TT Commons" panose="02000506040000020004" pitchFamily="50" charset="0"/>
                <a:cs typeface="Arial"/>
              </a:rPr>
              <a:t>Prone</a:t>
            </a:r>
            <a:r>
              <a:rPr sz="1600" b="1" spc="11" dirty="0">
                <a:latin typeface="TT Commons" panose="02000506040000020004" pitchFamily="50" charset="0"/>
                <a:cs typeface="Trebuchet MS"/>
              </a:rPr>
              <a:t> to</a:t>
            </a:r>
            <a:r>
              <a:rPr sz="1600" b="1" spc="37" dirty="0">
                <a:latin typeface="TT Commons" panose="02000506040000020004" pitchFamily="50" charset="0"/>
                <a:cs typeface="Trebuchet MS"/>
              </a:rPr>
              <a:t> spots,</a:t>
            </a:r>
            <a:r>
              <a:rPr sz="1600" b="1" spc="-8" dirty="0">
                <a:latin typeface="TT Commons" panose="02000506040000020004" pitchFamily="50" charset="0"/>
                <a:cs typeface="Trebuchet MS"/>
              </a:rPr>
              <a:t> ery</a:t>
            </a:r>
            <a:r>
              <a:rPr sz="1600" b="1" spc="3" dirty="0">
                <a:latin typeface="TT Commons" panose="02000506040000020004" pitchFamily="50" charset="0"/>
                <a:cs typeface="Trebuchet MS"/>
              </a:rPr>
              <a:t>thema,</a:t>
            </a:r>
            <a:r>
              <a:rPr sz="1600" b="1" spc="14" dirty="0">
                <a:latin typeface="TT Commons" panose="02000506040000020004" pitchFamily="50" charset="0"/>
                <a:cs typeface="Trebuchet MS"/>
              </a:rPr>
              <a:t> itching,</a:t>
            </a:r>
            <a:r>
              <a:rPr sz="1600" b="1" spc="-20" dirty="0">
                <a:latin typeface="TT Commons" panose="02000506040000020004" pitchFamily="50" charset="0"/>
                <a:cs typeface="Trebuchet MS"/>
              </a:rPr>
              <a:t> heat</a:t>
            </a:r>
            <a:r>
              <a:rPr sz="1600" b="1" spc="73" dirty="0">
                <a:latin typeface="TT Commons" panose="02000506040000020004" pitchFamily="50" charset="0"/>
                <a:cs typeface="Trebuchet MS"/>
              </a:rPr>
              <a:t> </a:t>
            </a:r>
            <a:r>
              <a:rPr sz="1600" b="1" spc="8" dirty="0">
                <a:latin typeface="TT Commons" panose="02000506040000020004" pitchFamily="50" charset="0"/>
                <a:cs typeface="Trebuchet MS"/>
              </a:rPr>
              <a:t>and tension</a:t>
            </a:r>
            <a:r>
              <a:rPr sz="1600" spc="8"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b="1" spc="93" dirty="0">
                <a:latin typeface="TT Commons" panose="02000506040000020004" pitchFamily="50" charset="0"/>
                <a:cs typeface="Trebuchet MS"/>
              </a:rPr>
              <a:t>He has</a:t>
            </a:r>
            <a:r>
              <a:rPr sz="1600" b="1" spc="-11" dirty="0">
                <a:latin typeface="TT Commons" panose="02000506040000020004" pitchFamily="50" charset="0"/>
                <a:cs typeface="Trebuchet MS"/>
              </a:rPr>
              <a:t> no</a:t>
            </a:r>
            <a:r>
              <a:rPr sz="1600" b="1" spc="42" dirty="0">
                <a:latin typeface="TT Commons" panose="02000506040000020004" pitchFamily="50" charset="0"/>
                <a:cs typeface="Trebuchet MS"/>
              </a:rPr>
              <a:t> propensity</a:t>
            </a:r>
            <a:r>
              <a:rPr sz="1600" b="1" spc="62" dirty="0">
                <a:latin typeface="TT Commons" panose="02000506040000020004" pitchFamily="50" charset="0"/>
                <a:cs typeface="Trebuchet MS"/>
              </a:rPr>
              <a:t> for</a:t>
            </a:r>
            <a:r>
              <a:rPr sz="1600" b="1" spc="-20" dirty="0">
                <a:latin typeface="TT Commons" panose="02000506040000020004" pitchFamily="50" charset="0"/>
                <a:cs typeface="Trebuchet MS"/>
              </a:rPr>
              <a:t> comedones</a:t>
            </a:r>
            <a:r>
              <a:rPr sz="1600" b="1" spc="-104" dirty="0">
                <a:latin typeface="TT Commons" panose="02000506040000020004" pitchFamily="50" charset="0"/>
                <a:cs typeface="Trebuchet MS"/>
              </a:rPr>
              <a:t> </a:t>
            </a:r>
            <a:r>
              <a:rPr sz="1600" b="1" spc="51" dirty="0">
                <a:latin typeface="TT Commons" panose="02000506040000020004" pitchFamily="50" charset="0"/>
                <a:cs typeface="Trebuchet MS"/>
              </a:rPr>
              <a:t>and pustules</a:t>
            </a:r>
            <a:r>
              <a:rPr sz="1600" spc="51" dirty="0">
                <a:latin typeface="TT Commons" panose="02000506040000020004" pitchFamily="50" charset="0"/>
                <a:cs typeface="Arial"/>
              </a:rPr>
              <a:t>.</a:t>
            </a:r>
            <a:endParaRPr sz="1600" dirty="0">
              <a:latin typeface="TT Commons" panose="02000506040000020004" pitchFamily="50" charset="0"/>
              <a:cs typeface="Arial"/>
            </a:endParaRPr>
          </a:p>
          <a:p>
            <a:pPr marL="265306" indent="-258493">
              <a:spcBef>
                <a:spcPts val="949"/>
              </a:spcBef>
              <a:buAutoNum type="arabicPeriod"/>
              <a:tabLst>
                <a:tab pos="265663" algn="l"/>
              </a:tabLst>
            </a:pPr>
            <a:r>
              <a:rPr sz="1600" b="1" spc="-3" dirty="0">
                <a:latin typeface="TT Commons" panose="02000506040000020004" pitchFamily="50" charset="0"/>
                <a:cs typeface="Trebuchet MS"/>
              </a:rPr>
              <a:t>Faster</a:t>
            </a:r>
            <a:r>
              <a:rPr sz="1600" b="1" spc="93" dirty="0">
                <a:latin typeface="TT Commons" panose="02000506040000020004" pitchFamily="50" charset="0"/>
                <a:cs typeface="Trebuchet MS"/>
              </a:rPr>
              <a:t> aging</a:t>
            </a:r>
            <a:r>
              <a:rPr sz="1600" b="1" spc="20" dirty="0">
                <a:latin typeface="TT Commons" panose="02000506040000020004" pitchFamily="50" charset="0"/>
                <a:cs typeface="Trebuchet MS"/>
              </a:rPr>
              <a:t>,</a:t>
            </a:r>
            <a:r>
              <a:rPr sz="1600" b="1" spc="23" dirty="0">
                <a:latin typeface="TT Commons" panose="02000506040000020004" pitchFamily="50" charset="0"/>
                <a:cs typeface="Trebuchet MS"/>
              </a:rPr>
              <a:t> premature</a:t>
            </a:r>
            <a:r>
              <a:rPr sz="1600" b="1" spc="20" dirty="0">
                <a:latin typeface="TT Commons" panose="02000506040000020004" pitchFamily="50" charset="0"/>
                <a:cs typeface="Trebuchet MS"/>
              </a:rPr>
              <a:t> appearance</a:t>
            </a:r>
            <a:r>
              <a:rPr sz="1600" b="1" spc="25" dirty="0">
                <a:latin typeface="TT Commons" panose="02000506040000020004" pitchFamily="50" charset="0"/>
                <a:cs typeface="Trebuchet MS"/>
              </a:rPr>
              <a:t> of</a:t>
            </a:r>
            <a:r>
              <a:rPr sz="1600" b="1" spc="-82" dirty="0">
                <a:latin typeface="TT Commons" panose="02000506040000020004" pitchFamily="50" charset="0"/>
                <a:cs typeface="Trebuchet MS"/>
              </a:rPr>
              <a:t> </a:t>
            </a:r>
            <a:r>
              <a:rPr sz="1600" b="1" spc="59" dirty="0">
                <a:latin typeface="TT Commons" panose="02000506040000020004" pitchFamily="50" charset="0"/>
                <a:cs typeface="Trebuchet MS"/>
              </a:rPr>
              <a:t>wrinkles</a:t>
            </a:r>
            <a:r>
              <a:rPr sz="1600" spc="59" dirty="0">
                <a:latin typeface="TT Commons" panose="02000506040000020004" pitchFamily="50" charset="0"/>
                <a:cs typeface="Arial"/>
              </a:rPr>
              <a:t>.</a:t>
            </a:r>
            <a:endParaRPr sz="1600" dirty="0">
              <a:latin typeface="TT Commons" panose="02000506040000020004" pitchFamily="50" charset="0"/>
              <a:cs typeface="Arial"/>
            </a:endParaRPr>
          </a:p>
        </p:txBody>
      </p:sp>
      <p:sp>
        <p:nvSpPr>
          <p:cNvPr id="7" name="Título 6"/>
          <p:cNvSpPr>
            <a:spLocks noGrp="1"/>
          </p:cNvSpPr>
          <p:nvPr>
            <p:ph type="title"/>
          </p:nvPr>
        </p:nvSpPr>
        <p:spPr>
          <a:xfrm>
            <a:off x="698500" y="445037"/>
            <a:ext cx="4869603" cy="332399"/>
          </a:xfrm>
        </p:spPr>
        <p:txBody>
          <a:bodyPr/>
          <a:lstStyle/>
          <a:p>
            <a:r>
              <a:rPr lang="es-ES" sz="2400" spc="300" dirty="0">
                <a:latin typeface="Bebas Neue Regular" panose="00000500000000000000" pitchFamily="50" charset="0"/>
              </a:rPr>
              <a:t>Characteristics of sensitive skin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437068" y="1312734"/>
            <a:ext cx="3080639" cy="1111407"/>
          </a:xfrm>
          <a:custGeom>
            <a:avLst/>
            <a:gdLst/>
            <a:ahLst/>
            <a:cxnLst/>
            <a:rect l="l" t="t" r="r" b="b"/>
            <a:pathLst>
              <a:path w="546862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5137912" y="0"/>
                </a:lnTo>
                <a:lnTo>
                  <a:pt x="5186708" y="3580"/>
                </a:lnTo>
                <a:lnTo>
                  <a:pt x="5233280" y="13979"/>
                </a:lnTo>
                <a:lnTo>
                  <a:pt x="5277119" y="30688"/>
                </a:lnTo>
                <a:lnTo>
                  <a:pt x="5317712" y="53195"/>
                </a:lnTo>
                <a:lnTo>
                  <a:pt x="5354550" y="80989"/>
                </a:lnTo>
                <a:lnTo>
                  <a:pt x="5387122" y="113561"/>
                </a:lnTo>
                <a:lnTo>
                  <a:pt x="5414916" y="150399"/>
                </a:lnTo>
                <a:lnTo>
                  <a:pt x="5437423" y="190992"/>
                </a:lnTo>
                <a:lnTo>
                  <a:pt x="5454132" y="234831"/>
                </a:lnTo>
                <a:lnTo>
                  <a:pt x="5464531" y="281403"/>
                </a:lnTo>
                <a:lnTo>
                  <a:pt x="5468112" y="330200"/>
                </a:lnTo>
                <a:lnTo>
                  <a:pt x="5468112" y="1651000"/>
                </a:lnTo>
                <a:lnTo>
                  <a:pt x="5464531" y="1699796"/>
                </a:lnTo>
                <a:lnTo>
                  <a:pt x="5454132" y="1746368"/>
                </a:lnTo>
                <a:lnTo>
                  <a:pt x="5437423" y="1790207"/>
                </a:lnTo>
                <a:lnTo>
                  <a:pt x="5414916" y="1830800"/>
                </a:lnTo>
                <a:lnTo>
                  <a:pt x="5387122" y="1867638"/>
                </a:lnTo>
                <a:lnTo>
                  <a:pt x="5354550" y="1900210"/>
                </a:lnTo>
                <a:lnTo>
                  <a:pt x="5317712" y="1928004"/>
                </a:lnTo>
                <a:lnTo>
                  <a:pt x="5277119" y="1950511"/>
                </a:lnTo>
                <a:lnTo>
                  <a:pt x="5233280" y="1967220"/>
                </a:lnTo>
                <a:lnTo>
                  <a:pt x="5186708" y="1977619"/>
                </a:lnTo>
                <a:lnTo>
                  <a:pt x="5137912"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solidFill>
            <a:srgbClr val="FFCCFF"/>
          </a:solidFill>
          <a:ln w="12192">
            <a:noFill/>
          </a:ln>
        </p:spPr>
        <p:txBody>
          <a:bodyPr wrap="square" lIns="0" tIns="0" rIns="0" bIns="0" rtlCol="0"/>
          <a:lstStyle/>
          <a:p>
            <a:endParaRPr sz="597"/>
          </a:p>
        </p:txBody>
      </p:sp>
      <p:sp>
        <p:nvSpPr>
          <p:cNvPr id="7" name="object 7"/>
          <p:cNvSpPr txBox="1"/>
          <p:nvPr/>
        </p:nvSpPr>
        <p:spPr>
          <a:xfrm>
            <a:off x="1691649" y="1482533"/>
            <a:ext cx="2582507" cy="771808"/>
          </a:xfrm>
          <a:prstGeom prst="rect">
            <a:avLst/>
          </a:prstGeom>
        </p:spPr>
        <p:txBody>
          <a:bodyPr vert="horz" wrap="square" lIns="0" tIns="7170" rIns="0" bIns="0" rtlCol="0">
            <a:spAutoFit/>
          </a:bodyPr>
          <a:lstStyle/>
          <a:p>
            <a:pPr marL="7170" algn="ctr">
              <a:spcBef>
                <a:spcPts val="56"/>
              </a:spcBef>
            </a:pPr>
            <a:r>
              <a:rPr sz="2484" spc="300" dirty="0">
                <a:solidFill>
                  <a:schemeClr val="tx1">
                    <a:lumMod val="50000"/>
                    <a:lumOff val="50000"/>
                  </a:schemeClr>
                </a:solidFill>
                <a:latin typeface="Gotham Rounded Light"/>
                <a:cs typeface="Carlito"/>
              </a:rPr>
              <a:t>Avoid irritation</a:t>
            </a:r>
          </a:p>
        </p:txBody>
      </p:sp>
      <p:grpSp>
        <p:nvGrpSpPr>
          <p:cNvPr id="8" name="object 8"/>
          <p:cNvGrpSpPr/>
          <p:nvPr/>
        </p:nvGrpSpPr>
        <p:grpSpPr>
          <a:xfrm>
            <a:off x="5492853" y="1224299"/>
            <a:ext cx="3093171" cy="1125702"/>
            <a:chOff x="9729216" y="1609343"/>
            <a:chExt cx="5478780" cy="1993900"/>
          </a:xfrm>
          <a:solidFill>
            <a:srgbClr val="FFCCFF"/>
          </a:solidFill>
        </p:grpSpPr>
        <p:sp>
          <p:nvSpPr>
            <p:cNvPr id="9" name="object 9"/>
            <p:cNvSpPr/>
            <p:nvPr/>
          </p:nvSpPr>
          <p:spPr>
            <a:xfrm>
              <a:off x="9735312" y="1615439"/>
              <a:ext cx="5466715" cy="1981200"/>
            </a:xfrm>
            <a:custGeom>
              <a:avLst/>
              <a:gdLst/>
              <a:ahLst/>
              <a:cxnLst/>
              <a:rect l="l" t="t" r="r" b="b"/>
              <a:pathLst>
                <a:path w="5466715" h="1981200">
                  <a:moveTo>
                    <a:pt x="5136388"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1000"/>
                  </a:lnTo>
                  <a:lnTo>
                    <a:pt x="3580" y="1699796"/>
                  </a:lnTo>
                  <a:lnTo>
                    <a:pt x="13979" y="1746368"/>
                  </a:lnTo>
                  <a:lnTo>
                    <a:pt x="30688" y="1790207"/>
                  </a:lnTo>
                  <a:lnTo>
                    <a:pt x="53195" y="1830800"/>
                  </a:lnTo>
                  <a:lnTo>
                    <a:pt x="80989" y="1867638"/>
                  </a:lnTo>
                  <a:lnTo>
                    <a:pt x="113561" y="1900210"/>
                  </a:lnTo>
                  <a:lnTo>
                    <a:pt x="150399" y="1928004"/>
                  </a:lnTo>
                  <a:lnTo>
                    <a:pt x="190992" y="1950511"/>
                  </a:lnTo>
                  <a:lnTo>
                    <a:pt x="234831" y="1967220"/>
                  </a:lnTo>
                  <a:lnTo>
                    <a:pt x="281403" y="1977619"/>
                  </a:lnTo>
                  <a:lnTo>
                    <a:pt x="330200" y="1981200"/>
                  </a:lnTo>
                  <a:lnTo>
                    <a:pt x="5136388" y="1981200"/>
                  </a:lnTo>
                  <a:lnTo>
                    <a:pt x="5185184" y="1977619"/>
                  </a:lnTo>
                  <a:lnTo>
                    <a:pt x="5231756" y="1967220"/>
                  </a:lnTo>
                  <a:lnTo>
                    <a:pt x="5275595" y="1950511"/>
                  </a:lnTo>
                  <a:lnTo>
                    <a:pt x="5316188" y="1928004"/>
                  </a:lnTo>
                  <a:lnTo>
                    <a:pt x="5353026" y="1900210"/>
                  </a:lnTo>
                  <a:lnTo>
                    <a:pt x="5385598" y="1867638"/>
                  </a:lnTo>
                  <a:lnTo>
                    <a:pt x="5413392" y="1830800"/>
                  </a:lnTo>
                  <a:lnTo>
                    <a:pt x="5435899" y="1790207"/>
                  </a:lnTo>
                  <a:lnTo>
                    <a:pt x="5452608" y="1746368"/>
                  </a:lnTo>
                  <a:lnTo>
                    <a:pt x="5463007" y="1699796"/>
                  </a:lnTo>
                  <a:lnTo>
                    <a:pt x="5466588" y="1651000"/>
                  </a:lnTo>
                  <a:lnTo>
                    <a:pt x="5466588" y="330200"/>
                  </a:lnTo>
                  <a:lnTo>
                    <a:pt x="5463007" y="281403"/>
                  </a:lnTo>
                  <a:lnTo>
                    <a:pt x="5452608" y="234831"/>
                  </a:lnTo>
                  <a:lnTo>
                    <a:pt x="5435899" y="190992"/>
                  </a:lnTo>
                  <a:lnTo>
                    <a:pt x="5413392" y="150399"/>
                  </a:lnTo>
                  <a:lnTo>
                    <a:pt x="5385598" y="113561"/>
                  </a:lnTo>
                  <a:lnTo>
                    <a:pt x="5353026" y="80989"/>
                  </a:lnTo>
                  <a:lnTo>
                    <a:pt x="5316188" y="53195"/>
                  </a:lnTo>
                  <a:lnTo>
                    <a:pt x="5275595" y="30688"/>
                  </a:lnTo>
                  <a:lnTo>
                    <a:pt x="5231756" y="13979"/>
                  </a:lnTo>
                  <a:lnTo>
                    <a:pt x="5185184" y="3580"/>
                  </a:lnTo>
                  <a:lnTo>
                    <a:pt x="5136388" y="0"/>
                  </a:lnTo>
                  <a:close/>
                </a:path>
              </a:pathLst>
            </a:custGeom>
            <a:grpFill/>
            <a:ln>
              <a:noFill/>
            </a:ln>
          </p:spPr>
          <p:txBody>
            <a:bodyPr wrap="square" lIns="0" tIns="0" rIns="0" bIns="0" rtlCol="0"/>
            <a:lstStyle/>
            <a:p>
              <a:endParaRPr sz="597"/>
            </a:p>
          </p:txBody>
        </p:sp>
        <p:sp>
          <p:nvSpPr>
            <p:cNvPr id="10" name="object 10"/>
            <p:cNvSpPr/>
            <p:nvPr/>
          </p:nvSpPr>
          <p:spPr>
            <a:xfrm>
              <a:off x="9735312" y="1615439"/>
              <a:ext cx="5466715" cy="1981200"/>
            </a:xfrm>
            <a:custGeom>
              <a:avLst/>
              <a:gdLst/>
              <a:ahLst/>
              <a:cxnLst/>
              <a:rect l="l" t="t" r="r" b="b"/>
              <a:pathLst>
                <a:path w="5466715"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5136388" y="0"/>
                  </a:lnTo>
                  <a:lnTo>
                    <a:pt x="5185184" y="3580"/>
                  </a:lnTo>
                  <a:lnTo>
                    <a:pt x="5231756" y="13979"/>
                  </a:lnTo>
                  <a:lnTo>
                    <a:pt x="5275595" y="30688"/>
                  </a:lnTo>
                  <a:lnTo>
                    <a:pt x="5316188" y="53195"/>
                  </a:lnTo>
                  <a:lnTo>
                    <a:pt x="5353026" y="80989"/>
                  </a:lnTo>
                  <a:lnTo>
                    <a:pt x="5385598" y="113561"/>
                  </a:lnTo>
                  <a:lnTo>
                    <a:pt x="5413392" y="150399"/>
                  </a:lnTo>
                  <a:lnTo>
                    <a:pt x="5435899" y="190992"/>
                  </a:lnTo>
                  <a:lnTo>
                    <a:pt x="5452608" y="234831"/>
                  </a:lnTo>
                  <a:lnTo>
                    <a:pt x="5463007" y="281403"/>
                  </a:lnTo>
                  <a:lnTo>
                    <a:pt x="5466588" y="330200"/>
                  </a:lnTo>
                  <a:lnTo>
                    <a:pt x="5466588" y="1651000"/>
                  </a:lnTo>
                  <a:lnTo>
                    <a:pt x="5463007" y="1699796"/>
                  </a:lnTo>
                  <a:lnTo>
                    <a:pt x="5452608" y="1746368"/>
                  </a:lnTo>
                  <a:lnTo>
                    <a:pt x="5435899" y="1790207"/>
                  </a:lnTo>
                  <a:lnTo>
                    <a:pt x="5413392" y="1830800"/>
                  </a:lnTo>
                  <a:lnTo>
                    <a:pt x="5385598" y="1867638"/>
                  </a:lnTo>
                  <a:lnTo>
                    <a:pt x="5353026" y="1900210"/>
                  </a:lnTo>
                  <a:lnTo>
                    <a:pt x="5316188" y="1928004"/>
                  </a:lnTo>
                  <a:lnTo>
                    <a:pt x="5275595" y="1950511"/>
                  </a:lnTo>
                  <a:lnTo>
                    <a:pt x="5231756" y="1967220"/>
                  </a:lnTo>
                  <a:lnTo>
                    <a:pt x="5185184" y="1977619"/>
                  </a:lnTo>
                  <a:lnTo>
                    <a:pt x="5136388"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grpFill/>
            <a:ln w="12192">
              <a:noFill/>
            </a:ln>
          </p:spPr>
          <p:txBody>
            <a:bodyPr wrap="square" lIns="0" tIns="0" rIns="0" bIns="0" rtlCol="0"/>
            <a:lstStyle/>
            <a:p>
              <a:endParaRPr sz="597"/>
            </a:p>
          </p:txBody>
        </p:sp>
      </p:grpSp>
      <p:sp>
        <p:nvSpPr>
          <p:cNvPr id="12" name="object 12"/>
          <p:cNvSpPr txBox="1"/>
          <p:nvPr/>
        </p:nvSpPr>
        <p:spPr>
          <a:xfrm>
            <a:off x="900561" y="2502010"/>
            <a:ext cx="8548167" cy="1812758"/>
          </a:xfrm>
          <a:prstGeom prst="rect">
            <a:avLst/>
          </a:prstGeom>
        </p:spPr>
        <p:txBody>
          <a:bodyPr vert="horz" wrap="square" lIns="0" tIns="6812" rIns="0" bIns="0" rtlCol="0">
            <a:spAutoFit/>
          </a:bodyPr>
          <a:lstStyle/>
          <a:p>
            <a:pPr marL="7170" marR="2868">
              <a:lnSpc>
                <a:spcPct val="150000"/>
              </a:lnSpc>
              <a:spcBef>
                <a:spcPts val="54"/>
              </a:spcBef>
            </a:pPr>
            <a:r>
              <a:rPr sz="1600" spc="8" dirty="0">
                <a:latin typeface="TT Commons" panose="02000506040000020004" pitchFamily="50" charset="0"/>
                <a:cs typeface="Arial"/>
              </a:rPr>
              <a:t>For</a:t>
            </a:r>
            <a:r>
              <a:rPr sz="1600" spc="31" dirty="0">
                <a:latin typeface="TT Commons" panose="02000506040000020004" pitchFamily="50" charset="0"/>
                <a:cs typeface="Arial"/>
              </a:rPr>
              <a:t> this reason</a:t>
            </a:r>
            <a:r>
              <a:rPr sz="1600" spc="96" dirty="0">
                <a:latin typeface="TT Commons" panose="02000506040000020004" pitchFamily="50" charset="0"/>
                <a:cs typeface="Arial"/>
              </a:rPr>
              <a:t>,</a:t>
            </a:r>
            <a:r>
              <a:rPr sz="1600" spc="68" dirty="0">
                <a:latin typeface="TT Commons" panose="02000506040000020004" pitchFamily="50" charset="0"/>
                <a:cs typeface="Arial"/>
              </a:rPr>
              <a:t> cosmetic</a:t>
            </a:r>
            <a:r>
              <a:rPr sz="1600" spc="88" dirty="0">
                <a:latin typeface="TT Commons" panose="02000506040000020004" pitchFamily="50" charset="0"/>
                <a:cs typeface="Arial"/>
              </a:rPr>
              <a:t> products</a:t>
            </a:r>
            <a:r>
              <a:rPr sz="1600" spc="62" dirty="0">
                <a:latin typeface="TT Commons" panose="02000506040000020004" pitchFamily="50" charset="0"/>
                <a:cs typeface="Arial"/>
              </a:rPr>
              <a:t> for</a:t>
            </a:r>
            <a:r>
              <a:rPr sz="1600" spc="73" dirty="0">
                <a:latin typeface="TT Commons" panose="02000506040000020004" pitchFamily="50" charset="0"/>
                <a:cs typeface="Arial"/>
              </a:rPr>
              <a:t> sensitive</a:t>
            </a:r>
            <a:r>
              <a:rPr sz="1600" spc="54" dirty="0">
                <a:latin typeface="TT Commons" panose="02000506040000020004" pitchFamily="50" charset="0"/>
                <a:cs typeface="Arial"/>
              </a:rPr>
              <a:t> skin</a:t>
            </a:r>
            <a:r>
              <a:rPr sz="1600" spc="51" dirty="0">
                <a:latin typeface="TT Commons" panose="02000506040000020004" pitchFamily="50" charset="0"/>
                <a:cs typeface="Arial"/>
              </a:rPr>
              <a:t> should have</a:t>
            </a:r>
            <a:r>
              <a:rPr sz="1600" spc="56" dirty="0">
                <a:latin typeface="TT Commons" panose="02000506040000020004" pitchFamily="50" charset="0"/>
                <a:cs typeface="Arial"/>
              </a:rPr>
              <a:t> a</a:t>
            </a:r>
            <a:r>
              <a:rPr sz="1600" spc="71" dirty="0">
                <a:latin typeface="TT Commons" panose="02000506040000020004" pitchFamily="50" charset="0"/>
                <a:cs typeface="Arial"/>
              </a:rPr>
              <a:t> </a:t>
            </a:r>
            <a:r>
              <a:rPr sz="1600" spc="99" dirty="0">
                <a:latin typeface="TT Commons" panose="02000506040000020004" pitchFamily="50" charset="0"/>
                <a:cs typeface="Arial"/>
              </a:rPr>
              <a:t>content</a:t>
            </a:r>
            <a:r>
              <a:rPr sz="1600" spc="82" dirty="0">
                <a:latin typeface="TT Commons" panose="02000506040000020004" pitchFamily="50" charset="0"/>
                <a:cs typeface="Arial"/>
              </a:rPr>
              <a:t> of</a:t>
            </a:r>
            <a:r>
              <a:rPr sz="1600" b="1" spc="25" dirty="0">
                <a:latin typeface="TT Commons" panose="02000506040000020004" pitchFamily="50" charset="0"/>
                <a:cs typeface="Trebuchet MS"/>
              </a:rPr>
              <a:t> soothing, repairing,</a:t>
            </a:r>
            <a:r>
              <a:rPr sz="1600" b="1" spc="17" dirty="0">
                <a:latin typeface="TT Commons" panose="02000506040000020004" pitchFamily="50" charset="0"/>
                <a:cs typeface="Trebuchet MS"/>
              </a:rPr>
              <a:t> protective</a:t>
            </a:r>
            <a:r>
              <a:rPr sz="1600" b="1" spc="14" dirty="0">
                <a:latin typeface="TT Commons" panose="02000506040000020004" pitchFamily="50" charset="0"/>
                <a:cs typeface="Trebuchet MS"/>
              </a:rPr>
              <a:t> and</a:t>
            </a:r>
            <a:r>
              <a:rPr sz="1600" b="1" spc="-20" dirty="0">
                <a:latin typeface="TT Commons" panose="02000506040000020004" pitchFamily="50" charset="0"/>
                <a:cs typeface="Trebuchet MS"/>
              </a:rPr>
              <a:t> relaxing </a:t>
            </a:r>
            <a:r>
              <a:rPr lang="es-ES" sz="1600" b="1" spc="-20" dirty="0">
                <a:latin typeface="TT Commons" panose="02000506040000020004" pitchFamily="50" charset="0"/>
                <a:cs typeface="Trebuchet MS"/>
              </a:rPr>
              <a:t>active </a:t>
            </a:r>
            <a:r>
              <a:rPr lang="es-ES" sz="1600" b="1" spc="-20" dirty="0" err="1">
                <a:latin typeface="TT Commons" panose="02000506040000020004" pitchFamily="50" charset="0"/>
                <a:cs typeface="Trebuchet MS"/>
              </a:rPr>
              <a:t>ingredients</a:t>
            </a:r>
            <a:r>
              <a:rPr sz="1600" b="1" dirty="0">
                <a:latin typeface="TT Commons" panose="02000506040000020004" pitchFamily="50" charset="0"/>
                <a:cs typeface="Trebuchet MS"/>
              </a:rPr>
              <a:t> in</a:t>
            </a:r>
            <a:r>
              <a:rPr sz="1600" b="1" spc="-17" dirty="0">
                <a:latin typeface="TT Commons" panose="02000506040000020004" pitchFamily="50" charset="0"/>
                <a:cs typeface="Trebuchet MS"/>
              </a:rPr>
              <a:t> order</a:t>
            </a:r>
            <a:r>
              <a:rPr sz="1600" b="1" spc="8" dirty="0">
                <a:latin typeface="TT Commons" panose="02000506040000020004" pitchFamily="50" charset="0"/>
                <a:cs typeface="Trebuchet MS"/>
              </a:rPr>
              <a:t> to</a:t>
            </a:r>
            <a:r>
              <a:rPr sz="1600" b="1" spc="59" dirty="0">
                <a:latin typeface="TT Commons" panose="02000506040000020004" pitchFamily="50" charset="0"/>
                <a:cs typeface="Trebuchet MS"/>
              </a:rPr>
              <a:t>:</a:t>
            </a:r>
            <a:endParaRPr sz="1600" dirty="0">
              <a:latin typeface="TT Commons" panose="02000506040000020004" pitchFamily="50" charset="0"/>
              <a:cs typeface="Arial"/>
            </a:endParaRPr>
          </a:p>
          <a:p>
            <a:pPr marL="297931" indent="-291119">
              <a:spcBef>
                <a:spcPts val="949"/>
              </a:spcBef>
              <a:buAutoNum type="arabicPeriod"/>
              <a:tabLst>
                <a:tab pos="297931" algn="l"/>
                <a:tab pos="298289" algn="l"/>
              </a:tabLst>
            </a:pPr>
            <a:r>
              <a:rPr sz="1600" spc="90" dirty="0">
                <a:latin typeface="TT Commons" panose="02000506040000020004" pitchFamily="50" charset="0"/>
                <a:cs typeface="Arial"/>
              </a:rPr>
              <a:t>Decrease</a:t>
            </a:r>
            <a:r>
              <a:rPr sz="1600" spc="45" dirty="0">
                <a:latin typeface="TT Commons" panose="02000506040000020004" pitchFamily="50" charset="0"/>
                <a:cs typeface="Arial"/>
              </a:rPr>
              <a:t> the feeling</a:t>
            </a:r>
            <a:r>
              <a:rPr sz="1600" spc="54" dirty="0">
                <a:latin typeface="TT Commons" panose="02000506040000020004" pitchFamily="50" charset="0"/>
                <a:cs typeface="Arial"/>
              </a:rPr>
              <a:t> of</a:t>
            </a:r>
            <a:r>
              <a:rPr sz="1600" spc="85" dirty="0">
                <a:latin typeface="TT Commons" panose="02000506040000020004" pitchFamily="50" charset="0"/>
                <a:cs typeface="Arial"/>
              </a:rPr>
              <a:t> tension.</a:t>
            </a:r>
            <a:endParaRPr sz="1600" dirty="0">
              <a:latin typeface="TT Commons" panose="02000506040000020004" pitchFamily="50" charset="0"/>
              <a:cs typeface="Arial"/>
            </a:endParaRPr>
          </a:p>
          <a:p>
            <a:pPr marL="297931" indent="-291119">
              <a:spcBef>
                <a:spcPts val="949"/>
              </a:spcBef>
              <a:buAutoNum type="arabicPeriod"/>
              <a:tabLst>
                <a:tab pos="297931" algn="l"/>
                <a:tab pos="298289" algn="l"/>
              </a:tabLst>
            </a:pPr>
            <a:r>
              <a:rPr sz="1600" spc="68" dirty="0">
                <a:latin typeface="TT Commons" panose="02000506040000020004" pitchFamily="50" charset="0"/>
                <a:cs typeface="Arial"/>
              </a:rPr>
              <a:t>Relieve</a:t>
            </a:r>
            <a:r>
              <a:rPr sz="1600" spc="51" dirty="0">
                <a:latin typeface="TT Commons" panose="02000506040000020004" pitchFamily="50" charset="0"/>
                <a:cs typeface="Arial"/>
              </a:rPr>
              <a:t> the</a:t>
            </a:r>
            <a:r>
              <a:rPr sz="1600" spc="110" dirty="0">
                <a:latin typeface="TT Commons" panose="02000506040000020004" pitchFamily="50" charset="0"/>
                <a:cs typeface="Arial"/>
              </a:rPr>
              <a:t> itching</a:t>
            </a:r>
            <a:r>
              <a:rPr sz="1600" spc="54" dirty="0">
                <a:latin typeface="TT Commons" panose="02000506040000020004" pitchFamily="50" charset="0"/>
                <a:cs typeface="Arial"/>
              </a:rPr>
              <a:t> characteristic of</a:t>
            </a:r>
            <a:r>
              <a:rPr sz="1600" spc="31" dirty="0">
                <a:latin typeface="TT Commons" panose="02000506040000020004" pitchFamily="50" charset="0"/>
                <a:cs typeface="Arial"/>
              </a:rPr>
              <a:t> these</a:t>
            </a:r>
            <a:r>
              <a:rPr sz="1600" spc="104" dirty="0">
                <a:latin typeface="TT Commons" panose="02000506040000020004" pitchFamily="50" charset="0"/>
                <a:cs typeface="Arial"/>
              </a:rPr>
              <a:t> </a:t>
            </a:r>
            <a:r>
              <a:rPr sz="1600" spc="54" dirty="0">
                <a:latin typeface="TT Commons" panose="02000506040000020004" pitchFamily="50" charset="0"/>
                <a:cs typeface="Arial"/>
              </a:rPr>
              <a:t>skins.</a:t>
            </a:r>
            <a:endParaRPr sz="1600" dirty="0">
              <a:latin typeface="TT Commons" panose="02000506040000020004" pitchFamily="50" charset="0"/>
              <a:cs typeface="Arial"/>
            </a:endParaRPr>
          </a:p>
          <a:p>
            <a:pPr marL="297931" indent="-291119">
              <a:spcBef>
                <a:spcPts val="949"/>
              </a:spcBef>
              <a:buAutoNum type="arabicPeriod"/>
              <a:tabLst>
                <a:tab pos="297931" algn="l"/>
                <a:tab pos="298289" algn="l"/>
              </a:tabLst>
            </a:pPr>
            <a:r>
              <a:rPr sz="1600" spc="64" dirty="0">
                <a:latin typeface="TT Commons" panose="02000506040000020004" pitchFamily="50" charset="0"/>
                <a:cs typeface="Arial"/>
              </a:rPr>
              <a:t>Get a</a:t>
            </a:r>
            <a:r>
              <a:rPr sz="1600" spc="79" dirty="0">
                <a:latin typeface="TT Commons" panose="02000506040000020004" pitchFamily="50" charset="0"/>
                <a:cs typeface="Arial"/>
              </a:rPr>
              <a:t> calm,</a:t>
            </a:r>
            <a:r>
              <a:rPr sz="1600" spc="51" dirty="0">
                <a:latin typeface="TT Commons" panose="02000506040000020004" pitchFamily="50" charset="0"/>
                <a:cs typeface="Arial"/>
              </a:rPr>
              <a:t> protected</a:t>
            </a:r>
            <a:r>
              <a:rPr sz="1600" spc="85" dirty="0">
                <a:latin typeface="TT Commons" panose="02000506040000020004" pitchFamily="50" charset="0"/>
                <a:cs typeface="Arial"/>
              </a:rPr>
              <a:t> and</a:t>
            </a:r>
            <a:r>
              <a:rPr sz="1600" spc="34" dirty="0">
                <a:latin typeface="TT Commons" panose="02000506040000020004" pitchFamily="50" charset="0"/>
                <a:cs typeface="Arial"/>
              </a:rPr>
              <a:t> smooth skin</a:t>
            </a:r>
            <a:r>
              <a:rPr sz="1600" spc="71" dirty="0">
                <a:latin typeface="TT Commons" panose="02000506040000020004" pitchFamily="50" charset="0"/>
                <a:cs typeface="Arial"/>
              </a:rPr>
              <a:t> </a:t>
            </a:r>
            <a:r>
              <a:rPr sz="1600" spc="51" dirty="0">
                <a:latin typeface="TT Commons" panose="02000506040000020004" pitchFamily="50" charset="0"/>
                <a:cs typeface="Arial"/>
              </a:rPr>
              <a:t>.</a:t>
            </a:r>
            <a:endParaRPr sz="1600" dirty="0">
              <a:latin typeface="TT Commons" panose="02000506040000020004" pitchFamily="50" charset="0"/>
              <a:cs typeface="Arial"/>
            </a:endParaRPr>
          </a:p>
        </p:txBody>
      </p:sp>
      <p:sp>
        <p:nvSpPr>
          <p:cNvPr id="16" name="Título 13"/>
          <p:cNvSpPr txBox="1">
            <a:spLocks noChangeAspect="1"/>
          </p:cNvSpPr>
          <p:nvPr/>
        </p:nvSpPr>
        <p:spPr>
          <a:xfrm>
            <a:off x="698500" y="458837"/>
            <a:ext cx="5676900" cy="332399"/>
          </a:xfrm>
          <a:prstGeom prst="rect">
            <a:avLst/>
          </a:prstGeom>
          <a:solidFill>
            <a:schemeClr val="bg1"/>
          </a:solidFill>
        </p:spPr>
        <p:txBody>
          <a:bodyPr vert="horz" wrap="squar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pPr marL="7170">
              <a:spcBef>
                <a:spcPts val="54"/>
              </a:spcBef>
            </a:pPr>
            <a:r>
              <a:rPr lang="es-ES" sz="2400" spc="300" dirty="0">
                <a:latin typeface="Bebas Neue Regular" panose="00000500000000000000" pitchFamily="50" charset="0"/>
                <a:cs typeface="Arial"/>
              </a:rPr>
              <a:t>Cosmetic targets on sensitive skin</a:t>
            </a:r>
          </a:p>
        </p:txBody>
      </p:sp>
      <p:sp>
        <p:nvSpPr>
          <p:cNvPr id="17" name="object 7"/>
          <p:cNvSpPr txBox="1"/>
          <p:nvPr/>
        </p:nvSpPr>
        <p:spPr>
          <a:xfrm>
            <a:off x="5634523" y="1417729"/>
            <a:ext cx="2809901" cy="771808"/>
          </a:xfrm>
          <a:prstGeom prst="rect">
            <a:avLst/>
          </a:prstGeom>
        </p:spPr>
        <p:txBody>
          <a:bodyPr vert="horz" wrap="square" lIns="0" tIns="7170" rIns="0" bIns="0" rtlCol="0">
            <a:spAutoFit/>
          </a:bodyPr>
          <a:lstStyle/>
          <a:p>
            <a:pPr marL="7170" algn="ctr">
              <a:spcBef>
                <a:spcPts val="56"/>
              </a:spcBef>
            </a:pPr>
            <a:r>
              <a:rPr lang="es-ES" sz="2484" spc="300" dirty="0">
                <a:solidFill>
                  <a:schemeClr val="tx1">
                    <a:lumMod val="50000"/>
                    <a:lumOff val="50000"/>
                  </a:schemeClr>
                </a:solidFill>
                <a:latin typeface="Gotham Rounded Light"/>
                <a:cs typeface="Carlito"/>
              </a:rPr>
              <a:t>TREAT REACTIVITY</a:t>
            </a:r>
            <a:endParaRPr sz="2484" spc="300" dirty="0">
              <a:solidFill>
                <a:schemeClr val="tx1">
                  <a:lumMod val="50000"/>
                  <a:lumOff val="50000"/>
                </a:schemeClr>
              </a:solidFill>
              <a:latin typeface="Gotham Rounded Light"/>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98500" y="990340"/>
            <a:ext cx="8039100" cy="4125955"/>
          </a:xfrm>
          <a:prstGeom prst="rect">
            <a:avLst/>
          </a:prstGeom>
        </p:spPr>
        <p:txBody>
          <a:bodyPr vert="horz" wrap="square" lIns="0" tIns="6812" rIns="0" bIns="0" rtlCol="0">
            <a:normAutofit fontScale="92857"/>
          </a:bodyPr>
          <a:lstStyle/>
          <a:p>
            <a:pPr>
              <a:spcBef>
                <a:spcPts val="8"/>
              </a:spcBef>
            </a:pPr>
            <a:endParaRPr sz="1600" dirty="0">
              <a:latin typeface="TT Commons" panose="02000506040000020004" pitchFamily="50" charset="0"/>
              <a:cs typeface="Arial"/>
            </a:endParaRPr>
          </a:p>
          <a:p>
            <a:pPr marL="7170" marR="5378" algn="just">
              <a:lnSpc>
                <a:spcPts val="1711"/>
              </a:lnSpc>
            </a:pPr>
            <a:r>
              <a:rPr sz="1700" dirty="0">
                <a:latin typeface="TT Commons" panose="02000506040000020004" pitchFamily="50" charset="0"/>
                <a:cs typeface="Arial"/>
              </a:rPr>
              <a:t>This water comes from the hot springs of Salies de Béarn located in the French Atlantic Pyrenees considered highly effective in rheumatology, gynaecology and pediatrics. </a:t>
            </a:r>
          </a:p>
          <a:p>
            <a:pPr>
              <a:spcBef>
                <a:spcPts val="20"/>
              </a:spcBef>
            </a:pPr>
            <a:endParaRPr sz="1700" dirty="0">
              <a:latin typeface="TT Commons" panose="02000506040000020004" pitchFamily="50" charset="0"/>
              <a:cs typeface="Arial"/>
            </a:endParaRPr>
          </a:p>
          <a:p>
            <a:pPr marL="7170" marR="2868" algn="just">
              <a:lnSpc>
                <a:spcPts val="1705"/>
              </a:lnSpc>
            </a:pPr>
            <a:r>
              <a:rPr sz="1700" dirty="0">
                <a:latin typeface="TT Commons" panose="02000506040000020004" pitchFamily="50" charset="0"/>
                <a:cs typeface="Arial"/>
              </a:rPr>
              <a:t>It is classified as "hypothermal" by the temerature of its source at 23ºC. It is sodium chloride water highly concentrated in minerals, approximately 1:1000, with notable presence of calcium, magnesium and sulfates that offers therapeutic and relaxing effects. </a:t>
            </a:r>
          </a:p>
          <a:p>
            <a:pPr>
              <a:spcBef>
                <a:spcPts val="25"/>
              </a:spcBef>
            </a:pPr>
            <a:endParaRPr sz="1700" dirty="0">
              <a:latin typeface="TT Commons" panose="02000506040000020004" pitchFamily="50" charset="0"/>
              <a:cs typeface="Arial"/>
            </a:endParaRPr>
          </a:p>
          <a:p>
            <a:pPr marL="7170" marR="3390892">
              <a:lnSpc>
                <a:spcPts val="1705"/>
              </a:lnSpc>
              <a:spcBef>
                <a:spcPts val="3"/>
              </a:spcBef>
            </a:pPr>
            <a:r>
              <a:rPr sz="1700" dirty="0">
                <a:latin typeface="TT Commons" panose="02000506040000020004" pitchFamily="50" charset="0"/>
                <a:cs typeface="Arial"/>
              </a:rPr>
              <a:t>It generally has calming, decongestant and anti-inflammatory properties.</a:t>
            </a:r>
          </a:p>
          <a:p>
            <a:pPr>
              <a:lnSpc>
                <a:spcPct val="100000"/>
              </a:lnSpc>
            </a:pPr>
            <a:endParaRPr sz="1700" dirty="0">
              <a:latin typeface="TT Commons" panose="02000506040000020004" pitchFamily="50" charset="0"/>
              <a:cs typeface="Arial"/>
            </a:endParaRPr>
          </a:p>
          <a:p>
            <a:pPr marL="6812">
              <a:tabLst>
                <a:tab pos="297931" algn="l"/>
                <a:tab pos="298289" algn="l"/>
              </a:tabLst>
            </a:pPr>
            <a:r>
              <a:rPr sz="1700" dirty="0">
                <a:latin typeface="TT Commons" panose="02000506040000020004" pitchFamily="50" charset="0"/>
                <a:cs typeface="Arial"/>
              </a:rPr>
              <a:t>Composition:</a:t>
            </a:r>
          </a:p>
          <a:p>
            <a:pPr>
              <a:spcBef>
                <a:spcPts val="25"/>
              </a:spcBef>
            </a:pPr>
            <a:endParaRPr sz="1700" dirty="0">
              <a:latin typeface="TT Commons" panose="02000506040000020004" pitchFamily="50" charset="0"/>
              <a:cs typeface="Arial"/>
            </a:endParaRPr>
          </a:p>
          <a:p>
            <a:pPr marL="265306" indent="-258493">
              <a:lnSpc>
                <a:spcPts val="1801"/>
              </a:lnSpc>
              <a:buChar char="•"/>
              <a:tabLst>
                <a:tab pos="265306" algn="l"/>
                <a:tab pos="265663" algn="l"/>
              </a:tabLst>
            </a:pPr>
            <a:r>
              <a:rPr sz="1700" dirty="0">
                <a:latin typeface="TT Commons" panose="02000506040000020004" pitchFamily="50" charset="0"/>
                <a:cs typeface="Arial"/>
              </a:rPr>
              <a:t>Calcium and magnesium.</a:t>
            </a:r>
          </a:p>
          <a:p>
            <a:pPr marL="265306" indent="-258493">
              <a:lnSpc>
                <a:spcPts val="1708"/>
              </a:lnSpc>
              <a:buChar char="•"/>
              <a:tabLst>
                <a:tab pos="265306" algn="l"/>
                <a:tab pos="265663" algn="l"/>
              </a:tabLst>
            </a:pPr>
            <a:r>
              <a:rPr sz="1700" dirty="0">
                <a:latin typeface="TT Commons" panose="02000506040000020004" pitchFamily="50" charset="0"/>
                <a:cs typeface="Arial"/>
              </a:rPr>
              <a:t>Iron.</a:t>
            </a:r>
          </a:p>
          <a:p>
            <a:pPr marL="265306" indent="-258493">
              <a:lnSpc>
                <a:spcPts val="1708"/>
              </a:lnSpc>
              <a:buChar char="•"/>
              <a:tabLst>
                <a:tab pos="265306" algn="l"/>
                <a:tab pos="265663" algn="l"/>
              </a:tabLst>
            </a:pPr>
            <a:r>
              <a:rPr sz="1700" dirty="0">
                <a:latin typeface="TT Commons" panose="02000506040000020004" pitchFamily="50" charset="0"/>
                <a:cs typeface="Arial"/>
              </a:rPr>
              <a:t>Manganese.</a:t>
            </a:r>
          </a:p>
          <a:p>
            <a:pPr marL="265306" indent="-258493">
              <a:lnSpc>
                <a:spcPts val="1708"/>
              </a:lnSpc>
              <a:buChar char="•"/>
              <a:tabLst>
                <a:tab pos="265306" algn="l"/>
                <a:tab pos="265663" algn="l"/>
              </a:tabLst>
            </a:pPr>
            <a:r>
              <a:rPr sz="1700" dirty="0">
                <a:latin typeface="TT Commons" panose="02000506040000020004" pitchFamily="50" charset="0"/>
                <a:cs typeface="Arial"/>
              </a:rPr>
              <a:t>Zinc</a:t>
            </a:r>
          </a:p>
          <a:p>
            <a:pPr marL="265306" indent="-258493">
              <a:lnSpc>
                <a:spcPts val="1804"/>
              </a:lnSpc>
              <a:buChar char="•"/>
              <a:tabLst>
                <a:tab pos="265306" algn="l"/>
                <a:tab pos="265663" algn="l"/>
              </a:tabLst>
            </a:pPr>
            <a:r>
              <a:rPr sz="1700" dirty="0">
                <a:latin typeface="TT Commons" panose="02000506040000020004" pitchFamily="50" charset="0"/>
                <a:cs typeface="Arial"/>
              </a:rPr>
              <a:t>Copper.</a:t>
            </a:r>
          </a:p>
        </p:txBody>
      </p:sp>
      <p:sp>
        <p:nvSpPr>
          <p:cNvPr id="5" name="object 5"/>
          <p:cNvSpPr/>
          <p:nvPr/>
        </p:nvSpPr>
        <p:spPr>
          <a:xfrm>
            <a:off x="5537200" y="2781300"/>
            <a:ext cx="3417545" cy="2206949"/>
          </a:xfrm>
          <a:prstGeom prst="rect">
            <a:avLst/>
          </a:prstGeom>
          <a:blipFill>
            <a:blip r:embed="rId2" cstate="print"/>
            <a:stretch>
              <a:fillRect/>
            </a:stretch>
          </a:blipFill>
        </p:spPr>
        <p:txBody>
          <a:bodyPr wrap="square" lIns="0" tIns="0" rIns="0" bIns="0" rtlCol="0"/>
          <a:lstStyle/>
          <a:p>
            <a:endParaRPr sz="597"/>
          </a:p>
        </p:txBody>
      </p:sp>
      <p:sp>
        <p:nvSpPr>
          <p:cNvPr id="8" name="Título 7"/>
          <p:cNvSpPr>
            <a:spLocks noGrp="1"/>
          </p:cNvSpPr>
          <p:nvPr>
            <p:ph type="title"/>
          </p:nvPr>
        </p:nvSpPr>
        <p:spPr>
          <a:xfrm>
            <a:off x="698500" y="445036"/>
            <a:ext cx="3608039" cy="332399"/>
          </a:xfrm>
        </p:spPr>
        <p:txBody>
          <a:bodyPr>
            <a:normAutofit fontScale="96969"/>
          </a:bodyPr>
          <a:lstStyle/>
          <a:p>
            <a:r>
              <a:rPr lang="es-ES" sz="2400" spc="300" dirty="0">
                <a:latin typeface="Bebas Neue Regular" panose="00000500000000000000" pitchFamily="50" charset="0"/>
              </a:rPr>
              <a:t>Ingredients: thermal water</a:t>
            </a:r>
          </a:p>
        </p:txBody>
      </p:sp>
    </p:spTree>
    <p:extLst>
      <p:ext uri="{BB962C8B-B14F-4D97-AF65-F5344CB8AC3E}">
        <p14:creationId xmlns:p14="http://schemas.microsoft.com/office/powerpoint/2010/main" val="387026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0072688" y="3357563"/>
            <a:ext cx="87312" cy="230187"/>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8</a:t>
            </a:fld>
            <a:endParaRPr spc="6" dirty="0"/>
          </a:p>
        </p:txBody>
      </p:sp>
      <p:sp>
        <p:nvSpPr>
          <p:cNvPr id="4" name="object 4"/>
          <p:cNvSpPr txBox="1"/>
          <p:nvPr/>
        </p:nvSpPr>
        <p:spPr>
          <a:xfrm>
            <a:off x="698500" y="1095095"/>
            <a:ext cx="8115300" cy="3703275"/>
          </a:xfrm>
          <a:prstGeom prst="rect">
            <a:avLst/>
          </a:prstGeom>
        </p:spPr>
        <p:txBody>
          <a:bodyPr vert="horz" wrap="square" lIns="0" tIns="6812" rIns="0" bIns="0" rtlCol="0">
            <a:spAutoFit/>
          </a:bodyPr>
          <a:lstStyle/>
          <a:p>
            <a:pPr marL="7170">
              <a:spcBef>
                <a:spcPts val="54"/>
              </a:spcBef>
              <a:tabLst>
                <a:tab pos="297931" algn="l"/>
              </a:tabLst>
            </a:pPr>
            <a:r>
              <a:rPr sz="1600" dirty="0" err="1">
                <a:latin typeface="TT Commons" panose="02000506040000020004" pitchFamily="50" charset="0"/>
                <a:cs typeface="Arial"/>
              </a:rPr>
              <a:t>Composition</a:t>
            </a:r>
            <a:r>
              <a:rPr sz="1600" dirty="0">
                <a:latin typeface="TT Commons" panose="02000506040000020004" pitchFamily="50" charset="0"/>
                <a:cs typeface="Arial"/>
              </a:rPr>
              <a:t>:</a:t>
            </a:r>
          </a:p>
          <a:p>
            <a:pPr>
              <a:spcBef>
                <a:spcPts val="20"/>
              </a:spcBef>
            </a:pPr>
            <a:endParaRPr sz="1600" dirty="0">
              <a:latin typeface="TT Commons" panose="02000506040000020004" pitchFamily="50" charset="0"/>
              <a:cs typeface="Arial"/>
            </a:endParaRPr>
          </a:p>
          <a:p>
            <a:pPr marL="265306" marR="2868" indent="-258135" algn="just">
              <a:lnSpc>
                <a:spcPct val="90000"/>
              </a:lnSpc>
              <a:buChar char="•"/>
              <a:tabLst>
                <a:tab pos="265306" algn="l"/>
              </a:tabLst>
            </a:pPr>
            <a:r>
              <a:rPr sz="1600" b="1" dirty="0">
                <a:latin typeface="TT Commons" panose="02000506040000020004" pitchFamily="50" charset="0"/>
                <a:cs typeface="Arial"/>
              </a:rPr>
              <a:t>Calcium and magnesium:</a:t>
            </a:r>
            <a:r>
              <a:rPr sz="1600" dirty="0">
                <a:latin typeface="TT Commons" panose="02000506040000020004" pitchFamily="50" charset="0"/>
                <a:cs typeface="Arial"/>
              </a:rPr>
              <a:t> Promote the metabolism of fibroblasts</a:t>
            </a:r>
            <a:r>
              <a:rPr lang="es-ES" sz="1600" dirty="0">
                <a:latin typeface="TT Commons" panose="02000506040000020004" pitchFamily="50" charset="0"/>
                <a:cs typeface="Arial"/>
              </a:rPr>
              <a:t>,</a:t>
            </a:r>
            <a:r>
              <a:rPr sz="1600" dirty="0">
                <a:latin typeface="TT Commons" panose="02000506040000020004" pitchFamily="50" charset="0"/>
                <a:cs typeface="Arial"/>
              </a:rPr>
              <a:t> essential for the manufacture of collagen and elastin. Low levels cause premature aging of the skin and an anti-inflammatory reaction.</a:t>
            </a:r>
          </a:p>
          <a:p>
            <a:pPr>
              <a:spcBef>
                <a:spcPts val="14"/>
              </a:spcBef>
              <a:buFont typeface="Arial"/>
              <a:buChar char="•"/>
            </a:pPr>
            <a:endParaRPr sz="1600" b="1" dirty="0">
              <a:latin typeface="TT Commons" panose="02000506040000020004" pitchFamily="50" charset="0"/>
              <a:cs typeface="Arial"/>
            </a:endParaRPr>
          </a:p>
          <a:p>
            <a:pPr marL="265306" marR="6453" indent="-258135">
              <a:lnSpc>
                <a:spcPts val="1705"/>
              </a:lnSpc>
              <a:buChar char="•"/>
              <a:tabLst>
                <a:tab pos="264947" algn="l"/>
                <a:tab pos="265306" algn="l"/>
              </a:tabLst>
            </a:pPr>
            <a:r>
              <a:rPr sz="1600" b="1" dirty="0">
                <a:latin typeface="TT Commons" panose="02000506040000020004" pitchFamily="50" charset="0"/>
                <a:cs typeface="Arial"/>
              </a:rPr>
              <a:t>Iron</a:t>
            </a:r>
            <a:r>
              <a:rPr sz="1600" dirty="0">
                <a:latin typeface="TT Commons" panose="02000506040000020004" pitchFamily="50" charset="0"/>
                <a:cs typeface="Arial"/>
              </a:rPr>
              <a:t>: essential for oxygen </a:t>
            </a:r>
            <a:r>
              <a:rPr lang="en-US" sz="1600" dirty="0">
                <a:latin typeface="TT Commons" panose="02000506040000020004" pitchFamily="50" charset="0"/>
                <a:cs typeface="Arial"/>
              </a:rPr>
              <a:t>transport </a:t>
            </a:r>
            <a:r>
              <a:rPr sz="1600" dirty="0">
                <a:latin typeface="TT Commons" panose="02000506040000020004" pitchFamily="50" charset="0"/>
                <a:cs typeface="Arial"/>
              </a:rPr>
              <a:t>and the oxygenation of tissues so it is very important for the immune system of the skin.  </a:t>
            </a:r>
          </a:p>
          <a:p>
            <a:pPr>
              <a:spcBef>
                <a:spcPts val="3"/>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b="1" dirty="0">
                <a:latin typeface="TT Commons" panose="02000506040000020004" pitchFamily="50" charset="0"/>
                <a:cs typeface="Arial"/>
              </a:rPr>
              <a:t>Manganese:</a:t>
            </a:r>
            <a:r>
              <a:rPr sz="1600" dirty="0">
                <a:latin typeface="TT Commons" panose="02000506040000020004" pitchFamily="50" charset="0"/>
                <a:cs typeface="Arial"/>
              </a:rPr>
              <a:t> helps to fix vitamins in the thermal connective tissue .</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b="1" dirty="0">
                <a:latin typeface="TT Commons" panose="02000506040000020004" pitchFamily="50" charset="0"/>
                <a:cs typeface="Arial"/>
              </a:rPr>
              <a:t>Zinc: </a:t>
            </a:r>
            <a:r>
              <a:rPr sz="1600" dirty="0">
                <a:latin typeface="TT Commons" panose="02000506040000020004" pitchFamily="50" charset="0"/>
                <a:cs typeface="Arial"/>
              </a:rPr>
              <a:t>intervenes at the level of the skin helping the synthesis of keratin and collagen. It contributes to the healing of skin lesions .</a:t>
            </a:r>
          </a:p>
          <a:p>
            <a:pPr>
              <a:spcBef>
                <a:spcPts val="25"/>
              </a:spcBef>
              <a:buFont typeface="Arial"/>
              <a:buChar char="•"/>
            </a:pPr>
            <a:endParaRPr sz="1600" dirty="0">
              <a:latin typeface="TT Commons" panose="02000506040000020004" pitchFamily="50" charset="0"/>
              <a:cs typeface="Arial"/>
            </a:endParaRPr>
          </a:p>
          <a:p>
            <a:pPr marL="265306" marR="5378" indent="-258135">
              <a:lnSpc>
                <a:spcPts val="1705"/>
              </a:lnSpc>
              <a:buChar char="•"/>
              <a:tabLst>
                <a:tab pos="264947" algn="l"/>
                <a:tab pos="265306" algn="l"/>
              </a:tabLst>
            </a:pPr>
            <a:r>
              <a:rPr sz="1600" b="1" dirty="0">
                <a:latin typeface="TT Commons" panose="02000506040000020004" pitchFamily="50" charset="0"/>
                <a:cs typeface="Arial"/>
              </a:rPr>
              <a:t>Copper</a:t>
            </a:r>
            <a:r>
              <a:rPr sz="1600" dirty="0">
                <a:latin typeface="TT Commons" panose="02000506040000020004" pitchFamily="50" charset="0"/>
                <a:cs typeface="Arial"/>
              </a:rPr>
              <a:t>: participates in the redox reactions of skin cells and contributes to the development of melanin by carrying out an antioxidant and anti-inflammatory action .</a:t>
            </a:r>
          </a:p>
        </p:txBody>
      </p:sp>
      <p:sp>
        <p:nvSpPr>
          <p:cNvPr id="8" name="Título 7"/>
          <p:cNvSpPr>
            <a:spLocks noGrp="1"/>
          </p:cNvSpPr>
          <p:nvPr>
            <p:ph type="title"/>
          </p:nvPr>
        </p:nvSpPr>
        <p:spPr>
          <a:xfrm>
            <a:off x="698500" y="445036"/>
            <a:ext cx="3608039" cy="332399"/>
          </a:xfrm>
        </p:spPr>
        <p:txBody>
          <a:bodyPr>
            <a:normAutofit fontScale="96969"/>
          </a:bodyPr>
          <a:lstStyle/>
          <a:p>
            <a:r>
              <a:rPr lang="es-ES" sz="2400" spc="300" dirty="0">
                <a:latin typeface="Bebas Neue Regular" panose="00000500000000000000" pitchFamily="50" charset="0"/>
              </a:rPr>
              <a:t>Ingredients: thermal water</a:t>
            </a:r>
          </a:p>
        </p:txBody>
      </p:sp>
    </p:spTree>
    <p:extLst>
      <p:ext uri="{BB962C8B-B14F-4D97-AF65-F5344CB8AC3E}">
        <p14:creationId xmlns:p14="http://schemas.microsoft.com/office/powerpoint/2010/main" val="201264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9764" y="1138115"/>
            <a:ext cx="8691210" cy="3946419"/>
          </a:xfrm>
          <a:prstGeom prst="rect">
            <a:avLst/>
          </a:prstGeom>
        </p:spPr>
        <p:txBody>
          <a:bodyPr vert="horz" wrap="square" lIns="0" tIns="6812" rIns="0" bIns="0" rtlCol="0">
            <a:spAutoFit/>
          </a:bodyPr>
          <a:lstStyle/>
          <a:p>
            <a:r>
              <a:rPr lang="en-US" sz="1600" b="1" spc="-8" dirty="0" err="1">
                <a:latin typeface="TT Commons" panose="02000506040000020004" pitchFamily="50" charset="0"/>
                <a:cs typeface="Carlito"/>
              </a:rPr>
              <a:t>Enteromorpha</a:t>
            </a:r>
            <a:r>
              <a:rPr lang="en-US" sz="1600" b="1" spc="-8" dirty="0">
                <a:latin typeface="TT Commons" panose="02000506040000020004" pitchFamily="50" charset="0"/>
                <a:cs typeface="Carlito"/>
              </a:rPr>
              <a:t> </a:t>
            </a:r>
            <a:r>
              <a:rPr lang="en-US" sz="1600" b="1" spc="-8" dirty="0" err="1">
                <a:latin typeface="TT Commons" panose="02000506040000020004" pitchFamily="50" charset="0"/>
                <a:cs typeface="Carlito"/>
              </a:rPr>
              <a:t>compressa</a:t>
            </a:r>
            <a:r>
              <a:rPr lang="en-US" sz="1600" b="1" spc="-8" dirty="0">
                <a:latin typeface="TT Commons" panose="02000506040000020004" pitchFamily="50" charset="0"/>
                <a:cs typeface="Carlito"/>
              </a:rPr>
              <a:t> seaweed extract:  </a:t>
            </a:r>
          </a:p>
          <a:p>
            <a:endParaRPr lang="en-US" sz="1600" b="1" spc="-8" dirty="0">
              <a:latin typeface="TT Commons" panose="02000506040000020004" pitchFamily="50" charset="0"/>
              <a:cs typeface="Carlito"/>
            </a:endParaRPr>
          </a:p>
          <a:p>
            <a:r>
              <a:rPr lang="en-US" sz="1600" spc="-8" dirty="0">
                <a:latin typeface="TT Commons" panose="02000506040000020004" pitchFamily="50" charset="0"/>
                <a:cs typeface="Carlito"/>
              </a:rPr>
              <a:t>Contains high protein, lipids, vitamins B, C and E; minerals, polysaccharides and carotenoids. These vitamins and nutrients help maintain a healthy skin barrier and help replenish and </a:t>
            </a:r>
            <a:r>
              <a:rPr lang="en-US" sz="1600" b="1" spc="-8" dirty="0">
                <a:latin typeface="TT Commons" panose="02000506040000020004" pitchFamily="50" charset="0"/>
                <a:cs typeface="Carlito"/>
              </a:rPr>
              <a:t>maintain skin hydration, reducing flaking of sensitive skin.</a:t>
            </a:r>
          </a:p>
          <a:p>
            <a:endParaRPr lang="en-US" sz="1600" spc="-8" dirty="0">
              <a:latin typeface="TT Commons" panose="02000506040000020004" pitchFamily="50" charset="0"/>
              <a:cs typeface="Carlito"/>
            </a:endParaRPr>
          </a:p>
          <a:p>
            <a:r>
              <a:rPr lang="en-US" sz="1600" spc="-8" dirty="0">
                <a:latin typeface="TT Commons" panose="02000506040000020004" pitchFamily="50" charset="0"/>
                <a:cs typeface="Carlito"/>
              </a:rPr>
              <a:t>Has </a:t>
            </a:r>
            <a:r>
              <a:rPr lang="en-US" sz="1600" b="1" spc="-8" dirty="0">
                <a:latin typeface="TT Commons" panose="02000506040000020004" pitchFamily="50" charset="0"/>
                <a:cs typeface="Carlito"/>
              </a:rPr>
              <a:t>anti-pruritic</a:t>
            </a:r>
            <a:r>
              <a:rPr lang="en-US" sz="1600" spc="-8" dirty="0">
                <a:latin typeface="TT Commons" panose="02000506040000020004" pitchFamily="50" charset="0"/>
                <a:cs typeface="Carlito"/>
              </a:rPr>
              <a:t> and soothing action. Inhibits the binding of </a:t>
            </a:r>
            <a:r>
              <a:rPr lang="en-US" sz="1600" spc="-8" dirty="0" err="1">
                <a:latin typeface="TT Commons" panose="02000506040000020004" pitchFamily="50" charset="0"/>
                <a:cs typeface="Carlito"/>
              </a:rPr>
              <a:t>neuromediators</a:t>
            </a:r>
            <a:r>
              <a:rPr lang="en-US" sz="1600" spc="-8" dirty="0">
                <a:latin typeface="TT Commons" panose="02000506040000020004" pitchFamily="50" charset="0"/>
                <a:cs typeface="Carlito"/>
              </a:rPr>
              <a:t> that activate the itch sensation to their receptors on keratinocytes and fibroblasts. Studies show that </a:t>
            </a:r>
            <a:r>
              <a:rPr lang="en-US" sz="1600" b="1" spc="-8" dirty="0">
                <a:latin typeface="TT Commons" panose="02000506040000020004" pitchFamily="50" charset="0"/>
                <a:cs typeface="Carlito"/>
              </a:rPr>
              <a:t>it reduces the intensity and duration of itching</a:t>
            </a:r>
            <a:r>
              <a:rPr lang="en-US" sz="1600" spc="-8" dirty="0">
                <a:latin typeface="TT Commons" panose="02000506040000020004" pitchFamily="50" charset="0"/>
                <a:cs typeface="Carlito"/>
              </a:rPr>
              <a:t> and delays its onset.</a:t>
            </a:r>
          </a:p>
          <a:p>
            <a:endParaRPr lang="en-US" sz="1600" spc="-8" dirty="0">
              <a:latin typeface="TT Commons" panose="02000506040000020004" pitchFamily="50" charset="0"/>
              <a:cs typeface="Carlito"/>
            </a:endParaRPr>
          </a:p>
          <a:p>
            <a:r>
              <a:rPr lang="en-US" sz="1600" b="1" spc="-8" dirty="0" err="1">
                <a:latin typeface="TT Commons" panose="02000506040000020004" pitchFamily="50" charset="0"/>
                <a:cs typeface="Carlito"/>
              </a:rPr>
              <a:t>Capparis</a:t>
            </a:r>
            <a:r>
              <a:rPr lang="en-US" sz="1600" b="1" spc="-8" dirty="0">
                <a:latin typeface="TT Commons" panose="02000506040000020004" pitchFamily="50" charset="0"/>
                <a:cs typeface="Carlito"/>
              </a:rPr>
              <a:t> </a:t>
            </a:r>
            <a:r>
              <a:rPr lang="en-US" sz="1600" b="1" spc="-8" dirty="0" err="1">
                <a:latin typeface="TT Commons" panose="02000506040000020004" pitchFamily="50" charset="0"/>
                <a:cs typeface="Carlito"/>
              </a:rPr>
              <a:t>spinosa</a:t>
            </a:r>
            <a:r>
              <a:rPr lang="en-US" sz="1600" b="1" spc="-8" dirty="0">
                <a:latin typeface="TT Commons" panose="02000506040000020004" pitchFamily="50" charset="0"/>
                <a:cs typeface="Carlito"/>
              </a:rPr>
              <a:t> extract:</a:t>
            </a:r>
          </a:p>
          <a:p>
            <a:endParaRPr lang="en-US" sz="1600" spc="-8" dirty="0">
              <a:latin typeface="TT Commons" panose="02000506040000020004" pitchFamily="50" charset="0"/>
              <a:cs typeface="Carlito"/>
            </a:endParaRPr>
          </a:p>
          <a:p>
            <a:r>
              <a:rPr lang="en-US" sz="1600" spc="-8" dirty="0">
                <a:latin typeface="TT Commons" panose="02000506040000020004" pitchFamily="50" charset="0"/>
                <a:cs typeface="Carlito"/>
              </a:rPr>
              <a:t>Has </a:t>
            </a:r>
            <a:r>
              <a:rPr lang="en-US" sz="1600" b="1" spc="-8" dirty="0">
                <a:latin typeface="TT Commons" panose="02000506040000020004" pitchFamily="50" charset="0"/>
                <a:cs typeface="Carlito"/>
              </a:rPr>
              <a:t>anti-inflammatory properties </a:t>
            </a:r>
            <a:r>
              <a:rPr lang="en-US" sz="1600" spc="-8" dirty="0">
                <a:latin typeface="TT Commons" panose="02000506040000020004" pitchFamily="50" charset="0"/>
                <a:cs typeface="Carlito"/>
              </a:rPr>
              <a:t>due to its </a:t>
            </a:r>
            <a:r>
              <a:rPr lang="en-US" sz="1600" spc="-8" dirty="0" err="1">
                <a:latin typeface="TT Commons" panose="02000506040000020004" pitchFamily="50" charset="0"/>
                <a:cs typeface="Carlito"/>
              </a:rPr>
              <a:t>capaprenol</a:t>
            </a:r>
            <a:r>
              <a:rPr lang="en-US" sz="1600" spc="-8" dirty="0">
                <a:latin typeface="TT Commons" panose="02000506040000020004" pitchFamily="50" charset="0"/>
                <a:cs typeface="Carlito"/>
              </a:rPr>
              <a:t> content. It reduces the secretion of pro-inflammatory mediators (IL-8 and TNF-alpha) and reduces the signs of inflammation, such as itching, tightness and redness. Improves the comfort of sensitive and hyper-reactive skin by increasing the suppleness and softness of the skin.</a:t>
            </a:r>
            <a:endParaRPr sz="1600" dirty="0">
              <a:latin typeface="TT Commons" panose="02000506040000020004" pitchFamily="50" charset="0"/>
              <a:cs typeface="Carlito"/>
            </a:endParaRPr>
          </a:p>
        </p:txBody>
      </p:sp>
      <p:sp>
        <p:nvSpPr>
          <p:cNvPr id="7" name="Título 6"/>
          <p:cNvSpPr>
            <a:spLocks noGrp="1"/>
          </p:cNvSpPr>
          <p:nvPr>
            <p:ph type="title"/>
          </p:nvPr>
        </p:nvSpPr>
        <p:spPr>
          <a:xfrm>
            <a:off x="698500" y="445037"/>
            <a:ext cx="1580561" cy="332399"/>
          </a:xfrm>
        </p:spPr>
        <p:txBody>
          <a:bodyPr/>
          <a:lstStyle/>
          <a:p>
            <a:r>
              <a:rPr lang="es-ES" sz="2400" spc="300" dirty="0" err="1">
                <a:latin typeface="Bebas Neue Regular" panose="00000500000000000000" pitchFamily="50" charset="0"/>
              </a:rPr>
              <a:t>ingredients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744345700"/>
      </p:ext>
    </p:extLst>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17069</TotalTime>
  <Words>2247</Words>
  <Application>Microsoft Office PowerPoint</Application>
  <PresentationFormat>Personalizado</PresentationFormat>
  <Paragraphs>286</Paragraphs>
  <Slides>24</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Arial</vt:lpstr>
      <vt:lpstr>Bebas Neue Regular</vt:lpstr>
      <vt:lpstr>Calibri</vt:lpstr>
      <vt:lpstr>Carlito</vt:lpstr>
      <vt:lpstr>Gotham Rounded Book</vt:lpstr>
      <vt:lpstr>Gotham Rounded Light</vt:lpstr>
      <vt:lpstr>TeXGyreAdventor</vt:lpstr>
      <vt:lpstr>TT Commons</vt:lpstr>
      <vt:lpstr>Verdana</vt:lpstr>
      <vt:lpstr>Wingdings</vt:lpstr>
      <vt:lpstr>Tema4 atache</vt:lpstr>
      <vt:lpstr>Presentación de PowerPoint</vt:lpstr>
      <vt:lpstr>index</vt:lpstr>
      <vt:lpstr>The skin</vt:lpstr>
      <vt:lpstr>The Six Symptoms of Sensitive Skin</vt:lpstr>
      <vt:lpstr>Characteristics of sensitive skin</vt:lpstr>
      <vt:lpstr>Presentación de PowerPoint</vt:lpstr>
      <vt:lpstr>Ingredients: thermal water</vt:lpstr>
      <vt:lpstr>Ingredients: thermal water</vt:lpstr>
      <vt:lpstr>ingredients</vt:lpstr>
      <vt:lpstr>ingredients</vt:lpstr>
      <vt:lpstr>ingredients</vt:lpstr>
      <vt:lpstr>Hydration and care for sensitive skin</vt:lpstr>
      <vt:lpstr>Professional products</vt:lpstr>
      <vt:lpstr>Professional products</vt:lpstr>
      <vt:lpstr>Professional products</vt:lpstr>
      <vt:lpstr>Presentación de PowerPoint</vt:lpstr>
      <vt:lpstr>Presentación de PowerPoint</vt:lpstr>
      <vt:lpstr>protocol</vt:lpstr>
      <vt:lpstr>Products for home treatment</vt:lpstr>
      <vt:lpstr>Products for home treatment</vt:lpstr>
      <vt:lpstr>Products for home treatment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Martínez</cp:lastModifiedBy>
  <cp:revision>40</cp:revision>
  <dcterms:created xsi:type="dcterms:W3CDTF">2021-04-29T11:50:44Z</dcterms:created>
  <dcterms:modified xsi:type="dcterms:W3CDTF">2025-09-16T09:48:09Z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2020-02-14T00:00:00Z</vt:filetime>
  </property>
  <property fmtid="{D5CDD505-2E9C-101B-9397-08002B2CF9AE}" pid="3" name="Creator">
    <vt:lpwstr>Microsoft® PowerPoint® 2016</vt:lpwstr>
  </property>
  <property fmtid="{D5CDD505-2E9C-101B-9397-08002B2CF9AE}" pid="4" name="LastSaved">
    <vt:filetime>2021-04-29T00:00:00Z</vt:filetime>
  </property>
</Properties>
</file>