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713400" cx="10160000"/>
  <p:notesSz cx="6858000" cy="9144000"/>
  <p:embeddedFontLst>
    <p:embeddedFont>
      <p:font typeface="Bebas Neue"/>
      <p:regular r:id="rId46"/>
    </p:embeddedFont>
    <p:embeddedFont>
      <p:font typeface="Carlito"/>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00">
          <p15:clr>
            <a:srgbClr val="A4A3A4"/>
          </p15:clr>
        </p15:guide>
        <p15:guide id="2" pos="3200">
          <p15:clr>
            <a:srgbClr val="A4A3A4"/>
          </p15:clr>
        </p15:guide>
      </p15:sldGuideLst>
    </p:ext>
    <p:ext uri="GoogleSlidesCustomDataVersion2">
      <go:slidesCustomData xmlns:go="http://customooxmlschemas.google.com/" r:id="rId51" roundtripDataSignature="AMtx7mjpvn1jrWxciMwhsai8ECL7ia8w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00" orient="horz"/>
        <p:guide pos="320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BebasNeue-regular.fntdata"/><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arlito-bold.fntdata"/><Relationship Id="rId47" Type="http://schemas.openxmlformats.org/officeDocument/2006/relationships/font" Target="fonts/Carlito-regular.fntdata"/><Relationship Id="rId49" Type="http://schemas.openxmlformats.org/officeDocument/2006/relationships/font" Target="fonts/Carl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customschemas.google.com/relationships/presentationmetadata" Target="metadata"/><Relationship Id="rId50" Type="http://schemas.openxmlformats.org/officeDocument/2006/relationships/font" Target="fonts/Carli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 name="Google Shape;3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s-ES"/>
            </a:br>
            <a:endParaRPr/>
          </a:p>
        </p:txBody>
      </p:sp>
      <p:sp>
        <p:nvSpPr>
          <p:cNvPr id="255" name="Google Shape;255;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 name="Google Shape;5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s-ES"/>
            </a:br>
            <a:endParaRPr/>
          </a:p>
        </p:txBody>
      </p:sp>
      <p:sp>
        <p:nvSpPr>
          <p:cNvPr id="277" name="Google Shape;277;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s-ES"/>
            </a:br>
            <a:endParaRPr/>
          </a:p>
        </p:txBody>
      </p:sp>
      <p:sp>
        <p:nvSpPr>
          <p:cNvPr id="285" name="Google Shape;285;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s-ES"/>
            </a:br>
            <a:endParaRPr/>
          </a:p>
        </p:txBody>
      </p:sp>
      <p:sp>
        <p:nvSpPr>
          <p:cNvPr id="293" name="Google Shape;293;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s-ES"/>
            </a:br>
            <a:endParaRPr/>
          </a:p>
        </p:txBody>
      </p:sp>
      <p:sp>
        <p:nvSpPr>
          <p:cNvPr id="319" name="Google Shape;319;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s-ES"/>
            </a:br>
            <a:endParaRPr/>
          </a:p>
        </p:txBody>
      </p:sp>
      <p:sp>
        <p:nvSpPr>
          <p:cNvPr id="326" name="Google Shape;326;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obj">
  <p:cSld name="OBJECT">
    <p:bg>
      <p:bgPr>
        <a:solidFill>
          <a:schemeClr val="lt1"/>
        </a:solidFill>
      </p:bgPr>
    </p:bg>
    <p:spTree>
      <p:nvGrpSpPr>
        <p:cNvPr id="12" name="Shape 12"/>
        <p:cNvGrpSpPr/>
        <p:nvPr/>
      </p:nvGrpSpPr>
      <p:grpSpPr>
        <a:xfrm>
          <a:off x="0" y="0"/>
          <a:ext cx="0" cy="0"/>
          <a:chOff x="0" y="0"/>
          <a:chExt cx="0" cy="0"/>
        </a:xfrm>
      </p:grpSpPr>
      <p:sp>
        <p:nvSpPr>
          <p:cNvPr id="13" name="Google Shape;13;p42"/>
          <p:cNvSpPr txBox="1"/>
          <p:nvPr>
            <p:ph idx="11" type="ftr"/>
          </p:nvPr>
        </p:nvSpPr>
        <p:spPr>
          <a:xfrm>
            <a:off x="0" y="0"/>
            <a:ext cx="3000000" cy="30000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100" u="none" cap="none" strike="noStrike">
                <a:solidFill>
                  <a:srgbClr val="7E7E7E"/>
                </a:solidFill>
                <a:latin typeface="Carlito"/>
                <a:ea typeface="Carlito"/>
                <a:cs typeface="Carlito"/>
                <a:sym typeface="Carlito"/>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2"/>
          <p:cNvSpPr txBox="1"/>
          <p:nvPr>
            <p:ph idx="10" type="dt"/>
          </p:nvPr>
        </p:nvSpPr>
        <p:spPr>
          <a:xfrm>
            <a:off x="0" y="0"/>
            <a:ext cx="3000000" cy="30000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42"/>
          <p:cNvSpPr txBox="1"/>
          <p:nvPr>
            <p:ph idx="12" type="sldNum"/>
          </p:nvPr>
        </p:nvSpPr>
        <p:spPr>
          <a:xfrm>
            <a:off x="0" y="0"/>
            <a:ext cx="3000000" cy="3000000"/>
          </a:xfrm>
          <a:prstGeom prst="rect">
            <a:avLst/>
          </a:prstGeom>
          <a:noFill/>
          <a:ln>
            <a:noFill/>
          </a:ln>
        </p:spPr>
        <p:txBody>
          <a:bodyPr anchorCtr="0" anchor="t" bIns="0" lIns="0" spcFirstLastPara="1" rIns="0" wrap="square" tIns="0">
            <a:noAutofit/>
          </a:bodyPr>
          <a:lstStyle>
            <a:lvl1pPr indent="0" lvl="0" marL="0" marR="0" rtl="0" algn="l">
              <a:spcBef>
                <a:spcPts val="0"/>
              </a:spcBef>
              <a:buNone/>
              <a:defRPr b="0" i="0" sz="850" u="none" cap="none" strike="noStrike">
                <a:solidFill>
                  <a:srgbClr val="7E7E7E"/>
                </a:solidFill>
                <a:latin typeface="Verdana"/>
                <a:ea typeface="Verdana"/>
                <a:cs typeface="Verdana"/>
                <a:sym typeface="Verdana"/>
              </a:defRPr>
            </a:lvl1pPr>
            <a:lvl2pPr indent="0" lvl="1" marL="0" marR="0" rtl="0" algn="l">
              <a:spcBef>
                <a:spcPts val="0"/>
              </a:spcBef>
              <a:buNone/>
              <a:defRPr b="0" i="0" sz="850" u="none" cap="none" strike="noStrike">
                <a:solidFill>
                  <a:srgbClr val="7E7E7E"/>
                </a:solidFill>
                <a:latin typeface="Verdana"/>
                <a:ea typeface="Verdana"/>
                <a:cs typeface="Verdana"/>
                <a:sym typeface="Verdana"/>
              </a:defRPr>
            </a:lvl2pPr>
            <a:lvl3pPr indent="0" lvl="2" marL="0" marR="0" rtl="0" algn="l">
              <a:spcBef>
                <a:spcPts val="0"/>
              </a:spcBef>
              <a:buNone/>
              <a:defRPr b="0" i="0" sz="850" u="none" cap="none" strike="noStrike">
                <a:solidFill>
                  <a:srgbClr val="7E7E7E"/>
                </a:solidFill>
                <a:latin typeface="Verdana"/>
                <a:ea typeface="Verdana"/>
                <a:cs typeface="Verdana"/>
                <a:sym typeface="Verdana"/>
              </a:defRPr>
            </a:lvl3pPr>
            <a:lvl4pPr indent="0" lvl="3" marL="0" marR="0" rtl="0" algn="l">
              <a:spcBef>
                <a:spcPts val="0"/>
              </a:spcBef>
              <a:buNone/>
              <a:defRPr b="0" i="0" sz="850" u="none" cap="none" strike="noStrike">
                <a:solidFill>
                  <a:srgbClr val="7E7E7E"/>
                </a:solidFill>
                <a:latin typeface="Verdana"/>
                <a:ea typeface="Verdana"/>
                <a:cs typeface="Verdana"/>
                <a:sym typeface="Verdana"/>
              </a:defRPr>
            </a:lvl4pPr>
            <a:lvl5pPr indent="0" lvl="4" marL="0" marR="0" rtl="0" algn="l">
              <a:spcBef>
                <a:spcPts val="0"/>
              </a:spcBef>
              <a:buNone/>
              <a:defRPr b="0" i="0" sz="850" u="none" cap="none" strike="noStrike">
                <a:solidFill>
                  <a:srgbClr val="7E7E7E"/>
                </a:solidFill>
                <a:latin typeface="Verdana"/>
                <a:ea typeface="Verdana"/>
                <a:cs typeface="Verdana"/>
                <a:sym typeface="Verdana"/>
              </a:defRPr>
            </a:lvl5pPr>
            <a:lvl6pPr indent="0" lvl="5" marL="0" marR="0" rtl="0" algn="l">
              <a:spcBef>
                <a:spcPts val="0"/>
              </a:spcBef>
              <a:buNone/>
              <a:defRPr b="0" i="0" sz="850" u="none" cap="none" strike="noStrike">
                <a:solidFill>
                  <a:srgbClr val="7E7E7E"/>
                </a:solidFill>
                <a:latin typeface="Verdana"/>
                <a:ea typeface="Verdana"/>
                <a:cs typeface="Verdana"/>
                <a:sym typeface="Verdana"/>
              </a:defRPr>
            </a:lvl6pPr>
            <a:lvl7pPr indent="0" lvl="6" marL="0" marR="0" rtl="0" algn="l">
              <a:spcBef>
                <a:spcPts val="0"/>
              </a:spcBef>
              <a:buNone/>
              <a:defRPr b="0" i="0" sz="850" u="none" cap="none" strike="noStrike">
                <a:solidFill>
                  <a:srgbClr val="7E7E7E"/>
                </a:solidFill>
                <a:latin typeface="Verdana"/>
                <a:ea typeface="Verdana"/>
                <a:cs typeface="Verdana"/>
                <a:sym typeface="Verdana"/>
              </a:defRPr>
            </a:lvl7pPr>
            <a:lvl8pPr indent="0" lvl="7" marL="0" marR="0" rtl="0" algn="l">
              <a:spcBef>
                <a:spcPts val="0"/>
              </a:spcBef>
              <a:buNone/>
              <a:defRPr b="0" i="0" sz="850" u="none" cap="none" strike="noStrike">
                <a:solidFill>
                  <a:srgbClr val="7E7E7E"/>
                </a:solidFill>
                <a:latin typeface="Verdana"/>
                <a:ea typeface="Verdana"/>
                <a:cs typeface="Verdana"/>
                <a:sym typeface="Verdana"/>
              </a:defRPr>
            </a:lvl8pPr>
            <a:lvl9pPr indent="0" lvl="8" marL="0" marR="0" rtl="0" algn="l">
              <a:spcBef>
                <a:spcPts val="0"/>
              </a:spcBef>
              <a:buNone/>
              <a:defRPr b="0" i="0" sz="850" u="none" cap="none" strike="noStrike">
                <a:solidFill>
                  <a:srgbClr val="7E7E7E"/>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spTree>
      <p:nvGrpSpPr>
        <p:cNvPr id="16" name="Shape 16"/>
        <p:cNvGrpSpPr/>
        <p:nvPr/>
      </p:nvGrpSpPr>
      <p:grpSpPr>
        <a:xfrm>
          <a:off x="0" y="0"/>
          <a:ext cx="0" cy="0"/>
          <a:chOff x="0" y="0"/>
          <a:chExt cx="0" cy="0"/>
        </a:xfrm>
      </p:grpSpPr>
      <p:sp>
        <p:nvSpPr>
          <p:cNvPr id="17" name="Google Shape;17;p43"/>
          <p:cNvSpPr txBox="1"/>
          <p:nvPr>
            <p:ph type="title"/>
          </p:nvPr>
        </p:nvSpPr>
        <p:spPr>
          <a:xfrm>
            <a:off x="698501" y="483019"/>
            <a:ext cx="6314229" cy="256096"/>
          </a:xfrm>
          <a:prstGeom prst="rect">
            <a:avLst/>
          </a:prstGeom>
          <a:solidFill>
            <a:schemeClr val="lt1"/>
          </a:solidFill>
          <a:ln>
            <a:noFill/>
          </a:ln>
        </p:spPr>
        <p:txBody>
          <a:bodyPr anchorCtr="0" anchor="ctr" bIns="0" lIns="0" spcFirstLastPara="1" rIns="0" wrap="square" tIns="0">
            <a:spAutoFit/>
          </a:bodyPr>
          <a:lstStyle>
            <a:lvl1pPr lvl="0" algn="l">
              <a:lnSpc>
                <a:spcPct val="90000"/>
              </a:lnSpc>
              <a:spcBef>
                <a:spcPts val="0"/>
              </a:spcBef>
              <a:spcAft>
                <a:spcPts val="0"/>
              </a:spcAft>
              <a:buClr>
                <a:srgbClr val="585858"/>
              </a:buClr>
              <a:buSzPts val="1849"/>
              <a:buFont typeface="Carlito"/>
              <a:buNone/>
              <a:defRPr b="0" i="0" sz="1849">
                <a:solidFill>
                  <a:srgbClr val="585858"/>
                </a:solidFill>
                <a:latin typeface="Carlito"/>
                <a:ea typeface="Carlito"/>
                <a:cs typeface="Carlito"/>
                <a:sym typeface="Carli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3"/>
          <p:cNvSpPr txBox="1"/>
          <p:nvPr>
            <p:ph idx="1" type="body"/>
          </p:nvPr>
        </p:nvSpPr>
        <p:spPr>
          <a:xfrm>
            <a:off x="698500" y="1263096"/>
            <a:ext cx="3177686" cy="1444439"/>
          </a:xfrm>
          <a:prstGeom prst="rect">
            <a:avLst/>
          </a:prstGeom>
          <a:noFill/>
          <a:ln>
            <a:noFill/>
          </a:ln>
        </p:spPr>
        <p:txBody>
          <a:bodyPr anchorCtr="0" anchor="t" bIns="0" lIns="0" spcFirstLastPara="1" rIns="0" wrap="square" tIns="0">
            <a:normAutofit/>
          </a:bodyPr>
          <a:lstStyle>
            <a:lvl1pPr indent="-304800" lvl="0" marL="457200" algn="l">
              <a:lnSpc>
                <a:spcPct val="90000"/>
              </a:lnSpc>
              <a:spcBef>
                <a:spcPts val="833"/>
              </a:spcBef>
              <a:spcAft>
                <a:spcPts val="0"/>
              </a:spcAft>
              <a:buClr>
                <a:srgbClr val="585858"/>
              </a:buClr>
              <a:buSzPts val="1200"/>
              <a:buChar char="•"/>
              <a:defRPr b="0" i="0" sz="1200">
                <a:solidFill>
                  <a:srgbClr val="585858"/>
                </a:solidFill>
                <a:latin typeface="Carlito"/>
                <a:ea typeface="Carlito"/>
                <a:cs typeface="Carlito"/>
                <a:sym typeface="Carlito"/>
              </a:defRPr>
            </a:lvl1pPr>
            <a:lvl2pPr indent="-342900" lvl="1" marL="914400" algn="l">
              <a:lnSpc>
                <a:spcPct val="90000"/>
              </a:lnSpc>
              <a:spcBef>
                <a:spcPts val="417"/>
              </a:spcBef>
              <a:spcAft>
                <a:spcPts val="0"/>
              </a:spcAft>
              <a:buClr>
                <a:schemeClr val="dk1"/>
              </a:buClr>
              <a:buSzPts val="1800"/>
              <a:buChar char="•"/>
              <a:defRPr/>
            </a:lvl2pPr>
            <a:lvl3pPr indent="-342900" lvl="2" marL="1371600" algn="l">
              <a:lnSpc>
                <a:spcPct val="90000"/>
              </a:lnSpc>
              <a:spcBef>
                <a:spcPts val="417"/>
              </a:spcBef>
              <a:spcAft>
                <a:spcPts val="0"/>
              </a:spcAft>
              <a:buClr>
                <a:schemeClr val="dk1"/>
              </a:buClr>
              <a:buSzPts val="1800"/>
              <a:buChar char="•"/>
              <a:defRPr/>
            </a:lvl3pPr>
            <a:lvl4pPr indent="-342900" lvl="3" marL="1828800" algn="l">
              <a:lnSpc>
                <a:spcPct val="90000"/>
              </a:lnSpc>
              <a:spcBef>
                <a:spcPts val="417"/>
              </a:spcBef>
              <a:spcAft>
                <a:spcPts val="0"/>
              </a:spcAft>
              <a:buClr>
                <a:schemeClr val="dk1"/>
              </a:buClr>
              <a:buSzPts val="1800"/>
              <a:buChar char="•"/>
              <a:defRPr/>
            </a:lvl4pPr>
            <a:lvl5pPr indent="-342900" lvl="4" marL="2286000" algn="l">
              <a:lnSpc>
                <a:spcPct val="90000"/>
              </a:lnSpc>
              <a:spcBef>
                <a:spcPts val="417"/>
              </a:spcBef>
              <a:spcAft>
                <a:spcPts val="0"/>
              </a:spcAft>
              <a:buClr>
                <a:schemeClr val="dk1"/>
              </a:buClr>
              <a:buSzPts val="1800"/>
              <a:buChar char="•"/>
              <a:defRPr/>
            </a:lvl5pPr>
            <a:lvl6pPr indent="-342900" lvl="5" marL="2743200" algn="l">
              <a:lnSpc>
                <a:spcPct val="90000"/>
              </a:lnSpc>
              <a:spcBef>
                <a:spcPts val="417"/>
              </a:spcBef>
              <a:spcAft>
                <a:spcPts val="0"/>
              </a:spcAft>
              <a:buClr>
                <a:schemeClr val="dk1"/>
              </a:buClr>
              <a:buSzPts val="1800"/>
              <a:buChar char="•"/>
              <a:defRPr/>
            </a:lvl6pPr>
            <a:lvl7pPr indent="-342900" lvl="6" marL="3200400" algn="l">
              <a:lnSpc>
                <a:spcPct val="90000"/>
              </a:lnSpc>
              <a:spcBef>
                <a:spcPts val="417"/>
              </a:spcBef>
              <a:spcAft>
                <a:spcPts val="0"/>
              </a:spcAft>
              <a:buClr>
                <a:schemeClr val="dk1"/>
              </a:buClr>
              <a:buSzPts val="1800"/>
              <a:buChar char="•"/>
              <a:defRPr/>
            </a:lvl7pPr>
            <a:lvl8pPr indent="-342900" lvl="7" marL="3657600" algn="l">
              <a:lnSpc>
                <a:spcPct val="90000"/>
              </a:lnSpc>
              <a:spcBef>
                <a:spcPts val="417"/>
              </a:spcBef>
              <a:spcAft>
                <a:spcPts val="0"/>
              </a:spcAft>
              <a:buClr>
                <a:schemeClr val="dk1"/>
              </a:buClr>
              <a:buSzPts val="1800"/>
              <a:buChar char="•"/>
              <a:defRPr/>
            </a:lvl8pPr>
            <a:lvl9pPr indent="-342900" lvl="8" marL="4114800" algn="l">
              <a:lnSpc>
                <a:spcPct val="90000"/>
              </a:lnSpc>
              <a:spcBef>
                <a:spcPts val="417"/>
              </a:spcBef>
              <a:spcAft>
                <a:spcPts val="0"/>
              </a:spcAft>
              <a:buClr>
                <a:schemeClr val="dk1"/>
              </a:buClr>
              <a:buSzPts val="1800"/>
              <a:buChar char="•"/>
              <a:defRPr/>
            </a:lvl9pPr>
          </a:lstStyle>
          <a:p/>
        </p:txBody>
      </p:sp>
      <p:sp>
        <p:nvSpPr>
          <p:cNvPr id="19" name="Google Shape;19;p43"/>
          <p:cNvSpPr txBox="1"/>
          <p:nvPr>
            <p:ph idx="11" type="ftr"/>
          </p:nvPr>
        </p:nvSpPr>
        <p:spPr>
          <a:xfrm>
            <a:off x="0" y="0"/>
            <a:ext cx="3000000" cy="30000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100" u="none" cap="none" strike="noStrike">
                <a:solidFill>
                  <a:srgbClr val="7E7E7E"/>
                </a:solidFill>
                <a:latin typeface="Carlito"/>
                <a:ea typeface="Carlito"/>
                <a:cs typeface="Carlito"/>
                <a:sym typeface="Carlito"/>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43"/>
          <p:cNvSpPr txBox="1"/>
          <p:nvPr>
            <p:ph idx="10" type="dt"/>
          </p:nvPr>
        </p:nvSpPr>
        <p:spPr>
          <a:xfrm>
            <a:off x="0" y="0"/>
            <a:ext cx="3000000" cy="30000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43"/>
          <p:cNvSpPr txBox="1"/>
          <p:nvPr>
            <p:ph idx="12" type="sldNum"/>
          </p:nvPr>
        </p:nvSpPr>
        <p:spPr>
          <a:xfrm>
            <a:off x="0" y="0"/>
            <a:ext cx="3000000" cy="3000000"/>
          </a:xfrm>
          <a:prstGeom prst="rect">
            <a:avLst/>
          </a:prstGeom>
          <a:noFill/>
          <a:ln>
            <a:noFill/>
          </a:ln>
        </p:spPr>
        <p:txBody>
          <a:bodyPr anchorCtr="0" anchor="t" bIns="0" lIns="0" spcFirstLastPara="1" rIns="0" wrap="square" tIns="0">
            <a:noAutofit/>
          </a:bodyPr>
          <a:lstStyle>
            <a:lvl1pPr indent="0" lvl="0" marL="0" marR="0" rtl="0" algn="l">
              <a:spcBef>
                <a:spcPts val="0"/>
              </a:spcBef>
              <a:buNone/>
              <a:defRPr b="0" i="0" sz="850" u="none" cap="none" strike="noStrike">
                <a:solidFill>
                  <a:srgbClr val="7E7E7E"/>
                </a:solidFill>
                <a:latin typeface="Verdana"/>
                <a:ea typeface="Verdana"/>
                <a:cs typeface="Verdana"/>
                <a:sym typeface="Verdana"/>
              </a:defRPr>
            </a:lvl1pPr>
            <a:lvl2pPr indent="0" lvl="1" marL="0" marR="0" rtl="0" algn="l">
              <a:spcBef>
                <a:spcPts val="0"/>
              </a:spcBef>
              <a:buNone/>
              <a:defRPr b="0" i="0" sz="850" u="none" cap="none" strike="noStrike">
                <a:solidFill>
                  <a:srgbClr val="7E7E7E"/>
                </a:solidFill>
                <a:latin typeface="Verdana"/>
                <a:ea typeface="Verdana"/>
                <a:cs typeface="Verdana"/>
                <a:sym typeface="Verdana"/>
              </a:defRPr>
            </a:lvl2pPr>
            <a:lvl3pPr indent="0" lvl="2" marL="0" marR="0" rtl="0" algn="l">
              <a:spcBef>
                <a:spcPts val="0"/>
              </a:spcBef>
              <a:buNone/>
              <a:defRPr b="0" i="0" sz="850" u="none" cap="none" strike="noStrike">
                <a:solidFill>
                  <a:srgbClr val="7E7E7E"/>
                </a:solidFill>
                <a:latin typeface="Verdana"/>
                <a:ea typeface="Verdana"/>
                <a:cs typeface="Verdana"/>
                <a:sym typeface="Verdana"/>
              </a:defRPr>
            </a:lvl3pPr>
            <a:lvl4pPr indent="0" lvl="3" marL="0" marR="0" rtl="0" algn="l">
              <a:spcBef>
                <a:spcPts val="0"/>
              </a:spcBef>
              <a:buNone/>
              <a:defRPr b="0" i="0" sz="850" u="none" cap="none" strike="noStrike">
                <a:solidFill>
                  <a:srgbClr val="7E7E7E"/>
                </a:solidFill>
                <a:latin typeface="Verdana"/>
                <a:ea typeface="Verdana"/>
                <a:cs typeface="Verdana"/>
                <a:sym typeface="Verdana"/>
              </a:defRPr>
            </a:lvl4pPr>
            <a:lvl5pPr indent="0" lvl="4" marL="0" marR="0" rtl="0" algn="l">
              <a:spcBef>
                <a:spcPts val="0"/>
              </a:spcBef>
              <a:buNone/>
              <a:defRPr b="0" i="0" sz="850" u="none" cap="none" strike="noStrike">
                <a:solidFill>
                  <a:srgbClr val="7E7E7E"/>
                </a:solidFill>
                <a:latin typeface="Verdana"/>
                <a:ea typeface="Verdana"/>
                <a:cs typeface="Verdana"/>
                <a:sym typeface="Verdana"/>
              </a:defRPr>
            </a:lvl5pPr>
            <a:lvl6pPr indent="0" lvl="5" marL="0" marR="0" rtl="0" algn="l">
              <a:spcBef>
                <a:spcPts val="0"/>
              </a:spcBef>
              <a:buNone/>
              <a:defRPr b="0" i="0" sz="850" u="none" cap="none" strike="noStrike">
                <a:solidFill>
                  <a:srgbClr val="7E7E7E"/>
                </a:solidFill>
                <a:latin typeface="Verdana"/>
                <a:ea typeface="Verdana"/>
                <a:cs typeface="Verdana"/>
                <a:sym typeface="Verdana"/>
              </a:defRPr>
            </a:lvl6pPr>
            <a:lvl7pPr indent="0" lvl="6" marL="0" marR="0" rtl="0" algn="l">
              <a:spcBef>
                <a:spcPts val="0"/>
              </a:spcBef>
              <a:buNone/>
              <a:defRPr b="0" i="0" sz="850" u="none" cap="none" strike="noStrike">
                <a:solidFill>
                  <a:srgbClr val="7E7E7E"/>
                </a:solidFill>
                <a:latin typeface="Verdana"/>
                <a:ea typeface="Verdana"/>
                <a:cs typeface="Verdana"/>
                <a:sym typeface="Verdana"/>
              </a:defRPr>
            </a:lvl7pPr>
            <a:lvl8pPr indent="0" lvl="7" marL="0" marR="0" rtl="0" algn="l">
              <a:spcBef>
                <a:spcPts val="0"/>
              </a:spcBef>
              <a:buNone/>
              <a:defRPr b="0" i="0" sz="850" u="none" cap="none" strike="noStrike">
                <a:solidFill>
                  <a:srgbClr val="7E7E7E"/>
                </a:solidFill>
                <a:latin typeface="Verdana"/>
                <a:ea typeface="Verdana"/>
                <a:cs typeface="Verdana"/>
                <a:sym typeface="Verdana"/>
              </a:defRPr>
            </a:lvl8pPr>
            <a:lvl9pPr indent="0" lvl="8" marL="0" marR="0" rtl="0" algn="l">
              <a:spcBef>
                <a:spcPts val="0"/>
              </a:spcBef>
              <a:buNone/>
              <a:defRPr b="0" i="0" sz="850" u="none" cap="none" strike="noStrike">
                <a:solidFill>
                  <a:srgbClr val="7E7E7E"/>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22" name="Shape 22"/>
        <p:cNvGrpSpPr/>
        <p:nvPr/>
      </p:nvGrpSpPr>
      <p:grpSpPr>
        <a:xfrm>
          <a:off x="0" y="0"/>
          <a:ext cx="0" cy="0"/>
          <a:chOff x="0" y="0"/>
          <a:chExt cx="0" cy="0"/>
        </a:xfrm>
      </p:grpSpPr>
      <p:sp>
        <p:nvSpPr>
          <p:cNvPr id="23" name="Google Shape;23;p44"/>
          <p:cNvSpPr txBox="1"/>
          <p:nvPr>
            <p:ph idx="1" type="subTitle"/>
          </p:nvPr>
        </p:nvSpPr>
        <p:spPr>
          <a:xfrm>
            <a:off x="698500" y="1406968"/>
            <a:ext cx="8763000" cy="3515357"/>
          </a:xfrm>
          <a:prstGeom prst="rect">
            <a:avLst/>
          </a:prstGeom>
          <a:noFill/>
          <a:ln>
            <a:noFill/>
          </a:ln>
        </p:spPr>
        <p:txBody>
          <a:bodyPr anchorCtr="0" anchor="t" bIns="45700" lIns="91425" spcFirstLastPara="1" rIns="91425" wrap="square" tIns="45700">
            <a:normAutofit/>
          </a:bodyPr>
          <a:lstStyle>
            <a:lvl1pPr lvl="0" algn="l">
              <a:lnSpc>
                <a:spcPct val="90000"/>
              </a:lnSpc>
              <a:spcBef>
                <a:spcPts val="833"/>
              </a:spcBef>
              <a:spcAft>
                <a:spcPts val="0"/>
              </a:spcAft>
              <a:buClr>
                <a:schemeClr val="dk1"/>
              </a:buClr>
              <a:buSzPts val="1666"/>
              <a:buNone/>
              <a:defRPr sz="1666"/>
            </a:lvl1pPr>
            <a:lvl2pPr lvl="1" algn="ctr">
              <a:lnSpc>
                <a:spcPct val="90000"/>
              </a:lnSpc>
              <a:spcBef>
                <a:spcPts val="417"/>
              </a:spcBef>
              <a:spcAft>
                <a:spcPts val="0"/>
              </a:spcAft>
              <a:buClr>
                <a:schemeClr val="dk1"/>
              </a:buClr>
              <a:buSzPts val="1666"/>
              <a:buNone/>
              <a:defRPr sz="1666"/>
            </a:lvl2pPr>
            <a:lvl3pPr lvl="2" algn="ctr">
              <a:lnSpc>
                <a:spcPct val="90000"/>
              </a:lnSpc>
              <a:spcBef>
                <a:spcPts val="417"/>
              </a:spcBef>
              <a:spcAft>
                <a:spcPts val="0"/>
              </a:spcAft>
              <a:buClr>
                <a:schemeClr val="dk1"/>
              </a:buClr>
              <a:buSzPts val="1500"/>
              <a:buNone/>
              <a:defRPr sz="1500"/>
            </a:lvl3pPr>
            <a:lvl4pPr lvl="3" algn="ctr">
              <a:lnSpc>
                <a:spcPct val="90000"/>
              </a:lnSpc>
              <a:spcBef>
                <a:spcPts val="417"/>
              </a:spcBef>
              <a:spcAft>
                <a:spcPts val="0"/>
              </a:spcAft>
              <a:buClr>
                <a:schemeClr val="dk1"/>
              </a:buClr>
              <a:buSzPts val="1333"/>
              <a:buNone/>
              <a:defRPr sz="1333"/>
            </a:lvl4pPr>
            <a:lvl5pPr lvl="4" algn="ctr">
              <a:lnSpc>
                <a:spcPct val="90000"/>
              </a:lnSpc>
              <a:spcBef>
                <a:spcPts val="417"/>
              </a:spcBef>
              <a:spcAft>
                <a:spcPts val="0"/>
              </a:spcAft>
              <a:buClr>
                <a:schemeClr val="dk1"/>
              </a:buClr>
              <a:buSzPts val="1333"/>
              <a:buNone/>
              <a:defRPr sz="1333"/>
            </a:lvl5pPr>
            <a:lvl6pPr lvl="5" algn="ctr">
              <a:lnSpc>
                <a:spcPct val="90000"/>
              </a:lnSpc>
              <a:spcBef>
                <a:spcPts val="417"/>
              </a:spcBef>
              <a:spcAft>
                <a:spcPts val="0"/>
              </a:spcAft>
              <a:buClr>
                <a:schemeClr val="dk1"/>
              </a:buClr>
              <a:buSzPts val="1333"/>
              <a:buNone/>
              <a:defRPr sz="1333"/>
            </a:lvl6pPr>
            <a:lvl7pPr lvl="6" algn="ctr">
              <a:lnSpc>
                <a:spcPct val="90000"/>
              </a:lnSpc>
              <a:spcBef>
                <a:spcPts val="417"/>
              </a:spcBef>
              <a:spcAft>
                <a:spcPts val="0"/>
              </a:spcAft>
              <a:buClr>
                <a:schemeClr val="dk1"/>
              </a:buClr>
              <a:buSzPts val="1333"/>
              <a:buNone/>
              <a:defRPr sz="1333"/>
            </a:lvl7pPr>
            <a:lvl8pPr lvl="7" algn="ctr">
              <a:lnSpc>
                <a:spcPct val="90000"/>
              </a:lnSpc>
              <a:spcBef>
                <a:spcPts val="417"/>
              </a:spcBef>
              <a:spcAft>
                <a:spcPts val="0"/>
              </a:spcAft>
              <a:buClr>
                <a:schemeClr val="dk1"/>
              </a:buClr>
              <a:buSzPts val="1333"/>
              <a:buNone/>
              <a:defRPr sz="1333"/>
            </a:lvl8pPr>
            <a:lvl9pPr lvl="8" algn="ctr">
              <a:lnSpc>
                <a:spcPct val="90000"/>
              </a:lnSpc>
              <a:spcBef>
                <a:spcPts val="417"/>
              </a:spcBef>
              <a:spcAft>
                <a:spcPts val="0"/>
              </a:spcAft>
              <a:buClr>
                <a:schemeClr val="dk1"/>
              </a:buClr>
              <a:buSzPts val="1333"/>
              <a:buNone/>
              <a:defRPr sz="1333"/>
            </a:lvl9pPr>
          </a:lstStyle>
          <a:p/>
        </p:txBody>
      </p:sp>
      <p:sp>
        <p:nvSpPr>
          <p:cNvPr id="24" name="Google Shape;24;p44"/>
          <p:cNvSpPr/>
          <p:nvPr/>
        </p:nvSpPr>
        <p:spPr>
          <a:xfrm>
            <a:off x="698501" y="372306"/>
            <a:ext cx="1769395" cy="50262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2666" u="none" cap="none" strike="noStrike">
                <a:solidFill>
                  <a:schemeClr val="dk1"/>
                </a:solidFill>
                <a:latin typeface="Bebas Neue"/>
                <a:ea typeface="Bebas Neue"/>
                <a:cs typeface="Bebas Neue"/>
                <a:sym typeface="Bebas Neue"/>
              </a:rPr>
              <a:t>ANTIOXIDANTES</a:t>
            </a:r>
            <a:endParaRPr sz="2666">
              <a:solidFill>
                <a:schemeClr val="dk1"/>
              </a:solidFill>
              <a:latin typeface="Bebas Neue"/>
              <a:ea typeface="Bebas Neue"/>
              <a:cs typeface="Bebas Neue"/>
              <a:sym typeface="Bebas Neue"/>
            </a:endParaRPr>
          </a:p>
        </p:txBody>
      </p:sp>
      <p:grpSp>
        <p:nvGrpSpPr>
          <p:cNvPr id="25" name="Google Shape;25;p44"/>
          <p:cNvGrpSpPr/>
          <p:nvPr/>
        </p:nvGrpSpPr>
        <p:grpSpPr>
          <a:xfrm>
            <a:off x="0" y="0"/>
            <a:ext cx="10160000" cy="5713413"/>
            <a:chOff x="0" y="0"/>
            <a:chExt cx="12192000" cy="6858000"/>
          </a:xfrm>
        </p:grpSpPr>
        <p:sp>
          <p:nvSpPr>
            <p:cNvPr id="26" name="Google Shape;26;p4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latin typeface="Calibri"/>
                <a:ea typeface="Calibri"/>
                <a:cs typeface="Calibri"/>
                <a:sym typeface="Calibri"/>
              </a:endParaRPr>
            </a:p>
          </p:txBody>
        </p:sp>
        <p:pic>
          <p:nvPicPr>
            <p:cNvPr id="27" name="Google Shape;27;p44"/>
            <p:cNvPicPr preferRelativeResize="0"/>
            <p:nvPr/>
          </p:nvPicPr>
          <p:blipFill rotWithShape="1">
            <a:blip r:embed="rId2">
              <a:alphaModFix/>
            </a:blip>
            <a:srcRect b="0" l="0" r="0" t="0"/>
            <a:stretch/>
          </p:blipFill>
          <p:spPr>
            <a:xfrm>
              <a:off x="527028" y="138127"/>
              <a:ext cx="10420014" cy="1150786"/>
            </a:xfrm>
            <a:prstGeom prst="rect">
              <a:avLst/>
            </a:prstGeom>
            <a:noFill/>
            <a:ln>
              <a:noFill/>
            </a:ln>
          </p:spPr>
        </p:pic>
        <p:pic>
          <p:nvPicPr>
            <p:cNvPr id="28" name="Google Shape;28;p44"/>
            <p:cNvPicPr preferRelativeResize="0"/>
            <p:nvPr/>
          </p:nvPicPr>
          <p:blipFill rotWithShape="1">
            <a:blip r:embed="rId3">
              <a:alphaModFix/>
            </a:blip>
            <a:srcRect b="0" l="0" r="0" t="0"/>
            <a:stretch/>
          </p:blipFill>
          <p:spPr>
            <a:xfrm>
              <a:off x="10711220" y="228576"/>
              <a:ext cx="1480780" cy="1021404"/>
            </a:xfrm>
            <a:prstGeom prst="rect">
              <a:avLst/>
            </a:prstGeom>
            <a:noFill/>
            <a:ln>
              <a:noFill/>
            </a:ln>
          </p:spPr>
        </p:pic>
        <p:pic>
          <p:nvPicPr>
            <p:cNvPr id="29" name="Google Shape;29;p44"/>
            <p:cNvPicPr preferRelativeResize="0"/>
            <p:nvPr/>
          </p:nvPicPr>
          <p:blipFill rotWithShape="1">
            <a:blip r:embed="rId4">
              <a:alphaModFix/>
            </a:blip>
            <a:srcRect b="0" l="0" r="0" t="0"/>
            <a:stretch/>
          </p:blipFill>
          <p:spPr>
            <a:xfrm>
              <a:off x="5965532" y="6319010"/>
              <a:ext cx="350196" cy="350196"/>
            </a:xfrm>
            <a:prstGeom prst="rect">
              <a:avLst/>
            </a:prstGeom>
            <a:noFill/>
            <a:ln>
              <a:noFill/>
            </a:ln>
          </p:spPr>
        </p:pic>
        <p:cxnSp>
          <p:nvCxnSpPr>
            <p:cNvPr id="30" name="Google Shape;30;p44"/>
            <p:cNvCxnSpPr/>
            <p:nvPr/>
          </p:nvCxnSpPr>
          <p:spPr>
            <a:xfrm rot="10800000">
              <a:off x="838200" y="6494108"/>
              <a:ext cx="4881665" cy="0"/>
            </a:xfrm>
            <a:prstGeom prst="straightConnector1">
              <a:avLst/>
            </a:prstGeom>
            <a:noFill/>
            <a:ln cap="flat" cmpd="sng" w="9525">
              <a:solidFill>
                <a:srgbClr val="0C0C0C"/>
              </a:solidFill>
              <a:prstDash val="solid"/>
              <a:miter lim="800000"/>
              <a:headEnd len="sm" w="sm" type="none"/>
              <a:tailEnd len="sm" w="sm" type="none"/>
            </a:ln>
          </p:spPr>
        </p:cxnSp>
        <p:cxnSp>
          <p:nvCxnSpPr>
            <p:cNvPr id="31" name="Google Shape;31;p44"/>
            <p:cNvCxnSpPr/>
            <p:nvPr/>
          </p:nvCxnSpPr>
          <p:spPr>
            <a:xfrm rot="10800000">
              <a:off x="6494835" y="6494108"/>
              <a:ext cx="4858965" cy="0"/>
            </a:xfrm>
            <a:prstGeom prst="straightConnector1">
              <a:avLst/>
            </a:prstGeom>
            <a:noFill/>
            <a:ln cap="flat" cmpd="sng" w="9525">
              <a:solidFill>
                <a:srgbClr val="0C0C0C"/>
              </a:solidFill>
              <a:prstDash val="solid"/>
              <a:miter lim="800000"/>
              <a:headEnd len="sm" w="sm" type="none"/>
              <a:tailEnd len="sm" w="sm" type="none"/>
            </a:ln>
          </p:spPr>
        </p:cxnSp>
      </p:grpSp>
      <p:sp>
        <p:nvSpPr>
          <p:cNvPr id="32" name="Google Shape;32;p44"/>
          <p:cNvSpPr txBox="1"/>
          <p:nvPr>
            <p:ph type="title"/>
          </p:nvPr>
        </p:nvSpPr>
        <p:spPr>
          <a:xfrm>
            <a:off x="698500" y="380267"/>
            <a:ext cx="7172092" cy="461601"/>
          </a:xfrm>
          <a:prstGeom prst="rect">
            <a:avLst/>
          </a:prstGeom>
          <a:solidFill>
            <a:schemeClr val="lt1"/>
          </a:solid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1"/>
          <p:cNvSpPr txBox="1"/>
          <p:nvPr>
            <p:ph type="title"/>
          </p:nvPr>
        </p:nvSpPr>
        <p:spPr>
          <a:xfrm>
            <a:off x="698501" y="380267"/>
            <a:ext cx="917239" cy="461601"/>
          </a:xfrm>
          <a:prstGeom prst="rect">
            <a:avLst/>
          </a:prstGeom>
          <a:solidFill>
            <a:schemeClr val="lt1"/>
          </a:solidFill>
          <a:ln>
            <a:noFill/>
          </a:ln>
        </p:spPr>
        <p:txBody>
          <a:bodyPr anchorCtr="0" anchor="ctr" bIns="45700" lIns="91425" spcFirstLastPara="1" rIns="91425" wrap="square" tIns="45700">
            <a:spAutoFit/>
          </a:bodyPr>
          <a:lstStyle>
            <a:lvl1pPr lvl="0" marR="0" rtl="0" algn="l">
              <a:lnSpc>
                <a:spcPct val="90000"/>
              </a:lnSpc>
              <a:spcBef>
                <a:spcPts val="0"/>
              </a:spcBef>
              <a:spcAft>
                <a:spcPts val="0"/>
              </a:spcAft>
              <a:buClr>
                <a:schemeClr val="dk1"/>
              </a:buClr>
              <a:buSzPts val="2666"/>
              <a:buFont typeface="Bebas Neue"/>
              <a:buNone/>
              <a:defRPr b="0" i="0" sz="2666" u="none" cap="none" strike="noStrike">
                <a:solidFill>
                  <a:schemeClr val="dk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1"/>
          <p:cNvSpPr txBox="1"/>
          <p:nvPr>
            <p:ph idx="1" type="body"/>
          </p:nvPr>
        </p:nvSpPr>
        <p:spPr>
          <a:xfrm>
            <a:off x="698500" y="1263096"/>
            <a:ext cx="3177686" cy="1444439"/>
          </a:xfrm>
          <a:prstGeom prst="rect">
            <a:avLst/>
          </a:prstGeom>
          <a:noFill/>
          <a:ln>
            <a:noFill/>
          </a:ln>
        </p:spPr>
        <p:txBody>
          <a:bodyPr anchorCtr="0" anchor="t" bIns="45700" lIns="91425" spcFirstLastPara="1" rIns="91425" wrap="square" tIns="45700">
            <a:normAutofit/>
          </a:bodyPr>
          <a:lstStyle>
            <a:lvl1pPr indent="-334391" lvl="0" marL="457200" marR="0" rtl="0" algn="l">
              <a:lnSpc>
                <a:spcPct val="90000"/>
              </a:lnSpc>
              <a:spcBef>
                <a:spcPts val="833"/>
              </a:spcBef>
              <a:spcAft>
                <a:spcPts val="0"/>
              </a:spcAft>
              <a:buClr>
                <a:schemeClr val="dk1"/>
              </a:buClr>
              <a:buSzPts val="1666"/>
              <a:buFont typeface="Arial"/>
              <a:buChar char="•"/>
              <a:defRPr b="0" i="0" sz="1666" u="none" cap="none" strike="noStrike">
                <a:solidFill>
                  <a:schemeClr val="dk1"/>
                </a:solidFill>
                <a:latin typeface="Arial"/>
                <a:ea typeface="Arial"/>
                <a:cs typeface="Arial"/>
                <a:sym typeface="Arial"/>
              </a:defRPr>
            </a:lvl1pPr>
            <a:lvl2pPr indent="-334391" lvl="1" marL="914400" marR="0" rtl="0" algn="l">
              <a:lnSpc>
                <a:spcPct val="90000"/>
              </a:lnSpc>
              <a:spcBef>
                <a:spcPts val="417"/>
              </a:spcBef>
              <a:spcAft>
                <a:spcPts val="0"/>
              </a:spcAft>
              <a:buClr>
                <a:schemeClr val="dk1"/>
              </a:buClr>
              <a:buSzPts val="1666"/>
              <a:buFont typeface="Arial"/>
              <a:buChar char="•"/>
              <a:defRPr b="0" i="0" sz="1666" u="none" cap="none" strike="noStrike">
                <a:solidFill>
                  <a:schemeClr val="dk1"/>
                </a:solidFill>
                <a:latin typeface="Arial"/>
                <a:ea typeface="Arial"/>
                <a:cs typeface="Arial"/>
                <a:sym typeface="Arial"/>
              </a:defRPr>
            </a:lvl2pPr>
            <a:lvl3pPr indent="-334391" lvl="2" marL="1371600" marR="0" rtl="0" algn="l">
              <a:lnSpc>
                <a:spcPct val="90000"/>
              </a:lnSpc>
              <a:spcBef>
                <a:spcPts val="417"/>
              </a:spcBef>
              <a:spcAft>
                <a:spcPts val="0"/>
              </a:spcAft>
              <a:buClr>
                <a:schemeClr val="dk1"/>
              </a:buClr>
              <a:buSzPts val="1666"/>
              <a:buFont typeface="Arial"/>
              <a:buChar char="•"/>
              <a:defRPr b="0" i="0" sz="1666" u="none" cap="none" strike="noStrike">
                <a:solidFill>
                  <a:schemeClr val="dk1"/>
                </a:solidFill>
                <a:latin typeface="Arial"/>
                <a:ea typeface="Arial"/>
                <a:cs typeface="Arial"/>
                <a:sym typeface="Arial"/>
              </a:defRPr>
            </a:lvl3pPr>
            <a:lvl4pPr indent="-334391" lvl="3" marL="1828800" marR="0" rtl="0" algn="l">
              <a:lnSpc>
                <a:spcPct val="90000"/>
              </a:lnSpc>
              <a:spcBef>
                <a:spcPts val="417"/>
              </a:spcBef>
              <a:spcAft>
                <a:spcPts val="0"/>
              </a:spcAft>
              <a:buClr>
                <a:schemeClr val="dk1"/>
              </a:buClr>
              <a:buSzPts val="1666"/>
              <a:buFont typeface="Arial"/>
              <a:buChar char="•"/>
              <a:defRPr b="0" i="0" sz="1666" u="none" cap="none" strike="noStrike">
                <a:solidFill>
                  <a:schemeClr val="dk1"/>
                </a:solidFill>
                <a:latin typeface="Arial"/>
                <a:ea typeface="Arial"/>
                <a:cs typeface="Arial"/>
                <a:sym typeface="Arial"/>
              </a:defRPr>
            </a:lvl4pPr>
            <a:lvl5pPr indent="-334391" lvl="4" marL="2286000" marR="0" rtl="0" algn="l">
              <a:lnSpc>
                <a:spcPct val="90000"/>
              </a:lnSpc>
              <a:spcBef>
                <a:spcPts val="417"/>
              </a:spcBef>
              <a:spcAft>
                <a:spcPts val="0"/>
              </a:spcAft>
              <a:buClr>
                <a:schemeClr val="dk1"/>
              </a:buClr>
              <a:buSzPts val="1666"/>
              <a:buFont typeface="Arial"/>
              <a:buChar char="•"/>
              <a:defRPr b="0" i="0" sz="1666" u="none" cap="none" strike="noStrike">
                <a:solidFill>
                  <a:schemeClr val="dk1"/>
                </a:solidFill>
                <a:latin typeface="Arial"/>
                <a:ea typeface="Arial"/>
                <a:cs typeface="Arial"/>
                <a:sym typeface="Arial"/>
              </a:defRPr>
            </a:lvl5pPr>
            <a:lvl6pPr indent="-323850" lvl="5" marL="2743200" marR="0" rtl="0" algn="l">
              <a:lnSpc>
                <a:spcPct val="90000"/>
              </a:lnSpc>
              <a:spcBef>
                <a:spcPts val="417"/>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17"/>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17"/>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17"/>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6.png"/><Relationship Id="rId7" Type="http://schemas.openxmlformats.org/officeDocument/2006/relationships/image" Target="../media/image21.png"/><Relationship Id="rId8"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34.png"/><Relationship Id="rId5" Type="http://schemas.openxmlformats.org/officeDocument/2006/relationships/image" Target="../media/image39.png"/><Relationship Id="rId6" Type="http://schemas.openxmlformats.org/officeDocument/2006/relationships/image" Target="../media/image33.png"/><Relationship Id="rId7" Type="http://schemas.openxmlformats.org/officeDocument/2006/relationships/image" Target="../media/image43.png"/><Relationship Id="rId8"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0.jp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3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9.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6.png"/><Relationship Id="rId7" Type="http://schemas.openxmlformats.org/officeDocument/2006/relationships/image" Target="../media/image21.png"/><Relationship Id="rId8" Type="http://schemas.openxmlformats.org/officeDocument/2006/relationships/image" Target="../media/image2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pic>
        <p:nvPicPr>
          <p:cNvPr id="37" name="Google Shape;37;p1"/>
          <p:cNvPicPr preferRelativeResize="0"/>
          <p:nvPr/>
        </p:nvPicPr>
        <p:blipFill rotWithShape="1">
          <a:blip r:embed="rId3">
            <a:alphaModFix/>
          </a:blip>
          <a:srcRect b="0" l="0" r="0" t="0"/>
          <a:stretch/>
        </p:blipFill>
        <p:spPr>
          <a:xfrm>
            <a:off x="3784960" y="-114269"/>
            <a:ext cx="3033890" cy="2092701"/>
          </a:xfrm>
          <a:prstGeom prst="rect">
            <a:avLst/>
          </a:prstGeom>
          <a:noFill/>
          <a:ln>
            <a:noFill/>
          </a:ln>
        </p:spPr>
      </p:pic>
      <p:pic>
        <p:nvPicPr>
          <p:cNvPr id="38" name="Google Shape;38;p1"/>
          <p:cNvPicPr preferRelativeResize="0"/>
          <p:nvPr/>
        </p:nvPicPr>
        <p:blipFill rotWithShape="1">
          <a:blip r:embed="rId4">
            <a:alphaModFix/>
          </a:blip>
          <a:srcRect b="0" l="0" r="0" t="0"/>
          <a:stretch/>
        </p:blipFill>
        <p:spPr>
          <a:xfrm>
            <a:off x="-248592" y="1333130"/>
            <a:ext cx="10817394" cy="4365742"/>
          </a:xfrm>
          <a:prstGeom prst="rect">
            <a:avLst/>
          </a:prstGeom>
          <a:noFill/>
          <a:ln>
            <a:noFill/>
          </a:ln>
        </p:spPr>
      </p:pic>
      <p:sp>
        <p:nvSpPr>
          <p:cNvPr id="39" name="Google Shape;39;p1"/>
          <p:cNvSpPr txBox="1"/>
          <p:nvPr/>
        </p:nvSpPr>
        <p:spPr>
          <a:xfrm>
            <a:off x="4185438" y="3932090"/>
            <a:ext cx="2093843" cy="66287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s-ES" sz="2798" u="none" cap="none" strike="noStrike">
                <a:solidFill>
                  <a:schemeClr val="dk1"/>
                </a:solidFill>
                <a:latin typeface="Arial"/>
                <a:ea typeface="Arial"/>
                <a:cs typeface="Arial"/>
                <a:sym typeface="Arial"/>
              </a:rPr>
              <a:t>CAPACITACIÓN</a:t>
            </a:r>
            <a:endParaRPr b="0" i="0" sz="2798" u="none" cap="none" strike="noStrike">
              <a:solidFill>
                <a:schemeClr val="dk1"/>
              </a:solidFill>
              <a:latin typeface="Arial"/>
              <a:ea typeface="Arial"/>
              <a:cs typeface="Arial"/>
              <a:sym typeface="Arial"/>
            </a:endParaRPr>
          </a:p>
        </p:txBody>
      </p:sp>
      <p:pic>
        <p:nvPicPr>
          <p:cNvPr id="40" name="Google Shape;40;p1"/>
          <p:cNvPicPr preferRelativeResize="0"/>
          <p:nvPr/>
        </p:nvPicPr>
        <p:blipFill rotWithShape="1">
          <a:blip r:embed="rId5">
            <a:alphaModFix/>
          </a:blip>
          <a:srcRect b="0" l="0" r="0" t="0"/>
          <a:stretch/>
        </p:blipFill>
        <p:spPr>
          <a:xfrm>
            <a:off x="3647632" y="3119758"/>
            <a:ext cx="3308546" cy="7924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0"/>
          <p:cNvSpPr txBox="1"/>
          <p:nvPr>
            <p:ph type="title"/>
          </p:nvPr>
        </p:nvSpPr>
        <p:spPr>
          <a:xfrm>
            <a:off x="698500" y="398871"/>
            <a:ext cx="3583866"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latin typeface="Bebas Neue"/>
                <a:ea typeface="Bebas Neue"/>
                <a:cs typeface="Bebas Neue"/>
                <a:sym typeface="Bebas Neue"/>
              </a:rPr>
              <a:t>PROPIEDADES DE VITAL AGE</a:t>
            </a:r>
            <a:endParaRPr sz="2400">
              <a:latin typeface="Bebas Neue"/>
              <a:ea typeface="Bebas Neue"/>
              <a:cs typeface="Bebas Neue"/>
              <a:sym typeface="Bebas Neue"/>
            </a:endParaRPr>
          </a:p>
        </p:txBody>
      </p:sp>
      <p:sp>
        <p:nvSpPr>
          <p:cNvPr id="106" name="Google Shape;106;p10"/>
          <p:cNvSpPr/>
          <p:nvPr/>
        </p:nvSpPr>
        <p:spPr>
          <a:xfrm>
            <a:off x="5220277" y="1392175"/>
            <a:ext cx="3875355" cy="3293209"/>
          </a:xfrm>
          <a:prstGeom prst="rect">
            <a:avLst/>
          </a:prstGeom>
          <a:noFill/>
          <a:ln>
            <a:noFill/>
          </a:ln>
        </p:spPr>
        <p:txBody>
          <a:bodyPr anchorCtr="0" anchor="t" bIns="45700" lIns="91425" spcFirstLastPara="1" rIns="91425" wrap="square" tIns="45700">
            <a:spAutoFit/>
          </a:bodyPr>
          <a:lstStyle/>
          <a:p>
            <a:pPr indent="-101600" lvl="0" marL="0" marR="0" rtl="0" algn="l">
              <a:spcBef>
                <a:spcPts val="0"/>
              </a:spcBef>
              <a:spcAft>
                <a:spcPts val="0"/>
              </a:spcAft>
              <a:buClr>
                <a:srgbClr val="7F7F7F"/>
              </a:buClr>
              <a:buSzPts val="1600"/>
              <a:buFont typeface="Arial"/>
              <a:buChar char="•"/>
            </a:pPr>
            <a:r>
              <a:rPr lang="es-ES" sz="1600">
                <a:solidFill>
                  <a:schemeClr val="dk1"/>
                </a:solidFill>
                <a:latin typeface="Arial"/>
                <a:ea typeface="Arial"/>
                <a:cs typeface="Arial"/>
                <a:sym typeface="Arial"/>
              </a:rPr>
              <a:t>Reduce la aparición de arrugas existentes, previene la aparición de nuevas y protege contra el envejecimiento prematuro de la piel.</a:t>
            </a:r>
            <a:endParaRPr/>
          </a:p>
          <a:p>
            <a:pPr indent="-101600" lvl="0" marL="0" marR="0" rtl="0" algn="l">
              <a:spcBef>
                <a:spcPts val="0"/>
              </a:spcBef>
              <a:spcAft>
                <a:spcPts val="0"/>
              </a:spcAft>
              <a:buClr>
                <a:srgbClr val="7F7F7F"/>
              </a:buClr>
              <a:buSzPts val="1600"/>
              <a:buFont typeface="Arial"/>
              <a:buChar char="•"/>
            </a:pPr>
            <a:r>
              <a:rPr lang="es-ES" sz="1600">
                <a:solidFill>
                  <a:schemeClr val="dk1"/>
                </a:solidFill>
                <a:latin typeface="Arial"/>
                <a:ea typeface="Arial"/>
                <a:cs typeface="Arial"/>
                <a:sym typeface="Arial"/>
              </a:rPr>
              <a:t>Estimula la síntesis de colágeno y elastina.</a:t>
            </a:r>
            <a:endParaRPr/>
          </a:p>
          <a:p>
            <a:pPr indent="-101600" lvl="0" marL="0" marR="0" rtl="0" algn="l">
              <a:spcBef>
                <a:spcPts val="0"/>
              </a:spcBef>
              <a:spcAft>
                <a:spcPts val="0"/>
              </a:spcAft>
              <a:buClr>
                <a:srgbClr val="7F7F7F"/>
              </a:buClr>
              <a:buSzPts val="1600"/>
              <a:buFont typeface="Arial"/>
              <a:buChar char="•"/>
            </a:pPr>
            <a:r>
              <a:rPr lang="es-ES" sz="1600">
                <a:solidFill>
                  <a:schemeClr val="dk1"/>
                </a:solidFill>
                <a:latin typeface="Arial"/>
                <a:ea typeface="Arial"/>
                <a:cs typeface="Arial"/>
                <a:sym typeface="Arial"/>
              </a:rPr>
              <a:t>Aumenta la renovación celular de la epidermis.</a:t>
            </a:r>
            <a:endParaRPr/>
          </a:p>
          <a:p>
            <a:pPr indent="-101600" lvl="0" marL="0" marR="0" rtl="0" algn="l">
              <a:spcBef>
                <a:spcPts val="0"/>
              </a:spcBef>
              <a:spcAft>
                <a:spcPts val="0"/>
              </a:spcAft>
              <a:buClr>
                <a:srgbClr val="7F7F7F"/>
              </a:buClr>
              <a:buSzPts val="1600"/>
              <a:buFont typeface="Arial"/>
              <a:buChar char="•"/>
            </a:pPr>
            <a:r>
              <a:rPr lang="es-ES" sz="1600">
                <a:solidFill>
                  <a:schemeClr val="dk1"/>
                </a:solidFill>
                <a:latin typeface="Arial"/>
                <a:ea typeface="Arial"/>
                <a:cs typeface="Arial"/>
                <a:sym typeface="Arial"/>
              </a:rPr>
              <a:t>Activa la energía celular, mejora las funciones de las células de la piel.</a:t>
            </a:r>
            <a:endParaRPr/>
          </a:p>
          <a:p>
            <a:pPr indent="-101600" lvl="0" marL="0" marR="0" rtl="0" algn="l">
              <a:spcBef>
                <a:spcPts val="0"/>
              </a:spcBef>
              <a:spcAft>
                <a:spcPts val="0"/>
              </a:spcAft>
              <a:buClr>
                <a:srgbClr val="7F7F7F"/>
              </a:buClr>
              <a:buSzPts val="1600"/>
              <a:buFont typeface="Arial"/>
              <a:buChar char="•"/>
            </a:pPr>
            <a:r>
              <a:rPr lang="es-ES" sz="1600">
                <a:solidFill>
                  <a:schemeClr val="dk1"/>
                </a:solidFill>
                <a:latin typeface="Arial"/>
                <a:ea typeface="Arial"/>
                <a:cs typeface="Arial"/>
                <a:sym typeface="Arial"/>
              </a:rPr>
              <a:t>Neutraliza las especies reactivas de oxígeno (ROS).</a:t>
            </a:r>
            <a:endParaRPr/>
          </a:p>
          <a:p>
            <a:pPr indent="-101600" lvl="0" marL="0" marR="0" rtl="0" algn="l">
              <a:spcBef>
                <a:spcPts val="0"/>
              </a:spcBef>
              <a:spcAft>
                <a:spcPts val="0"/>
              </a:spcAft>
              <a:buClr>
                <a:srgbClr val="7F7F7F"/>
              </a:buClr>
              <a:buSzPts val="1600"/>
              <a:buFont typeface="Arial"/>
              <a:buChar char="•"/>
            </a:pPr>
            <a:r>
              <a:rPr lang="es-ES" sz="1600">
                <a:solidFill>
                  <a:schemeClr val="dk1"/>
                </a:solidFill>
                <a:latin typeface="Arial"/>
                <a:ea typeface="Arial"/>
                <a:cs typeface="Arial"/>
                <a:sym typeface="Arial"/>
              </a:rPr>
              <a:t>Refuerza el sistema de defensa antioxidante de la piel.</a:t>
            </a:r>
            <a:endParaRPr/>
          </a:p>
          <a:p>
            <a:pPr indent="-101600" lvl="0" marL="0" marR="0" rtl="0" algn="l">
              <a:spcBef>
                <a:spcPts val="0"/>
              </a:spcBef>
              <a:spcAft>
                <a:spcPts val="0"/>
              </a:spcAft>
              <a:buClr>
                <a:srgbClr val="7F7F7F"/>
              </a:buClr>
              <a:buSzPts val="1600"/>
              <a:buFont typeface="Arial"/>
              <a:buChar char="•"/>
            </a:pPr>
            <a:r>
              <a:rPr lang="es-ES" sz="1600">
                <a:solidFill>
                  <a:schemeClr val="dk1"/>
                </a:solidFill>
                <a:latin typeface="Arial"/>
                <a:ea typeface="Arial"/>
                <a:cs typeface="Arial"/>
                <a:sym typeface="Arial"/>
              </a:rPr>
              <a:t>Mejora los niveles de hidratación de la piel.</a:t>
            </a:r>
            <a:endParaRPr/>
          </a:p>
        </p:txBody>
      </p:sp>
      <p:grpSp>
        <p:nvGrpSpPr>
          <p:cNvPr id="107" name="Google Shape;107;p10"/>
          <p:cNvGrpSpPr/>
          <p:nvPr/>
        </p:nvGrpSpPr>
        <p:grpSpPr>
          <a:xfrm>
            <a:off x="471488" y="846721"/>
            <a:ext cx="4517462" cy="4373883"/>
            <a:chOff x="196068" y="398871"/>
            <a:chExt cx="5431619" cy="5258985"/>
          </a:xfrm>
        </p:grpSpPr>
        <p:pic>
          <p:nvPicPr>
            <p:cNvPr id="108" name="Google Shape;108;p10"/>
            <p:cNvPicPr preferRelativeResize="0"/>
            <p:nvPr/>
          </p:nvPicPr>
          <p:blipFill rotWithShape="1">
            <a:blip r:embed="rId3">
              <a:alphaModFix/>
            </a:blip>
            <a:srcRect b="0" l="0" r="0" t="0"/>
            <a:stretch/>
          </p:blipFill>
          <p:spPr>
            <a:xfrm>
              <a:off x="1475571" y="398871"/>
              <a:ext cx="3927872" cy="5258985"/>
            </a:xfrm>
            <a:prstGeom prst="rect">
              <a:avLst/>
            </a:prstGeom>
            <a:noFill/>
            <a:ln>
              <a:noFill/>
            </a:ln>
          </p:spPr>
        </p:pic>
        <p:pic>
          <p:nvPicPr>
            <p:cNvPr id="109" name="Google Shape;109;p10"/>
            <p:cNvPicPr preferRelativeResize="0"/>
            <p:nvPr/>
          </p:nvPicPr>
          <p:blipFill rotWithShape="1">
            <a:blip r:embed="rId4">
              <a:alphaModFix/>
            </a:blip>
            <a:srcRect b="6943" l="0" r="53189" t="15404"/>
            <a:stretch/>
          </p:blipFill>
          <p:spPr>
            <a:xfrm>
              <a:off x="2102422" y="2499283"/>
              <a:ext cx="1262627" cy="2588992"/>
            </a:xfrm>
            <a:prstGeom prst="rect">
              <a:avLst/>
            </a:prstGeom>
            <a:noFill/>
            <a:ln>
              <a:noFill/>
            </a:ln>
          </p:spPr>
        </p:pic>
        <p:pic>
          <p:nvPicPr>
            <p:cNvPr id="110" name="Google Shape;110;p10"/>
            <p:cNvPicPr preferRelativeResize="0"/>
            <p:nvPr/>
          </p:nvPicPr>
          <p:blipFill rotWithShape="1">
            <a:blip r:embed="rId5">
              <a:alphaModFix/>
            </a:blip>
            <a:srcRect b="31715" l="0" r="51783" t="33157"/>
            <a:stretch/>
          </p:blipFill>
          <p:spPr>
            <a:xfrm>
              <a:off x="2823803" y="3365522"/>
              <a:ext cx="1899476" cy="1710564"/>
            </a:xfrm>
            <a:prstGeom prst="rect">
              <a:avLst/>
            </a:prstGeom>
            <a:noFill/>
            <a:ln>
              <a:noFill/>
            </a:ln>
          </p:spPr>
        </p:pic>
        <p:pic>
          <p:nvPicPr>
            <p:cNvPr id="111" name="Google Shape;111;p10"/>
            <p:cNvPicPr preferRelativeResize="0"/>
            <p:nvPr/>
          </p:nvPicPr>
          <p:blipFill rotWithShape="1">
            <a:blip r:embed="rId6">
              <a:alphaModFix/>
            </a:blip>
            <a:srcRect b="0" l="0" r="55088" t="14907"/>
            <a:stretch/>
          </p:blipFill>
          <p:spPr>
            <a:xfrm>
              <a:off x="4662559" y="2700938"/>
              <a:ext cx="965128" cy="2234180"/>
            </a:xfrm>
            <a:prstGeom prst="rect">
              <a:avLst/>
            </a:prstGeom>
            <a:noFill/>
            <a:ln>
              <a:noFill/>
            </a:ln>
          </p:spPr>
        </p:pic>
        <p:pic>
          <p:nvPicPr>
            <p:cNvPr id="112" name="Google Shape;112;p10"/>
            <p:cNvPicPr preferRelativeResize="0"/>
            <p:nvPr/>
          </p:nvPicPr>
          <p:blipFill rotWithShape="1">
            <a:blip r:embed="rId7">
              <a:alphaModFix/>
            </a:blip>
            <a:srcRect b="0" l="0" r="51337" t="0"/>
            <a:stretch/>
          </p:blipFill>
          <p:spPr>
            <a:xfrm>
              <a:off x="196068" y="1181347"/>
              <a:ext cx="1415539" cy="3894739"/>
            </a:xfrm>
            <a:prstGeom prst="rect">
              <a:avLst/>
            </a:prstGeom>
            <a:noFill/>
            <a:ln>
              <a:noFill/>
            </a:ln>
          </p:spPr>
        </p:pic>
        <p:pic>
          <p:nvPicPr>
            <p:cNvPr id="113" name="Google Shape;113;p10"/>
            <p:cNvPicPr preferRelativeResize="0"/>
            <p:nvPr/>
          </p:nvPicPr>
          <p:blipFill rotWithShape="1">
            <a:blip r:embed="rId7">
              <a:alphaModFix/>
            </a:blip>
            <a:srcRect b="0" l="51425" r="0" t="0"/>
            <a:stretch/>
          </p:blipFill>
          <p:spPr>
            <a:xfrm>
              <a:off x="1307294" y="1260563"/>
              <a:ext cx="1413002" cy="3894739"/>
            </a:xfrm>
            <a:prstGeom prst="rect">
              <a:avLst/>
            </a:prstGeom>
            <a:noFill/>
            <a:ln>
              <a:noFill/>
            </a:ln>
          </p:spPr>
        </p:pic>
        <p:pic>
          <p:nvPicPr>
            <p:cNvPr id="114" name="Google Shape;114;p10"/>
            <p:cNvPicPr preferRelativeResize="0"/>
            <p:nvPr/>
          </p:nvPicPr>
          <p:blipFill rotWithShape="1">
            <a:blip r:embed="rId8">
              <a:alphaModFix/>
            </a:blip>
            <a:srcRect b="10460" l="54794" r="15497" t="17435"/>
            <a:stretch/>
          </p:blipFill>
          <p:spPr>
            <a:xfrm>
              <a:off x="4160177" y="2928714"/>
              <a:ext cx="695205" cy="2085615"/>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1"/>
          <p:cNvPicPr preferRelativeResize="0"/>
          <p:nvPr/>
        </p:nvPicPr>
        <p:blipFill rotWithShape="1">
          <a:blip r:embed="rId3">
            <a:alphaModFix/>
          </a:blip>
          <a:srcRect b="0" l="0" r="0" t="0"/>
          <a:stretch/>
        </p:blipFill>
        <p:spPr>
          <a:xfrm>
            <a:off x="-176339" y="1333130"/>
            <a:ext cx="10817394" cy="4365742"/>
          </a:xfrm>
          <a:prstGeom prst="rect">
            <a:avLst/>
          </a:prstGeom>
          <a:noFill/>
          <a:ln>
            <a:noFill/>
          </a:ln>
        </p:spPr>
      </p:pic>
      <p:sp>
        <p:nvSpPr>
          <p:cNvPr id="120" name="Google Shape;120;p11"/>
          <p:cNvSpPr txBox="1"/>
          <p:nvPr/>
        </p:nvSpPr>
        <p:spPr>
          <a:xfrm>
            <a:off x="3819443" y="3028268"/>
            <a:ext cx="2825838" cy="66287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s-ES" sz="2798">
                <a:solidFill>
                  <a:schemeClr val="dk1"/>
                </a:solidFill>
                <a:latin typeface="Arial"/>
                <a:ea typeface="Arial"/>
                <a:cs typeface="Arial"/>
                <a:sym typeface="Arial"/>
              </a:rPr>
              <a:t>INGREDIENTES</a:t>
            </a:r>
            <a:endParaRPr sz="2798">
              <a:solidFill>
                <a:schemeClr val="dk1"/>
              </a:solidFill>
              <a:latin typeface="Arial"/>
              <a:ea typeface="Arial"/>
              <a:cs typeface="Arial"/>
              <a:sym typeface="Arial"/>
            </a:endParaRPr>
          </a:p>
        </p:txBody>
      </p:sp>
      <p:pic>
        <p:nvPicPr>
          <p:cNvPr id="121" name="Google Shape;121;p11"/>
          <p:cNvPicPr preferRelativeResize="0"/>
          <p:nvPr/>
        </p:nvPicPr>
        <p:blipFill rotWithShape="1">
          <a:blip r:embed="rId4">
            <a:alphaModFix/>
          </a:blip>
          <a:srcRect b="0" l="0" r="0" t="0"/>
          <a:stretch/>
        </p:blipFill>
        <p:spPr>
          <a:xfrm>
            <a:off x="4054785" y="428635"/>
            <a:ext cx="2355228" cy="19598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2"/>
          <p:cNvSpPr txBox="1"/>
          <p:nvPr/>
        </p:nvSpPr>
        <p:spPr>
          <a:xfrm>
            <a:off x="3567832" y="1632570"/>
            <a:ext cx="5112568" cy="267765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None/>
            </a:pPr>
            <a:r>
              <a:rPr b="1" i="1" lang="es-ES" sz="1400">
                <a:solidFill>
                  <a:srgbClr val="595959"/>
                </a:solidFill>
                <a:latin typeface="Arial"/>
                <a:ea typeface="Arial"/>
                <a:cs typeface="Arial"/>
                <a:sym typeface="Arial"/>
              </a:rPr>
              <a:t>El Retinol en la piel</a:t>
            </a:r>
            <a:endParaRPr/>
          </a:p>
          <a:p>
            <a:pPr indent="-342900" lvl="0" marL="342900" marR="0" rtl="0" algn="just">
              <a:spcBef>
                <a:spcPts val="0"/>
              </a:spcBef>
              <a:spcAft>
                <a:spcPts val="0"/>
              </a:spcAft>
              <a:buNone/>
            </a:pPr>
            <a:r>
              <a:t/>
            </a:r>
            <a:endParaRPr b="1" i="1" sz="1400">
              <a:solidFill>
                <a:srgbClr val="595959"/>
              </a:solidFill>
              <a:latin typeface="Arial"/>
              <a:ea typeface="Arial"/>
              <a:cs typeface="Arial"/>
              <a:sym typeface="Arial"/>
            </a:endParaRPr>
          </a:p>
          <a:p>
            <a:pPr indent="-342900" lvl="0" marL="342900" marR="0" rtl="0" algn="just">
              <a:spcBef>
                <a:spcPts val="0"/>
              </a:spcBef>
              <a:spcAft>
                <a:spcPts val="0"/>
              </a:spcAft>
              <a:buClr>
                <a:srgbClr val="595959"/>
              </a:buClr>
              <a:buSzPts val="1400"/>
              <a:buFont typeface="Arial"/>
              <a:buChar char="•"/>
            </a:pPr>
            <a:r>
              <a:rPr lang="es-ES" sz="1400">
                <a:solidFill>
                  <a:srgbClr val="595959"/>
                </a:solidFill>
                <a:latin typeface="Arial"/>
                <a:ea typeface="Arial"/>
                <a:cs typeface="Arial"/>
                <a:sym typeface="Arial"/>
              </a:rPr>
              <a:t>Actúa como regulador del crecimiento del tejido epitelial. Produce síntesis proteica en los ribosomas, labiliza las membranas lisosómicas, regula el índice mitótico epitelial y afecta el metabolismo de los ácidos mucopolisacaridos. Por tanto, su déficit causa una </a:t>
            </a:r>
            <a:r>
              <a:rPr b="1" lang="es-ES" sz="1400">
                <a:solidFill>
                  <a:srgbClr val="595959"/>
                </a:solidFill>
                <a:latin typeface="Arial"/>
                <a:ea typeface="Arial"/>
                <a:cs typeface="Arial"/>
                <a:sym typeface="Arial"/>
              </a:rPr>
              <a:t>piel seca y arrugada. </a:t>
            </a:r>
            <a:r>
              <a:rPr lang="es-ES" sz="1400">
                <a:solidFill>
                  <a:srgbClr val="595959"/>
                </a:solidFill>
                <a:latin typeface="Arial"/>
                <a:ea typeface="Arial"/>
                <a:cs typeface="Arial"/>
                <a:sym typeface="Arial"/>
              </a:rPr>
              <a:t>Desde el punto de vista cosmético, la aplicación de Vitamina A es útil especialmente en invierno.</a:t>
            </a:r>
            <a:endParaRPr/>
          </a:p>
          <a:p>
            <a:pPr indent="-342900" lvl="0" marL="342900" marR="0" rtl="0" algn="l">
              <a:spcBef>
                <a:spcPts val="0"/>
              </a:spcBef>
              <a:spcAft>
                <a:spcPts val="0"/>
              </a:spcAft>
              <a:buNone/>
            </a:pPr>
            <a:r>
              <a:t/>
            </a:r>
            <a:endParaRPr b="1" i="1" sz="1400">
              <a:solidFill>
                <a:srgbClr val="595959"/>
              </a:solidFill>
              <a:latin typeface="Arial"/>
              <a:ea typeface="Arial"/>
              <a:cs typeface="Arial"/>
              <a:sym typeface="Arial"/>
            </a:endParaRPr>
          </a:p>
          <a:p>
            <a:pPr indent="-254000" lvl="0" marL="342900" marR="0" rtl="0" algn="l">
              <a:spcBef>
                <a:spcPts val="0"/>
              </a:spcBef>
              <a:spcAft>
                <a:spcPts val="0"/>
              </a:spcAft>
              <a:buClr>
                <a:schemeClr val="dk1"/>
              </a:buClr>
              <a:buSzPts val="1400"/>
              <a:buFont typeface="Arial"/>
              <a:buNone/>
            </a:pPr>
            <a:r>
              <a:t/>
            </a:r>
            <a:endParaRPr sz="1400">
              <a:solidFill>
                <a:srgbClr val="595959"/>
              </a:solidFill>
              <a:latin typeface="Arial"/>
              <a:ea typeface="Arial"/>
              <a:cs typeface="Arial"/>
              <a:sym typeface="Arial"/>
            </a:endParaRPr>
          </a:p>
          <a:p>
            <a:pPr indent="-254000" lvl="0" marL="342900" marR="0" rtl="0" algn="l">
              <a:spcBef>
                <a:spcPts val="0"/>
              </a:spcBef>
              <a:spcAft>
                <a:spcPts val="0"/>
              </a:spcAft>
              <a:buClr>
                <a:schemeClr val="dk1"/>
              </a:buClr>
              <a:buSzPts val="1400"/>
              <a:buFont typeface="Arial"/>
              <a:buNone/>
            </a:pPr>
            <a:r>
              <a:t/>
            </a:r>
            <a:endParaRPr sz="1400">
              <a:solidFill>
                <a:srgbClr val="595959"/>
              </a:solidFill>
              <a:latin typeface="Arial"/>
              <a:ea typeface="Arial"/>
              <a:cs typeface="Arial"/>
              <a:sym typeface="Arial"/>
            </a:endParaRPr>
          </a:p>
        </p:txBody>
      </p:sp>
      <p:pic>
        <p:nvPicPr>
          <p:cNvPr id="127" name="Google Shape;127;p12"/>
          <p:cNvPicPr preferRelativeResize="0"/>
          <p:nvPr/>
        </p:nvPicPr>
        <p:blipFill rotWithShape="1">
          <a:blip r:embed="rId3">
            <a:alphaModFix/>
          </a:blip>
          <a:srcRect b="77820" l="25473" r="10845" t="6791"/>
          <a:stretch/>
        </p:blipFill>
        <p:spPr>
          <a:xfrm>
            <a:off x="1551608" y="2640682"/>
            <a:ext cx="1800200" cy="648072"/>
          </a:xfrm>
          <a:prstGeom prst="rect">
            <a:avLst/>
          </a:prstGeom>
          <a:noFill/>
          <a:ln>
            <a:noFill/>
          </a:ln>
        </p:spPr>
      </p:pic>
      <p:sp>
        <p:nvSpPr>
          <p:cNvPr id="128" name="Google Shape;128;p12"/>
          <p:cNvSpPr/>
          <p:nvPr/>
        </p:nvSpPr>
        <p:spPr>
          <a:xfrm>
            <a:off x="3567832" y="1560562"/>
            <a:ext cx="5256584" cy="3096344"/>
          </a:xfrm>
          <a:prstGeom prst="rect">
            <a:avLst/>
          </a:prstGeom>
          <a:noFill/>
          <a:ln cap="flat" cmpd="sng" w="12700">
            <a:solidFill>
              <a:srgbClr val="B3C6E7"/>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129" name="Google Shape;129;p12"/>
          <p:cNvSpPr txBox="1"/>
          <p:nvPr>
            <p:ph type="title"/>
          </p:nvPr>
        </p:nvSpPr>
        <p:spPr>
          <a:xfrm>
            <a:off x="698500" y="398871"/>
            <a:ext cx="1915909"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latin typeface="Bebas Neue"/>
                <a:ea typeface="Bebas Neue"/>
                <a:cs typeface="Bebas Neue"/>
                <a:sym typeface="Bebas Neue"/>
              </a:rPr>
              <a:t>INGREDIENTES</a:t>
            </a:r>
            <a:endParaRPr sz="2400">
              <a:latin typeface="Bebas Neue"/>
              <a:ea typeface="Bebas Neue"/>
              <a:cs typeface="Bebas Neue"/>
              <a:sym typeface="Bebas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nvSpPr>
        <p:spPr>
          <a:xfrm>
            <a:off x="3567832" y="1632570"/>
            <a:ext cx="5256584" cy="352404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None/>
            </a:pPr>
            <a:r>
              <a:rPr b="1" i="1" lang="es-ES" sz="1400">
                <a:solidFill>
                  <a:srgbClr val="595959"/>
                </a:solidFill>
                <a:latin typeface="Arial"/>
                <a:ea typeface="Arial"/>
                <a:cs typeface="Arial"/>
                <a:sym typeface="Arial"/>
              </a:rPr>
              <a:t>Beneficios del retinol</a:t>
            </a:r>
            <a:endParaRPr/>
          </a:p>
          <a:p>
            <a:pPr indent="-342900" lvl="0" marL="342900" marR="0" rtl="0" algn="just">
              <a:spcBef>
                <a:spcPts val="0"/>
              </a:spcBef>
              <a:spcAft>
                <a:spcPts val="0"/>
              </a:spcAft>
              <a:buNone/>
            </a:pPr>
            <a:r>
              <a:t/>
            </a:r>
            <a:endParaRPr b="1" i="1" sz="1400">
              <a:solidFill>
                <a:srgbClr val="595959"/>
              </a:solidFill>
              <a:latin typeface="Arial"/>
              <a:ea typeface="Arial"/>
              <a:cs typeface="Arial"/>
              <a:sym typeface="Arial"/>
            </a:endParaRPr>
          </a:p>
          <a:p>
            <a:pPr indent="-285750" lvl="0" marL="285750" marR="0" rtl="0" algn="l">
              <a:lnSpc>
                <a:spcPct val="150000"/>
              </a:lnSpc>
              <a:spcBef>
                <a:spcPts val="0"/>
              </a:spcBef>
              <a:spcAft>
                <a:spcPts val="0"/>
              </a:spcAft>
              <a:buClr>
                <a:srgbClr val="595959"/>
              </a:buClr>
              <a:buSzPts val="1400"/>
              <a:buFont typeface="Arial"/>
              <a:buChar char="•"/>
            </a:pPr>
            <a:r>
              <a:rPr lang="es-ES" sz="1400">
                <a:solidFill>
                  <a:srgbClr val="595959"/>
                </a:solidFill>
                <a:latin typeface="Arial"/>
                <a:ea typeface="Arial"/>
                <a:cs typeface="Arial"/>
                <a:sym typeface="Arial"/>
              </a:rPr>
              <a:t>Fortalece el mecanismo de defensa natural de la piel, luchando contra los radicales libres.   </a:t>
            </a:r>
            <a:endParaRPr/>
          </a:p>
          <a:p>
            <a:pPr indent="-285750" lvl="0" marL="285750" marR="0" rtl="0" algn="l">
              <a:lnSpc>
                <a:spcPct val="150000"/>
              </a:lnSpc>
              <a:spcBef>
                <a:spcPts val="0"/>
              </a:spcBef>
              <a:spcAft>
                <a:spcPts val="0"/>
              </a:spcAft>
              <a:buClr>
                <a:srgbClr val="595959"/>
              </a:buClr>
              <a:buSzPts val="1400"/>
              <a:buFont typeface="Arial"/>
              <a:buChar char="•"/>
            </a:pPr>
            <a:r>
              <a:rPr lang="es-ES" sz="1400">
                <a:solidFill>
                  <a:srgbClr val="595959"/>
                </a:solidFill>
                <a:latin typeface="Arial"/>
                <a:ea typeface="Arial"/>
                <a:cs typeface="Arial"/>
                <a:sym typeface="Arial"/>
              </a:rPr>
              <a:t>Aumenta la regeneración celular, potencia la </a:t>
            </a:r>
            <a:r>
              <a:rPr b="1" lang="es-ES" sz="1400">
                <a:solidFill>
                  <a:srgbClr val="595959"/>
                </a:solidFill>
                <a:latin typeface="Arial"/>
                <a:ea typeface="Arial"/>
                <a:cs typeface="Arial"/>
                <a:sym typeface="Arial"/>
              </a:rPr>
              <a:t>renovación celular  </a:t>
            </a:r>
            <a:endParaRPr/>
          </a:p>
          <a:p>
            <a:pPr indent="-285750" lvl="0" marL="285750" marR="0" rtl="0" algn="l">
              <a:lnSpc>
                <a:spcPct val="150000"/>
              </a:lnSpc>
              <a:spcBef>
                <a:spcPts val="0"/>
              </a:spcBef>
              <a:spcAft>
                <a:spcPts val="0"/>
              </a:spcAft>
              <a:buClr>
                <a:srgbClr val="595959"/>
              </a:buClr>
              <a:buSzPts val="1400"/>
              <a:buFont typeface="Arial"/>
              <a:buChar char="•"/>
            </a:pPr>
            <a:r>
              <a:rPr lang="es-ES" sz="1400">
                <a:solidFill>
                  <a:srgbClr val="595959"/>
                </a:solidFill>
                <a:latin typeface="Arial"/>
                <a:ea typeface="Arial"/>
                <a:cs typeface="Arial"/>
                <a:sym typeface="Arial"/>
              </a:rPr>
              <a:t>Estimula la síntesis de colágeno y elastina.   </a:t>
            </a:r>
            <a:endParaRPr/>
          </a:p>
          <a:p>
            <a:pPr indent="-285750" lvl="0" marL="285750" marR="0" rtl="0" algn="l">
              <a:lnSpc>
                <a:spcPct val="150000"/>
              </a:lnSpc>
              <a:spcBef>
                <a:spcPts val="0"/>
              </a:spcBef>
              <a:spcAft>
                <a:spcPts val="0"/>
              </a:spcAft>
              <a:buClr>
                <a:srgbClr val="595959"/>
              </a:buClr>
              <a:buSzPts val="1400"/>
              <a:buFont typeface="Arial"/>
              <a:buChar char="•"/>
            </a:pPr>
            <a:r>
              <a:rPr lang="es-ES" sz="1400">
                <a:solidFill>
                  <a:srgbClr val="595959"/>
                </a:solidFill>
                <a:latin typeface="Arial"/>
                <a:ea typeface="Arial"/>
                <a:cs typeface="Arial"/>
                <a:sym typeface="Arial"/>
              </a:rPr>
              <a:t>Reduce las arrugas de la piel y las líneas finas.  </a:t>
            </a:r>
            <a:endParaRPr/>
          </a:p>
          <a:p>
            <a:pPr indent="-285750" lvl="0" marL="285750" marR="0" rtl="0" algn="l">
              <a:lnSpc>
                <a:spcPct val="150000"/>
              </a:lnSpc>
              <a:spcBef>
                <a:spcPts val="0"/>
              </a:spcBef>
              <a:spcAft>
                <a:spcPts val="0"/>
              </a:spcAft>
              <a:buClr>
                <a:srgbClr val="595959"/>
              </a:buClr>
              <a:buSzPts val="1400"/>
              <a:buFont typeface="Arial"/>
              <a:buChar char="•"/>
            </a:pPr>
            <a:r>
              <a:rPr lang="es-ES" sz="1400">
                <a:solidFill>
                  <a:srgbClr val="595959"/>
                </a:solidFill>
                <a:latin typeface="Arial"/>
                <a:ea typeface="Arial"/>
                <a:cs typeface="Arial"/>
                <a:sym typeface="Arial"/>
              </a:rPr>
              <a:t>Ayuda en el desvanecimiento de las manchas</a:t>
            </a:r>
            <a:endParaRPr/>
          </a:p>
          <a:p>
            <a:pPr indent="-285750" lvl="0" marL="285750" marR="0" rtl="0" algn="l">
              <a:lnSpc>
                <a:spcPct val="150000"/>
              </a:lnSpc>
              <a:spcBef>
                <a:spcPts val="0"/>
              </a:spcBef>
              <a:spcAft>
                <a:spcPts val="0"/>
              </a:spcAft>
              <a:buClr>
                <a:srgbClr val="595959"/>
              </a:buClr>
              <a:buSzPts val="1400"/>
              <a:buFont typeface="Arial"/>
              <a:buChar char="•"/>
            </a:pPr>
            <a:r>
              <a:rPr lang="es-ES" sz="1400">
                <a:solidFill>
                  <a:srgbClr val="595959"/>
                </a:solidFill>
                <a:latin typeface="Arial"/>
                <a:ea typeface="Arial"/>
                <a:cs typeface="Arial"/>
                <a:sym typeface="Arial"/>
              </a:rPr>
              <a:t>Actúa como exfoliante y estimulante de la regeneración celular</a:t>
            </a:r>
            <a:endParaRPr i="1" sz="1400">
              <a:solidFill>
                <a:srgbClr val="595959"/>
              </a:solidFill>
              <a:latin typeface="Arial"/>
              <a:ea typeface="Arial"/>
              <a:cs typeface="Arial"/>
              <a:sym typeface="Arial"/>
            </a:endParaRPr>
          </a:p>
          <a:p>
            <a:pPr indent="-254000" lvl="0" marL="342900" marR="0" rtl="0" algn="l">
              <a:spcBef>
                <a:spcPts val="0"/>
              </a:spcBef>
              <a:spcAft>
                <a:spcPts val="0"/>
              </a:spcAft>
              <a:buClr>
                <a:schemeClr val="dk1"/>
              </a:buClr>
              <a:buSzPts val="1400"/>
              <a:buFont typeface="Arial"/>
              <a:buNone/>
            </a:pPr>
            <a:r>
              <a:t/>
            </a:r>
            <a:endParaRPr i="1" sz="1400">
              <a:solidFill>
                <a:srgbClr val="595959"/>
              </a:solidFill>
              <a:latin typeface="Arial"/>
              <a:ea typeface="Arial"/>
              <a:cs typeface="Arial"/>
              <a:sym typeface="Arial"/>
            </a:endParaRPr>
          </a:p>
          <a:p>
            <a:pPr indent="-241300" lvl="0" marL="342900" marR="0" rtl="0" algn="l">
              <a:spcBef>
                <a:spcPts val="0"/>
              </a:spcBef>
              <a:spcAft>
                <a:spcPts val="0"/>
              </a:spcAft>
              <a:buClr>
                <a:schemeClr val="dk1"/>
              </a:buClr>
              <a:buSzPts val="1600"/>
              <a:buFont typeface="Arial"/>
              <a:buNone/>
            </a:pPr>
            <a:r>
              <a:t/>
            </a:r>
            <a:endParaRPr sz="1600">
              <a:solidFill>
                <a:srgbClr val="595959"/>
              </a:solidFill>
              <a:latin typeface="Arial"/>
              <a:ea typeface="Arial"/>
              <a:cs typeface="Arial"/>
              <a:sym typeface="Arial"/>
            </a:endParaRPr>
          </a:p>
          <a:p>
            <a:pPr indent="-241300" lvl="0" marL="342900" marR="0" rtl="0" algn="l">
              <a:spcBef>
                <a:spcPts val="0"/>
              </a:spcBef>
              <a:spcAft>
                <a:spcPts val="0"/>
              </a:spcAft>
              <a:buClr>
                <a:schemeClr val="dk1"/>
              </a:buClr>
              <a:buSzPts val="1600"/>
              <a:buFont typeface="Arial"/>
              <a:buNone/>
            </a:pPr>
            <a:r>
              <a:t/>
            </a:r>
            <a:endParaRPr sz="1600">
              <a:solidFill>
                <a:srgbClr val="595959"/>
              </a:solidFill>
              <a:latin typeface="Arial"/>
              <a:ea typeface="Arial"/>
              <a:cs typeface="Arial"/>
              <a:sym typeface="Arial"/>
            </a:endParaRPr>
          </a:p>
        </p:txBody>
      </p:sp>
      <p:pic>
        <p:nvPicPr>
          <p:cNvPr id="135" name="Google Shape;135;p13"/>
          <p:cNvPicPr preferRelativeResize="0"/>
          <p:nvPr/>
        </p:nvPicPr>
        <p:blipFill rotWithShape="1">
          <a:blip r:embed="rId3">
            <a:alphaModFix/>
          </a:blip>
          <a:srcRect b="77820" l="25473" r="10845" t="6791"/>
          <a:stretch/>
        </p:blipFill>
        <p:spPr>
          <a:xfrm>
            <a:off x="1551608" y="2640682"/>
            <a:ext cx="1800200" cy="648072"/>
          </a:xfrm>
          <a:prstGeom prst="rect">
            <a:avLst/>
          </a:prstGeom>
          <a:noFill/>
          <a:ln>
            <a:noFill/>
          </a:ln>
        </p:spPr>
      </p:pic>
      <p:sp>
        <p:nvSpPr>
          <p:cNvPr id="136" name="Google Shape;136;p13"/>
          <p:cNvSpPr/>
          <p:nvPr/>
        </p:nvSpPr>
        <p:spPr>
          <a:xfrm>
            <a:off x="3567832" y="1560562"/>
            <a:ext cx="5256584" cy="3096344"/>
          </a:xfrm>
          <a:prstGeom prst="rect">
            <a:avLst/>
          </a:prstGeom>
          <a:noFill/>
          <a:ln cap="flat" cmpd="sng" w="12700">
            <a:solidFill>
              <a:srgbClr val="B3C6E7"/>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 name="Google Shape;137;p13"/>
          <p:cNvSpPr txBox="1"/>
          <p:nvPr>
            <p:ph type="title"/>
          </p:nvPr>
        </p:nvSpPr>
        <p:spPr>
          <a:xfrm>
            <a:off x="698500" y="398871"/>
            <a:ext cx="1915909"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t>INGREDIENTES</a:t>
            </a:r>
            <a:endParaRPr sz="2400">
              <a:latin typeface="Bebas Neue"/>
              <a:ea typeface="Bebas Neue"/>
              <a:cs typeface="Bebas Neue"/>
              <a:sym typeface="Bebas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4"/>
          <p:cNvSpPr txBox="1"/>
          <p:nvPr/>
        </p:nvSpPr>
        <p:spPr>
          <a:xfrm>
            <a:off x="3567832" y="1560562"/>
            <a:ext cx="5256584" cy="338554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None/>
            </a:pPr>
            <a:r>
              <a:rPr b="1" i="1" lang="es-ES" sz="1600">
                <a:solidFill>
                  <a:srgbClr val="595959"/>
                </a:solidFill>
                <a:latin typeface="Arial"/>
                <a:ea typeface="Arial"/>
                <a:cs typeface="Arial"/>
                <a:sym typeface="Arial"/>
              </a:rPr>
              <a:t>Coenzima Q</a:t>
            </a:r>
            <a:r>
              <a:rPr b="1" i="1" lang="es-ES" sz="1000">
                <a:solidFill>
                  <a:srgbClr val="595959"/>
                </a:solidFill>
                <a:latin typeface="Arial"/>
                <a:ea typeface="Arial"/>
                <a:cs typeface="Arial"/>
                <a:sym typeface="Arial"/>
              </a:rPr>
              <a:t>10</a:t>
            </a:r>
            <a:r>
              <a:rPr b="1" i="1" lang="es-ES" sz="1600">
                <a:solidFill>
                  <a:srgbClr val="595959"/>
                </a:solidFill>
                <a:latin typeface="Arial"/>
                <a:ea typeface="Arial"/>
                <a:cs typeface="Arial"/>
                <a:sym typeface="Arial"/>
              </a:rPr>
              <a:t> en la piel</a:t>
            </a:r>
            <a:endParaRPr/>
          </a:p>
          <a:p>
            <a:pPr indent="-342900" lvl="0" marL="342900" marR="0" rtl="0" algn="just">
              <a:spcBef>
                <a:spcPts val="0"/>
              </a:spcBef>
              <a:spcAft>
                <a:spcPts val="0"/>
              </a:spcAft>
              <a:buNone/>
            </a:pPr>
            <a:r>
              <a:t/>
            </a:r>
            <a:endParaRPr b="1" i="1" sz="1400">
              <a:solidFill>
                <a:srgbClr val="595959"/>
              </a:solidFill>
              <a:latin typeface="Arial"/>
              <a:ea typeface="Arial"/>
              <a:cs typeface="Arial"/>
              <a:sym typeface="Arial"/>
            </a:endParaRPr>
          </a:p>
          <a:p>
            <a:pPr indent="-342900" lvl="0" marL="342900" marR="0" rtl="0" algn="just">
              <a:spcBef>
                <a:spcPts val="0"/>
              </a:spcBef>
              <a:spcAft>
                <a:spcPts val="0"/>
              </a:spcAft>
              <a:buClr>
                <a:srgbClr val="595959"/>
              </a:buClr>
              <a:buSzPts val="1400"/>
              <a:buFont typeface="Arial"/>
              <a:buChar char="•"/>
            </a:pPr>
            <a:r>
              <a:rPr lang="es-ES" sz="1400">
                <a:solidFill>
                  <a:srgbClr val="595959"/>
                </a:solidFill>
                <a:latin typeface="Arial"/>
                <a:ea typeface="Arial"/>
                <a:cs typeface="Arial"/>
                <a:sym typeface="Arial"/>
              </a:rPr>
              <a:t>El término coenzima Q o Ubiquinona se refiere a derivado de quinonas liposolubles que participan en la cadena respiratoria celular en donde pueden reaccionar con los ROS previniendo el daño directo a biomoléculas y el comienzo de peroxidación de los lípidos. </a:t>
            </a:r>
            <a:endParaRPr/>
          </a:p>
          <a:p>
            <a:pPr indent="-342900" lvl="0" marL="342900" marR="0" rtl="0" algn="just">
              <a:spcBef>
                <a:spcPts val="0"/>
              </a:spcBef>
              <a:spcAft>
                <a:spcPts val="0"/>
              </a:spcAft>
              <a:buNone/>
            </a:pPr>
            <a:r>
              <a:t/>
            </a:r>
            <a:endParaRPr sz="1400">
              <a:solidFill>
                <a:srgbClr val="595959"/>
              </a:solidFill>
              <a:latin typeface="Arial"/>
              <a:ea typeface="Arial"/>
              <a:cs typeface="Arial"/>
              <a:sym typeface="Arial"/>
            </a:endParaRPr>
          </a:p>
          <a:p>
            <a:pPr indent="-342900" lvl="0" marL="342900" marR="0" rtl="0" algn="just">
              <a:spcBef>
                <a:spcPts val="0"/>
              </a:spcBef>
              <a:spcAft>
                <a:spcPts val="0"/>
              </a:spcAft>
              <a:buClr>
                <a:srgbClr val="595959"/>
              </a:buClr>
              <a:buSzPts val="1400"/>
              <a:buFont typeface="Arial"/>
              <a:buChar char="•"/>
            </a:pPr>
            <a:r>
              <a:rPr lang="es-ES" sz="1400">
                <a:solidFill>
                  <a:srgbClr val="595959"/>
                </a:solidFill>
                <a:latin typeface="Arial"/>
                <a:ea typeface="Arial"/>
                <a:cs typeface="Arial"/>
                <a:sym typeface="Arial"/>
              </a:rPr>
              <a:t>El proceso de envejecimiento viene asociado a un aumento de la oxidación celular.</a:t>
            </a:r>
            <a:endParaRPr/>
          </a:p>
          <a:p>
            <a:pPr indent="-254000" lvl="0" marL="342900" marR="0" rtl="0" algn="just">
              <a:spcBef>
                <a:spcPts val="0"/>
              </a:spcBef>
              <a:spcAft>
                <a:spcPts val="0"/>
              </a:spcAft>
              <a:buClr>
                <a:schemeClr val="dk1"/>
              </a:buClr>
              <a:buSzPts val="1400"/>
              <a:buFont typeface="Arial"/>
              <a:buNone/>
            </a:pPr>
            <a:r>
              <a:t/>
            </a:r>
            <a:endParaRPr sz="1400">
              <a:solidFill>
                <a:srgbClr val="595959"/>
              </a:solidFill>
              <a:latin typeface="Arial"/>
              <a:ea typeface="Arial"/>
              <a:cs typeface="Arial"/>
              <a:sym typeface="Arial"/>
            </a:endParaRPr>
          </a:p>
          <a:p>
            <a:pPr indent="-342900" lvl="0" marL="342900" marR="0" rtl="0" algn="just">
              <a:spcBef>
                <a:spcPts val="0"/>
              </a:spcBef>
              <a:spcAft>
                <a:spcPts val="0"/>
              </a:spcAft>
              <a:buClr>
                <a:srgbClr val="595959"/>
              </a:buClr>
              <a:buSzPts val="1400"/>
              <a:buFont typeface="Arial"/>
              <a:buChar char="•"/>
            </a:pPr>
            <a:r>
              <a:rPr lang="es-ES" sz="1400">
                <a:solidFill>
                  <a:srgbClr val="595959"/>
                </a:solidFill>
                <a:latin typeface="Arial"/>
                <a:ea typeface="Arial"/>
                <a:cs typeface="Arial"/>
                <a:sym typeface="Arial"/>
              </a:rPr>
              <a:t>La CQ10 es efectiva frente al estrés oxidativo ocasionado por las radiaciones UVA y tiene una significativa supresión de la expresión de la colagenasa en los fribroblastos dérmicos. </a:t>
            </a:r>
            <a:endParaRPr/>
          </a:p>
          <a:p>
            <a:pPr indent="-241300" lvl="0" marL="342900" marR="0" rtl="0" algn="l">
              <a:spcBef>
                <a:spcPts val="0"/>
              </a:spcBef>
              <a:spcAft>
                <a:spcPts val="0"/>
              </a:spcAft>
              <a:buClr>
                <a:schemeClr val="dk1"/>
              </a:buClr>
              <a:buSzPts val="1600"/>
              <a:buFont typeface="Arial"/>
              <a:buNone/>
            </a:pPr>
            <a:r>
              <a:t/>
            </a:r>
            <a:endParaRPr sz="1600">
              <a:solidFill>
                <a:srgbClr val="595959"/>
              </a:solidFill>
              <a:latin typeface="Arial"/>
              <a:ea typeface="Arial"/>
              <a:cs typeface="Arial"/>
              <a:sym typeface="Arial"/>
            </a:endParaRPr>
          </a:p>
        </p:txBody>
      </p:sp>
      <p:sp>
        <p:nvSpPr>
          <p:cNvPr id="143" name="Google Shape;143;p14"/>
          <p:cNvSpPr/>
          <p:nvPr/>
        </p:nvSpPr>
        <p:spPr>
          <a:xfrm>
            <a:off x="3567832" y="1488554"/>
            <a:ext cx="5256584" cy="3456384"/>
          </a:xfrm>
          <a:prstGeom prst="rect">
            <a:avLst/>
          </a:prstGeom>
          <a:noFill/>
          <a:ln cap="flat" cmpd="sng" w="12700">
            <a:solidFill>
              <a:srgbClr val="B3C6E7"/>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Unibuinone.svg.png" id="144" name="Google Shape;144;p14"/>
          <p:cNvPicPr preferRelativeResize="0"/>
          <p:nvPr/>
        </p:nvPicPr>
        <p:blipFill rotWithShape="1">
          <a:blip r:embed="rId3">
            <a:alphaModFix/>
          </a:blip>
          <a:srcRect b="0" l="0" r="0" t="0"/>
          <a:stretch/>
        </p:blipFill>
        <p:spPr>
          <a:xfrm>
            <a:off x="1623616" y="2568674"/>
            <a:ext cx="1644842" cy="772666"/>
          </a:xfrm>
          <a:prstGeom prst="rect">
            <a:avLst/>
          </a:prstGeom>
          <a:noFill/>
          <a:ln>
            <a:noFill/>
          </a:ln>
        </p:spPr>
      </p:pic>
      <p:sp>
        <p:nvSpPr>
          <p:cNvPr id="145" name="Google Shape;145;p14"/>
          <p:cNvSpPr txBox="1"/>
          <p:nvPr>
            <p:ph type="title"/>
          </p:nvPr>
        </p:nvSpPr>
        <p:spPr>
          <a:xfrm>
            <a:off x="698500" y="398871"/>
            <a:ext cx="1915909"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t>INGREDIENTES</a:t>
            </a:r>
            <a:endParaRPr sz="2400">
              <a:latin typeface="Bebas Neue"/>
              <a:ea typeface="Bebas Neue"/>
              <a:cs typeface="Bebas Neue"/>
              <a:sym typeface="Bebas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5"/>
          <p:cNvSpPr txBox="1"/>
          <p:nvPr/>
        </p:nvSpPr>
        <p:spPr>
          <a:xfrm>
            <a:off x="3567832" y="1488554"/>
            <a:ext cx="5256584" cy="395492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None/>
            </a:pPr>
            <a:r>
              <a:rPr b="1" i="1" lang="es-ES" sz="1600">
                <a:solidFill>
                  <a:srgbClr val="595959"/>
                </a:solidFill>
                <a:latin typeface="Arial"/>
                <a:ea typeface="Arial"/>
                <a:cs typeface="Arial"/>
                <a:sym typeface="Arial"/>
              </a:rPr>
              <a:t>Beneficios de la CQ</a:t>
            </a:r>
            <a:r>
              <a:rPr b="1" i="1" lang="es-ES" sz="1000">
                <a:solidFill>
                  <a:srgbClr val="595959"/>
                </a:solidFill>
                <a:latin typeface="Arial"/>
                <a:ea typeface="Arial"/>
                <a:cs typeface="Arial"/>
                <a:sym typeface="Arial"/>
              </a:rPr>
              <a:t>10</a:t>
            </a:r>
            <a:endParaRPr/>
          </a:p>
          <a:p>
            <a:pPr indent="-254000" lvl="0" marL="342900" marR="0" rtl="0" algn="l">
              <a:spcBef>
                <a:spcPts val="0"/>
              </a:spcBef>
              <a:spcAft>
                <a:spcPts val="0"/>
              </a:spcAft>
              <a:buClr>
                <a:schemeClr val="dk1"/>
              </a:buClr>
              <a:buSzPts val="1400"/>
              <a:buFont typeface="Arial"/>
              <a:buNone/>
            </a:pPr>
            <a:r>
              <a:t/>
            </a:r>
            <a:endParaRPr i="1" sz="1400">
              <a:solidFill>
                <a:srgbClr val="595959"/>
              </a:solidFill>
              <a:latin typeface="Arial"/>
              <a:ea typeface="Arial"/>
              <a:cs typeface="Arial"/>
              <a:sym typeface="Arial"/>
            </a:endParaRPr>
          </a:p>
          <a:p>
            <a:pPr indent="-285750" lvl="0" marL="285750" marR="0" rtl="0" algn="l">
              <a:lnSpc>
                <a:spcPct val="150000"/>
              </a:lnSpc>
              <a:spcBef>
                <a:spcPts val="0"/>
              </a:spcBef>
              <a:spcAft>
                <a:spcPts val="0"/>
              </a:spcAft>
              <a:buClr>
                <a:srgbClr val="595959"/>
              </a:buClr>
              <a:buSzPts val="1400"/>
              <a:buFont typeface="Arial"/>
              <a:buChar char="•"/>
            </a:pPr>
            <a:r>
              <a:rPr lang="es-ES" sz="1400">
                <a:solidFill>
                  <a:srgbClr val="595959"/>
                </a:solidFill>
                <a:latin typeface="Arial"/>
                <a:ea typeface="Arial"/>
                <a:cs typeface="Arial"/>
                <a:sym typeface="Arial"/>
              </a:rPr>
              <a:t>La coenzima Q10 desempeña un papel en la eliminación de los radicales libres de oxigeno</a:t>
            </a:r>
            <a:endParaRPr/>
          </a:p>
          <a:p>
            <a:pPr indent="-285750" lvl="0" marL="285750" marR="0" rtl="0" algn="l">
              <a:lnSpc>
                <a:spcPct val="150000"/>
              </a:lnSpc>
              <a:spcBef>
                <a:spcPts val="0"/>
              </a:spcBef>
              <a:spcAft>
                <a:spcPts val="0"/>
              </a:spcAft>
              <a:buClr>
                <a:srgbClr val="595959"/>
              </a:buClr>
              <a:buSzPts val="1400"/>
              <a:buFont typeface="Arial"/>
              <a:buChar char="•"/>
            </a:pPr>
            <a:r>
              <a:rPr lang="es-ES" sz="1400">
                <a:solidFill>
                  <a:srgbClr val="595959"/>
                </a:solidFill>
                <a:latin typeface="Arial"/>
                <a:ea typeface="Arial"/>
                <a:cs typeface="Arial"/>
                <a:sym typeface="Arial"/>
              </a:rPr>
              <a:t>Inhibe la colagenasa, una enzima que es responsable del deterioro de las fibras de colágeno. </a:t>
            </a:r>
            <a:endParaRPr/>
          </a:p>
          <a:p>
            <a:pPr indent="-285750" lvl="0" marL="285750" marR="0" rtl="0" algn="l">
              <a:lnSpc>
                <a:spcPct val="150000"/>
              </a:lnSpc>
              <a:spcBef>
                <a:spcPts val="0"/>
              </a:spcBef>
              <a:spcAft>
                <a:spcPts val="0"/>
              </a:spcAft>
              <a:buClr>
                <a:srgbClr val="595959"/>
              </a:buClr>
              <a:buSzPts val="1400"/>
              <a:buFont typeface="Arial"/>
              <a:buChar char="•"/>
            </a:pPr>
            <a:r>
              <a:rPr lang="es-ES" sz="1400">
                <a:solidFill>
                  <a:srgbClr val="595959"/>
                </a:solidFill>
                <a:latin typeface="Arial"/>
                <a:ea typeface="Arial"/>
                <a:cs typeface="Arial"/>
                <a:sym typeface="Arial"/>
              </a:rPr>
              <a:t>Los niveles naturales de Q10 se reducen dramáticamente a partir de los 40 años. Se relaciona con el proceso de envejecimiento. </a:t>
            </a:r>
            <a:endParaRPr/>
          </a:p>
          <a:p>
            <a:pPr indent="-285750" lvl="0" marL="285750" marR="0" rtl="0" algn="l">
              <a:lnSpc>
                <a:spcPct val="150000"/>
              </a:lnSpc>
              <a:spcBef>
                <a:spcPts val="0"/>
              </a:spcBef>
              <a:spcAft>
                <a:spcPts val="0"/>
              </a:spcAft>
              <a:buClr>
                <a:srgbClr val="595959"/>
              </a:buClr>
              <a:buSzPts val="1400"/>
              <a:buFont typeface="Arial"/>
              <a:buChar char="•"/>
            </a:pPr>
            <a:r>
              <a:rPr lang="es-ES" sz="1400">
                <a:solidFill>
                  <a:srgbClr val="595959"/>
                </a:solidFill>
                <a:latin typeface="Arial"/>
                <a:ea typeface="Arial"/>
                <a:cs typeface="Arial"/>
                <a:sym typeface="Arial"/>
              </a:rPr>
              <a:t>La Coenzima Q10 refuerza la acción y los efectos de RETINOL.</a:t>
            </a:r>
            <a:endParaRPr sz="1400">
              <a:solidFill>
                <a:srgbClr val="595959"/>
              </a:solidFill>
              <a:latin typeface="Arial"/>
              <a:ea typeface="Arial"/>
              <a:cs typeface="Arial"/>
              <a:sym typeface="Arial"/>
            </a:endParaRPr>
          </a:p>
          <a:p>
            <a:pPr indent="-342900" lvl="0" marL="342900" marR="0" rtl="0" algn="l">
              <a:spcBef>
                <a:spcPts val="0"/>
              </a:spcBef>
              <a:spcAft>
                <a:spcPts val="0"/>
              </a:spcAft>
              <a:buNone/>
            </a:pPr>
            <a:r>
              <a:t/>
            </a:r>
            <a:endParaRPr i="1" sz="1400">
              <a:solidFill>
                <a:srgbClr val="595959"/>
              </a:solidFill>
              <a:latin typeface="Arial"/>
              <a:ea typeface="Arial"/>
              <a:cs typeface="Arial"/>
              <a:sym typeface="Arial"/>
            </a:endParaRPr>
          </a:p>
          <a:p>
            <a:pPr indent="-254000" lvl="0" marL="342900" marR="0" rtl="0" algn="l">
              <a:spcBef>
                <a:spcPts val="0"/>
              </a:spcBef>
              <a:spcAft>
                <a:spcPts val="0"/>
              </a:spcAft>
              <a:buClr>
                <a:schemeClr val="dk1"/>
              </a:buClr>
              <a:buSzPts val="1400"/>
              <a:buFont typeface="Arial"/>
              <a:buNone/>
            </a:pPr>
            <a:r>
              <a:t/>
            </a:r>
            <a:endParaRPr i="1" sz="1400">
              <a:solidFill>
                <a:srgbClr val="595959"/>
              </a:solidFill>
              <a:latin typeface="Arial"/>
              <a:ea typeface="Arial"/>
              <a:cs typeface="Arial"/>
              <a:sym typeface="Arial"/>
            </a:endParaRPr>
          </a:p>
          <a:p>
            <a:pPr indent="-254000" lvl="0" marL="342900" marR="0" rtl="0" algn="l">
              <a:spcBef>
                <a:spcPts val="0"/>
              </a:spcBef>
              <a:spcAft>
                <a:spcPts val="0"/>
              </a:spcAft>
              <a:buClr>
                <a:schemeClr val="dk1"/>
              </a:buClr>
              <a:buSzPts val="1400"/>
              <a:buFont typeface="Arial"/>
              <a:buNone/>
            </a:pPr>
            <a:r>
              <a:t/>
            </a:r>
            <a:endParaRPr i="1" sz="1400">
              <a:solidFill>
                <a:srgbClr val="595959"/>
              </a:solidFill>
              <a:latin typeface="Arial"/>
              <a:ea typeface="Arial"/>
              <a:cs typeface="Arial"/>
              <a:sym typeface="Arial"/>
            </a:endParaRPr>
          </a:p>
          <a:p>
            <a:pPr indent="-241300" lvl="0" marL="342900" marR="0" rtl="0" algn="l">
              <a:spcBef>
                <a:spcPts val="0"/>
              </a:spcBef>
              <a:spcAft>
                <a:spcPts val="0"/>
              </a:spcAft>
              <a:buClr>
                <a:schemeClr val="dk1"/>
              </a:buClr>
              <a:buSzPts val="1600"/>
              <a:buFont typeface="Arial"/>
              <a:buNone/>
            </a:pPr>
            <a:r>
              <a:t/>
            </a:r>
            <a:endParaRPr sz="1600">
              <a:solidFill>
                <a:srgbClr val="595959"/>
              </a:solidFill>
              <a:latin typeface="Arial"/>
              <a:ea typeface="Arial"/>
              <a:cs typeface="Arial"/>
              <a:sym typeface="Arial"/>
            </a:endParaRPr>
          </a:p>
          <a:p>
            <a:pPr indent="-241300" lvl="0" marL="342900" marR="0" rtl="0" algn="l">
              <a:spcBef>
                <a:spcPts val="0"/>
              </a:spcBef>
              <a:spcAft>
                <a:spcPts val="0"/>
              </a:spcAft>
              <a:buClr>
                <a:schemeClr val="dk1"/>
              </a:buClr>
              <a:buSzPts val="1600"/>
              <a:buFont typeface="Arial"/>
              <a:buNone/>
            </a:pPr>
            <a:r>
              <a:t/>
            </a:r>
            <a:endParaRPr sz="1600">
              <a:solidFill>
                <a:srgbClr val="595959"/>
              </a:solidFill>
              <a:latin typeface="Arial"/>
              <a:ea typeface="Arial"/>
              <a:cs typeface="Arial"/>
              <a:sym typeface="Arial"/>
            </a:endParaRPr>
          </a:p>
        </p:txBody>
      </p:sp>
      <p:sp>
        <p:nvSpPr>
          <p:cNvPr id="151" name="Google Shape;151;p15"/>
          <p:cNvSpPr/>
          <p:nvPr/>
        </p:nvSpPr>
        <p:spPr>
          <a:xfrm>
            <a:off x="3567832" y="1416546"/>
            <a:ext cx="5256584" cy="3456384"/>
          </a:xfrm>
          <a:prstGeom prst="rect">
            <a:avLst/>
          </a:prstGeom>
          <a:noFill/>
          <a:ln cap="flat" cmpd="sng" w="12700">
            <a:solidFill>
              <a:srgbClr val="B3C6E7"/>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Unibuinone.svg.png" id="152" name="Google Shape;152;p15"/>
          <p:cNvPicPr preferRelativeResize="0"/>
          <p:nvPr/>
        </p:nvPicPr>
        <p:blipFill rotWithShape="1">
          <a:blip r:embed="rId3">
            <a:alphaModFix/>
          </a:blip>
          <a:srcRect b="0" l="0" r="0" t="0"/>
          <a:stretch/>
        </p:blipFill>
        <p:spPr>
          <a:xfrm>
            <a:off x="1623616" y="2496666"/>
            <a:ext cx="1644842" cy="772666"/>
          </a:xfrm>
          <a:prstGeom prst="rect">
            <a:avLst/>
          </a:prstGeom>
          <a:noFill/>
          <a:ln>
            <a:noFill/>
          </a:ln>
        </p:spPr>
      </p:pic>
      <p:sp>
        <p:nvSpPr>
          <p:cNvPr id="153" name="Google Shape;153;p15"/>
          <p:cNvSpPr txBox="1"/>
          <p:nvPr>
            <p:ph type="title"/>
          </p:nvPr>
        </p:nvSpPr>
        <p:spPr>
          <a:xfrm>
            <a:off x="698500" y="398871"/>
            <a:ext cx="1915909"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t>INGREDIENTES</a:t>
            </a:r>
            <a:endParaRPr sz="2400">
              <a:latin typeface="Bebas Neue"/>
              <a:ea typeface="Bebas Neue"/>
              <a:cs typeface="Bebas Neue"/>
              <a:sym typeface="Bebas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6"/>
          <p:cNvSpPr txBox="1"/>
          <p:nvPr/>
        </p:nvSpPr>
        <p:spPr>
          <a:xfrm>
            <a:off x="585449" y="1256951"/>
            <a:ext cx="8303493" cy="4399982"/>
          </a:xfrm>
          <a:prstGeom prst="rect">
            <a:avLst/>
          </a:prstGeom>
          <a:noFill/>
          <a:ln>
            <a:noFill/>
          </a:ln>
        </p:spPr>
        <p:txBody>
          <a:bodyPr anchorCtr="0" anchor="t" bIns="45700" lIns="91425" spcFirstLastPara="1" rIns="91425" wrap="square" tIns="45700">
            <a:spAutoFit/>
          </a:bodyPr>
          <a:lstStyle/>
          <a:p>
            <a:pPr indent="-342797" lvl="0" marL="342797" marR="0" rtl="0" algn="just">
              <a:spcBef>
                <a:spcPts val="0"/>
              </a:spcBef>
              <a:spcAft>
                <a:spcPts val="0"/>
              </a:spcAft>
              <a:buNone/>
            </a:pPr>
            <a:r>
              <a:rPr b="1" i="1" lang="es-ES" sz="1999">
                <a:solidFill>
                  <a:srgbClr val="171616"/>
                </a:solidFill>
                <a:latin typeface="Arial"/>
                <a:ea typeface="Arial"/>
                <a:cs typeface="Arial"/>
                <a:sym typeface="Arial"/>
              </a:rPr>
              <a:t>Retinol Liposomado</a:t>
            </a:r>
            <a:endParaRPr b="1" i="1" sz="1999">
              <a:solidFill>
                <a:srgbClr val="171616"/>
              </a:solidFill>
              <a:latin typeface="Arial"/>
              <a:ea typeface="Arial"/>
              <a:cs typeface="Arial"/>
              <a:sym typeface="Arial"/>
            </a:endParaRPr>
          </a:p>
          <a:p>
            <a:pPr indent="-342797" lvl="0" marL="342797" marR="0" rtl="0" algn="just">
              <a:spcBef>
                <a:spcPts val="0"/>
              </a:spcBef>
              <a:spcAft>
                <a:spcPts val="0"/>
              </a:spcAft>
              <a:buNone/>
            </a:pPr>
            <a:r>
              <a:t/>
            </a:r>
            <a:endParaRPr sz="1600">
              <a:solidFill>
                <a:srgbClr val="171616"/>
              </a:solidFill>
              <a:latin typeface="Arial"/>
              <a:ea typeface="Arial"/>
              <a:cs typeface="Arial"/>
              <a:sym typeface="Arial"/>
            </a:endParaRPr>
          </a:p>
          <a:p>
            <a:pPr indent="0" lvl="0" marL="0" marR="0" rtl="0" algn="just">
              <a:spcBef>
                <a:spcPts val="0"/>
              </a:spcBef>
              <a:spcAft>
                <a:spcPts val="0"/>
              </a:spcAft>
              <a:buNone/>
            </a:pPr>
            <a:r>
              <a:rPr lang="es-ES" sz="1600">
                <a:solidFill>
                  <a:srgbClr val="171616"/>
                </a:solidFill>
                <a:latin typeface="Arial"/>
                <a:ea typeface="Arial"/>
                <a:cs typeface="Arial"/>
                <a:sym typeface="Arial"/>
              </a:rPr>
              <a:t>Favorece el </a:t>
            </a:r>
            <a:r>
              <a:rPr b="1" lang="es-ES" sz="1600">
                <a:solidFill>
                  <a:srgbClr val="171616"/>
                </a:solidFill>
                <a:latin typeface="Arial"/>
                <a:ea typeface="Arial"/>
                <a:cs typeface="Arial"/>
                <a:sym typeface="Arial"/>
              </a:rPr>
              <a:t>crecimiento</a:t>
            </a:r>
            <a:r>
              <a:rPr lang="es-ES" sz="1600">
                <a:solidFill>
                  <a:srgbClr val="171616"/>
                </a:solidFill>
                <a:latin typeface="Arial"/>
                <a:ea typeface="Arial"/>
                <a:cs typeface="Arial"/>
                <a:sym typeface="Arial"/>
              </a:rPr>
              <a:t> y desarrollo normal de los </a:t>
            </a:r>
            <a:r>
              <a:rPr b="1" lang="es-ES" sz="1600">
                <a:solidFill>
                  <a:srgbClr val="171616"/>
                </a:solidFill>
                <a:latin typeface="Arial"/>
                <a:ea typeface="Arial"/>
                <a:cs typeface="Arial"/>
                <a:sym typeface="Arial"/>
              </a:rPr>
              <a:t>tejidos epiteliales</a:t>
            </a:r>
            <a:r>
              <a:rPr lang="es-ES" sz="1600">
                <a:solidFill>
                  <a:srgbClr val="171616"/>
                </a:solidFill>
                <a:latin typeface="Arial"/>
                <a:ea typeface="Arial"/>
                <a:cs typeface="Arial"/>
                <a:sym typeface="Arial"/>
              </a:rPr>
              <a:t>. </a:t>
            </a:r>
            <a:r>
              <a:rPr b="1" lang="es-ES" sz="1600">
                <a:solidFill>
                  <a:srgbClr val="171616"/>
                </a:solidFill>
                <a:latin typeface="Arial"/>
                <a:ea typeface="Arial"/>
                <a:cs typeface="Arial"/>
                <a:sym typeface="Arial"/>
              </a:rPr>
              <a:t>Inhibe las metaloproteinasas</a:t>
            </a:r>
            <a:r>
              <a:rPr lang="es-ES" sz="1600">
                <a:solidFill>
                  <a:srgbClr val="171616"/>
                </a:solidFill>
                <a:latin typeface="Arial"/>
                <a:ea typeface="Arial"/>
                <a:cs typeface="Arial"/>
                <a:sym typeface="Arial"/>
              </a:rPr>
              <a:t>, causantes de la desintegración de la matriz extracelular dérmica y la formación de radicales libres, que destruyen los lípidos, lipoproteínas y membranas celulares. Convenientemente formulado, se manifiesta como el mejor y </a:t>
            </a:r>
            <a:r>
              <a:rPr b="1" lang="es-ES" sz="1600">
                <a:solidFill>
                  <a:srgbClr val="171616"/>
                </a:solidFill>
                <a:latin typeface="Arial"/>
                <a:ea typeface="Arial"/>
                <a:cs typeface="Arial"/>
                <a:sym typeface="Arial"/>
              </a:rPr>
              <a:t>más eficaz anti-arrugas</a:t>
            </a:r>
            <a:r>
              <a:rPr lang="es-ES" sz="1600">
                <a:solidFill>
                  <a:srgbClr val="171616"/>
                </a:solidFill>
                <a:latin typeface="Arial"/>
                <a:ea typeface="Arial"/>
                <a:cs typeface="Arial"/>
                <a:sym typeface="Arial"/>
              </a:rPr>
              <a:t> conocido.</a:t>
            </a:r>
            <a:endParaRPr/>
          </a:p>
          <a:p>
            <a:pPr indent="0" lvl="0" marL="0" marR="0" rtl="0" algn="just">
              <a:spcBef>
                <a:spcPts val="0"/>
              </a:spcBef>
              <a:spcAft>
                <a:spcPts val="0"/>
              </a:spcAft>
              <a:buNone/>
            </a:pPr>
            <a:r>
              <a:t/>
            </a:r>
            <a:endParaRPr sz="1600">
              <a:solidFill>
                <a:srgbClr val="171616"/>
              </a:solidFill>
              <a:latin typeface="Arial"/>
              <a:ea typeface="Arial"/>
              <a:cs typeface="Arial"/>
              <a:sym typeface="Arial"/>
            </a:endParaRPr>
          </a:p>
          <a:p>
            <a:pPr indent="0" lvl="0" marL="0" marR="0" rtl="0" algn="just">
              <a:spcBef>
                <a:spcPts val="0"/>
              </a:spcBef>
              <a:spcAft>
                <a:spcPts val="0"/>
              </a:spcAft>
              <a:buNone/>
            </a:pPr>
            <a:r>
              <a:t/>
            </a:r>
            <a:endParaRPr sz="1600">
              <a:solidFill>
                <a:srgbClr val="171616"/>
              </a:solidFill>
              <a:latin typeface="Arial"/>
              <a:ea typeface="Arial"/>
              <a:cs typeface="Arial"/>
              <a:sym typeface="Arial"/>
            </a:endParaRPr>
          </a:p>
          <a:p>
            <a:pPr indent="-285664" lvl="0" marL="285664" marR="0" rtl="0" algn="just">
              <a:lnSpc>
                <a:spcPct val="150000"/>
              </a:lnSpc>
              <a:spcBef>
                <a:spcPts val="0"/>
              </a:spcBef>
              <a:spcAft>
                <a:spcPts val="0"/>
              </a:spcAft>
              <a:buClr>
                <a:srgbClr val="171616"/>
              </a:buClr>
              <a:buSzPts val="1600"/>
              <a:buFont typeface="Arial"/>
              <a:buChar char="•"/>
            </a:pPr>
            <a:r>
              <a:rPr lang="es-ES" sz="1600">
                <a:solidFill>
                  <a:srgbClr val="171616"/>
                </a:solidFill>
                <a:latin typeface="Arial"/>
                <a:ea typeface="Arial"/>
                <a:cs typeface="Arial"/>
                <a:sym typeface="Arial"/>
              </a:rPr>
              <a:t>Fortalece el mecanismo de defensa natural de la piel, luchando contra los radicales libres.   </a:t>
            </a:r>
            <a:endParaRPr/>
          </a:p>
          <a:p>
            <a:pPr indent="-285664" lvl="0" marL="285664" marR="0" rtl="0" algn="just">
              <a:lnSpc>
                <a:spcPct val="150000"/>
              </a:lnSpc>
              <a:spcBef>
                <a:spcPts val="0"/>
              </a:spcBef>
              <a:spcAft>
                <a:spcPts val="0"/>
              </a:spcAft>
              <a:buClr>
                <a:srgbClr val="171616"/>
              </a:buClr>
              <a:buSzPts val="1600"/>
              <a:buFont typeface="Arial"/>
              <a:buChar char="•"/>
            </a:pPr>
            <a:r>
              <a:rPr lang="es-ES" sz="1600">
                <a:solidFill>
                  <a:srgbClr val="171616"/>
                </a:solidFill>
                <a:latin typeface="Arial"/>
                <a:ea typeface="Arial"/>
                <a:cs typeface="Arial"/>
                <a:sym typeface="Arial"/>
              </a:rPr>
              <a:t>Aumenta la </a:t>
            </a:r>
            <a:r>
              <a:rPr b="1" lang="es-ES" sz="1600">
                <a:solidFill>
                  <a:srgbClr val="171616"/>
                </a:solidFill>
                <a:latin typeface="Arial"/>
                <a:ea typeface="Arial"/>
                <a:cs typeface="Arial"/>
                <a:sym typeface="Arial"/>
              </a:rPr>
              <a:t>regeneración celular</a:t>
            </a:r>
            <a:r>
              <a:rPr lang="es-ES" sz="1600">
                <a:solidFill>
                  <a:srgbClr val="171616"/>
                </a:solidFill>
                <a:latin typeface="Arial"/>
                <a:ea typeface="Arial"/>
                <a:cs typeface="Arial"/>
                <a:sym typeface="Arial"/>
              </a:rPr>
              <a:t>, potencia la renovación celular por su </a:t>
            </a:r>
            <a:r>
              <a:rPr b="1" lang="es-ES" sz="1600">
                <a:solidFill>
                  <a:srgbClr val="171616"/>
                </a:solidFill>
                <a:latin typeface="Arial"/>
                <a:ea typeface="Arial"/>
                <a:cs typeface="Arial"/>
                <a:sym typeface="Arial"/>
              </a:rPr>
              <a:t>acción exfoliante </a:t>
            </a:r>
            <a:endParaRPr/>
          </a:p>
          <a:p>
            <a:pPr indent="-285664" lvl="0" marL="285664" marR="0" rtl="0" algn="just">
              <a:lnSpc>
                <a:spcPct val="150000"/>
              </a:lnSpc>
              <a:spcBef>
                <a:spcPts val="0"/>
              </a:spcBef>
              <a:spcAft>
                <a:spcPts val="0"/>
              </a:spcAft>
              <a:buClr>
                <a:srgbClr val="171616"/>
              </a:buClr>
              <a:buSzPts val="1600"/>
              <a:buFont typeface="Arial"/>
              <a:buChar char="•"/>
            </a:pPr>
            <a:r>
              <a:rPr lang="es-ES" sz="1600">
                <a:solidFill>
                  <a:srgbClr val="171616"/>
                </a:solidFill>
                <a:latin typeface="Arial"/>
                <a:ea typeface="Arial"/>
                <a:cs typeface="Arial"/>
                <a:sym typeface="Arial"/>
              </a:rPr>
              <a:t>Estimula la síntesis de </a:t>
            </a:r>
            <a:r>
              <a:rPr b="1" lang="es-ES" sz="1600">
                <a:solidFill>
                  <a:srgbClr val="171616"/>
                </a:solidFill>
                <a:latin typeface="Arial"/>
                <a:ea typeface="Arial"/>
                <a:cs typeface="Arial"/>
                <a:sym typeface="Arial"/>
              </a:rPr>
              <a:t>colágeno y elastina</a:t>
            </a:r>
            <a:r>
              <a:rPr lang="es-ES" sz="1600">
                <a:solidFill>
                  <a:srgbClr val="171616"/>
                </a:solidFill>
                <a:latin typeface="Arial"/>
                <a:ea typeface="Arial"/>
                <a:cs typeface="Arial"/>
                <a:sym typeface="Arial"/>
              </a:rPr>
              <a:t>.   </a:t>
            </a:r>
            <a:endParaRPr/>
          </a:p>
          <a:p>
            <a:pPr indent="-285664" lvl="0" marL="285664" marR="0" rtl="0" algn="just">
              <a:lnSpc>
                <a:spcPct val="150000"/>
              </a:lnSpc>
              <a:spcBef>
                <a:spcPts val="0"/>
              </a:spcBef>
              <a:spcAft>
                <a:spcPts val="0"/>
              </a:spcAft>
              <a:buClr>
                <a:srgbClr val="171616"/>
              </a:buClr>
              <a:buSzPts val="1600"/>
              <a:buFont typeface="Arial"/>
              <a:buChar char="•"/>
            </a:pPr>
            <a:r>
              <a:rPr lang="es-ES" sz="1600">
                <a:solidFill>
                  <a:srgbClr val="171616"/>
                </a:solidFill>
                <a:latin typeface="Arial"/>
                <a:ea typeface="Arial"/>
                <a:cs typeface="Arial"/>
                <a:sym typeface="Arial"/>
              </a:rPr>
              <a:t>Reduce las arrugas de la piel y las líneas finas.  </a:t>
            </a:r>
            <a:endParaRPr/>
          </a:p>
          <a:p>
            <a:pPr indent="-285664" lvl="0" marL="285664" marR="0" rtl="0" algn="just">
              <a:lnSpc>
                <a:spcPct val="150000"/>
              </a:lnSpc>
              <a:spcBef>
                <a:spcPts val="0"/>
              </a:spcBef>
              <a:spcAft>
                <a:spcPts val="0"/>
              </a:spcAft>
              <a:buClr>
                <a:srgbClr val="171616"/>
              </a:buClr>
              <a:buSzPts val="1600"/>
              <a:buFont typeface="Arial"/>
              <a:buChar char="•"/>
            </a:pPr>
            <a:r>
              <a:rPr lang="es-ES" sz="1600">
                <a:solidFill>
                  <a:srgbClr val="171616"/>
                </a:solidFill>
                <a:latin typeface="Arial"/>
                <a:ea typeface="Arial"/>
                <a:cs typeface="Arial"/>
                <a:sym typeface="Arial"/>
              </a:rPr>
              <a:t>Ayuda en el desvanecimiento de las manchas</a:t>
            </a:r>
            <a:endParaRPr/>
          </a:p>
          <a:p>
            <a:pPr indent="-253897" lvl="0" marL="342797" marR="0" rtl="0" algn="just">
              <a:spcBef>
                <a:spcPts val="0"/>
              </a:spcBef>
              <a:spcAft>
                <a:spcPts val="0"/>
              </a:spcAft>
              <a:buClr>
                <a:schemeClr val="dk1"/>
              </a:buClr>
              <a:buSzPts val="1400"/>
              <a:buFont typeface="Arial"/>
              <a:buNone/>
            </a:pPr>
            <a:r>
              <a:t/>
            </a:r>
            <a:endParaRPr sz="1400">
              <a:solidFill>
                <a:srgbClr val="595959"/>
              </a:solidFill>
              <a:latin typeface="Arial"/>
              <a:ea typeface="Arial"/>
              <a:cs typeface="Arial"/>
              <a:sym typeface="Arial"/>
            </a:endParaRPr>
          </a:p>
          <a:p>
            <a:pPr indent="-253897" lvl="0" marL="342797" marR="0" rtl="0" algn="just">
              <a:spcBef>
                <a:spcPts val="0"/>
              </a:spcBef>
              <a:spcAft>
                <a:spcPts val="0"/>
              </a:spcAft>
              <a:buClr>
                <a:schemeClr val="dk1"/>
              </a:buClr>
              <a:buSzPts val="1400"/>
              <a:buFont typeface="Arial"/>
              <a:buNone/>
            </a:pPr>
            <a:r>
              <a:t/>
            </a:r>
            <a:endParaRPr sz="1400">
              <a:solidFill>
                <a:srgbClr val="595959"/>
              </a:solidFill>
              <a:latin typeface="Arial"/>
              <a:ea typeface="Arial"/>
              <a:cs typeface="Arial"/>
              <a:sym typeface="Arial"/>
            </a:endParaRPr>
          </a:p>
        </p:txBody>
      </p:sp>
      <p:sp>
        <p:nvSpPr>
          <p:cNvPr id="159" name="Google Shape;159;p16"/>
          <p:cNvSpPr txBox="1"/>
          <p:nvPr>
            <p:ph type="title"/>
          </p:nvPr>
        </p:nvSpPr>
        <p:spPr>
          <a:xfrm>
            <a:off x="699717" y="399559"/>
            <a:ext cx="1912703" cy="424603"/>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399"/>
              <a:buFont typeface="Bebas Neue"/>
              <a:buNone/>
            </a:pPr>
            <a:r>
              <a:rPr lang="es-ES" sz="2399"/>
              <a:t>INGREDIENTES</a:t>
            </a:r>
            <a:endParaRPr sz="2399"/>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7"/>
          <p:cNvSpPr txBox="1"/>
          <p:nvPr/>
        </p:nvSpPr>
        <p:spPr>
          <a:xfrm>
            <a:off x="585449" y="1256951"/>
            <a:ext cx="8093951" cy="31076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ES" sz="1999">
                <a:solidFill>
                  <a:schemeClr val="dk1"/>
                </a:solidFill>
                <a:latin typeface="Arial"/>
                <a:ea typeface="Arial"/>
                <a:cs typeface="Arial"/>
                <a:sym typeface="Arial"/>
              </a:rPr>
              <a:t>Niacinamida</a:t>
            </a:r>
            <a:endParaRPr b="1" i="1" sz="1999">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s-ES" sz="1600">
                <a:solidFill>
                  <a:schemeClr val="dk1"/>
                </a:solidFill>
                <a:latin typeface="Arial"/>
                <a:ea typeface="Arial"/>
                <a:cs typeface="Arial"/>
                <a:sym typeface="Arial"/>
              </a:rPr>
              <a:t>La </a:t>
            </a:r>
            <a:r>
              <a:rPr b="1" lang="es-ES" sz="1600">
                <a:solidFill>
                  <a:schemeClr val="dk1"/>
                </a:solidFill>
                <a:latin typeface="Arial"/>
                <a:ea typeface="Arial"/>
                <a:cs typeface="Arial"/>
                <a:sym typeface="Arial"/>
              </a:rPr>
              <a:t>vitamina B3</a:t>
            </a:r>
            <a:r>
              <a:rPr lang="es-ES" sz="1600">
                <a:solidFill>
                  <a:schemeClr val="dk1"/>
                </a:solidFill>
                <a:latin typeface="Arial"/>
                <a:ea typeface="Arial"/>
                <a:cs typeface="Arial"/>
                <a:sym typeface="Arial"/>
              </a:rPr>
              <a:t>, niacina o nicotinamida, es una vitamina </a:t>
            </a:r>
            <a:r>
              <a:rPr b="1" lang="es-ES" sz="1600">
                <a:solidFill>
                  <a:schemeClr val="dk1"/>
                </a:solidFill>
                <a:latin typeface="Arial"/>
                <a:ea typeface="Arial"/>
                <a:cs typeface="Arial"/>
                <a:sym typeface="Arial"/>
              </a:rPr>
              <a:t>multifuncional</a:t>
            </a:r>
            <a:r>
              <a:rPr lang="es-ES" sz="1600">
                <a:solidFill>
                  <a:schemeClr val="dk1"/>
                </a:solidFill>
                <a:latin typeface="Arial"/>
                <a:ea typeface="Arial"/>
                <a:cs typeface="Arial"/>
                <a:sym typeface="Arial"/>
              </a:rPr>
              <a:t> que se encuentra entre las primeras opciones de las más recientes formulaciones cosméticas.</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s-ES" sz="1600">
                <a:solidFill>
                  <a:schemeClr val="dk1"/>
                </a:solidFill>
                <a:latin typeface="Arial"/>
                <a:ea typeface="Arial"/>
                <a:cs typeface="Arial"/>
                <a:sym typeface="Arial"/>
              </a:rPr>
              <a:t>Esta vitamina del grupo B está involucrada en la formación de la coenzima NADH que es necesaria para la </a:t>
            </a:r>
            <a:r>
              <a:rPr b="1" lang="es-ES" sz="1600">
                <a:solidFill>
                  <a:schemeClr val="dk1"/>
                </a:solidFill>
                <a:latin typeface="Arial"/>
                <a:ea typeface="Arial"/>
                <a:cs typeface="Arial"/>
                <a:sym typeface="Arial"/>
              </a:rPr>
              <a:t>producción de energía celular </a:t>
            </a:r>
            <a:r>
              <a:rPr lang="es-ES" sz="1600">
                <a:solidFill>
                  <a:schemeClr val="dk1"/>
                </a:solidFill>
                <a:latin typeface="Arial"/>
                <a:ea typeface="Arial"/>
                <a:cs typeface="Arial"/>
                <a:sym typeface="Arial"/>
              </a:rPr>
              <a:t>y activa la síntesis de las moléculas ATP, las grandes almacenadoras de la energía que intervienen en todas las transacciones energéticas, por tanto, es de vital importancia para el correcto funcionamiento de los procesos respiratorios celulares.</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s-ES" sz="1600">
                <a:solidFill>
                  <a:schemeClr val="dk1"/>
                </a:solidFill>
                <a:latin typeface="Arial"/>
                <a:ea typeface="Arial"/>
                <a:cs typeface="Arial"/>
                <a:sym typeface="Arial"/>
              </a:rPr>
              <a:t>Es conocida por su papel </a:t>
            </a:r>
            <a:r>
              <a:rPr b="1" lang="es-ES" sz="1600">
                <a:solidFill>
                  <a:schemeClr val="dk1"/>
                </a:solidFill>
                <a:latin typeface="Arial"/>
                <a:ea typeface="Arial"/>
                <a:cs typeface="Arial"/>
                <a:sym typeface="Arial"/>
              </a:rPr>
              <a:t>antiedad, despigmentante, protector, seborregulador y calmante</a:t>
            </a:r>
            <a:r>
              <a:rPr lang="es-ES" sz="1600">
                <a:solidFill>
                  <a:schemeClr val="dk1"/>
                </a:solidFill>
                <a:latin typeface="Arial"/>
                <a:ea typeface="Arial"/>
                <a:cs typeface="Arial"/>
                <a:sym typeface="Arial"/>
              </a:rPr>
              <a:t>.</a:t>
            </a:r>
            <a:endParaRPr sz="1600">
              <a:solidFill>
                <a:schemeClr val="dk1"/>
              </a:solidFill>
              <a:latin typeface="Arial"/>
              <a:ea typeface="Arial"/>
              <a:cs typeface="Arial"/>
              <a:sym typeface="Arial"/>
            </a:endParaRPr>
          </a:p>
          <a:p>
            <a:pPr indent="-342797" lvl="0" marL="342797"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165" name="Google Shape;165;p17"/>
          <p:cNvSpPr txBox="1"/>
          <p:nvPr>
            <p:ph type="title"/>
          </p:nvPr>
        </p:nvSpPr>
        <p:spPr>
          <a:xfrm>
            <a:off x="699717" y="399559"/>
            <a:ext cx="1912703" cy="424603"/>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399"/>
              <a:buFont typeface="Bebas Neue"/>
              <a:buNone/>
            </a:pPr>
            <a:r>
              <a:rPr lang="es-ES" sz="2399"/>
              <a:t>INGREDIENTES</a:t>
            </a:r>
            <a:endParaRPr sz="2399"/>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8"/>
          <p:cNvSpPr txBox="1"/>
          <p:nvPr/>
        </p:nvSpPr>
        <p:spPr>
          <a:xfrm>
            <a:off x="585449" y="1256951"/>
            <a:ext cx="8093951" cy="3846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ES" sz="1999">
                <a:solidFill>
                  <a:schemeClr val="dk1"/>
                </a:solidFill>
                <a:latin typeface="Arial"/>
                <a:ea typeface="Arial"/>
                <a:cs typeface="Arial"/>
                <a:sym typeface="Arial"/>
              </a:rPr>
              <a:t>Niacinamida</a:t>
            </a:r>
            <a:endParaRPr b="1" i="1" sz="1999">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1" lang="es-ES" sz="1600">
                <a:solidFill>
                  <a:schemeClr val="dk1"/>
                </a:solidFill>
                <a:latin typeface="Arial"/>
                <a:ea typeface="Arial"/>
                <a:cs typeface="Arial"/>
                <a:sym typeface="Arial"/>
              </a:rPr>
              <a:t>Efecto antienvejecimiento</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s-ES" sz="1600">
                <a:solidFill>
                  <a:schemeClr val="dk1"/>
                </a:solidFill>
                <a:latin typeface="Arial"/>
                <a:ea typeface="Arial"/>
                <a:cs typeface="Arial"/>
                <a:sym typeface="Arial"/>
              </a:rPr>
              <a:t>El derivado de la vitamina B3 tiene propiedades antioxidantes y protege la piel de los radicales libres. Esto previene el envejecimiento prematuro de la piel. La sustancia también estimula la producción de lípidos y la </a:t>
            </a:r>
            <a:r>
              <a:rPr b="1" lang="es-ES" sz="1600">
                <a:solidFill>
                  <a:schemeClr val="dk1"/>
                </a:solidFill>
                <a:latin typeface="Arial"/>
                <a:ea typeface="Arial"/>
                <a:cs typeface="Arial"/>
                <a:sym typeface="Arial"/>
              </a:rPr>
              <a:t>formación de colágeno y elastina</a:t>
            </a:r>
            <a:r>
              <a:rPr lang="es-ES" sz="1600">
                <a:solidFill>
                  <a:schemeClr val="dk1"/>
                </a:solidFill>
                <a:latin typeface="Arial"/>
                <a:ea typeface="Arial"/>
                <a:cs typeface="Arial"/>
                <a:sym typeface="Arial"/>
              </a:rPr>
              <a:t>. El resultado es una tez más firme y suave que gana elasticidad.</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s-ES"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1" lang="es-ES" sz="1600">
                <a:solidFill>
                  <a:schemeClr val="dk1"/>
                </a:solidFill>
                <a:latin typeface="Arial"/>
                <a:ea typeface="Arial"/>
                <a:cs typeface="Arial"/>
                <a:sym typeface="Arial"/>
              </a:rPr>
              <a:t>Fortalece la función protectora de la piel e hidrata</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s-ES" sz="1600">
                <a:solidFill>
                  <a:schemeClr val="dk1"/>
                </a:solidFill>
                <a:latin typeface="Arial"/>
                <a:ea typeface="Arial"/>
                <a:cs typeface="Arial"/>
                <a:sym typeface="Arial"/>
              </a:rPr>
              <a:t>Los estudios han demostrado que esta sustancia tiene un efecto </a:t>
            </a:r>
            <a:r>
              <a:rPr b="1" lang="es-ES" sz="1600">
                <a:solidFill>
                  <a:schemeClr val="dk1"/>
                </a:solidFill>
                <a:latin typeface="Arial"/>
                <a:ea typeface="Arial"/>
                <a:cs typeface="Arial"/>
                <a:sym typeface="Arial"/>
              </a:rPr>
              <a:t>regenerador sobre una barrera cutánea</a:t>
            </a:r>
            <a:r>
              <a:rPr lang="es-ES" sz="1600">
                <a:solidFill>
                  <a:schemeClr val="dk1"/>
                </a:solidFill>
                <a:latin typeface="Arial"/>
                <a:ea typeface="Arial"/>
                <a:cs typeface="Arial"/>
                <a:sym typeface="Arial"/>
              </a:rPr>
              <a:t> dañada. La vitamina B3 </a:t>
            </a:r>
            <a:r>
              <a:rPr b="1" lang="es-ES" sz="1600">
                <a:solidFill>
                  <a:schemeClr val="dk1"/>
                </a:solidFill>
                <a:latin typeface="Arial"/>
                <a:ea typeface="Arial"/>
                <a:cs typeface="Arial"/>
                <a:sym typeface="Arial"/>
              </a:rPr>
              <a:t>incrementa la síntesis de lípidos y ceramidas</a:t>
            </a:r>
            <a:r>
              <a:rPr lang="es-ES" sz="1600">
                <a:solidFill>
                  <a:schemeClr val="dk1"/>
                </a:solidFill>
                <a:latin typeface="Arial"/>
                <a:ea typeface="Arial"/>
                <a:cs typeface="Arial"/>
                <a:sym typeface="Arial"/>
              </a:rPr>
              <a:t>, que son esenciales para la </a:t>
            </a:r>
            <a:r>
              <a:rPr b="1" lang="es-ES" sz="1600">
                <a:solidFill>
                  <a:schemeClr val="dk1"/>
                </a:solidFill>
                <a:latin typeface="Arial"/>
                <a:ea typeface="Arial"/>
                <a:cs typeface="Arial"/>
                <a:sym typeface="Arial"/>
              </a:rPr>
              <a:t>función protectora </a:t>
            </a:r>
            <a:r>
              <a:rPr lang="es-ES" sz="1600">
                <a:solidFill>
                  <a:schemeClr val="dk1"/>
                </a:solidFill>
                <a:latin typeface="Arial"/>
                <a:ea typeface="Arial"/>
                <a:cs typeface="Arial"/>
                <a:sym typeface="Arial"/>
              </a:rPr>
              <a:t>de la piel. Una barrera cutánea intacta asegura que la piel pierda menos humedad y se vuelva más resistente a las influencias externas. Por lo tanto, los productos que contienen niacinamida también son ideales para la piel seca.</a:t>
            </a:r>
            <a:endParaRPr sz="1600">
              <a:solidFill>
                <a:schemeClr val="dk1"/>
              </a:solidFill>
              <a:latin typeface="Arial"/>
              <a:ea typeface="Arial"/>
              <a:cs typeface="Arial"/>
              <a:sym typeface="Arial"/>
            </a:endParaRPr>
          </a:p>
          <a:p>
            <a:pPr indent="-342797" lvl="0" marL="342797"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171" name="Google Shape;171;p18"/>
          <p:cNvSpPr txBox="1"/>
          <p:nvPr>
            <p:ph type="title"/>
          </p:nvPr>
        </p:nvSpPr>
        <p:spPr>
          <a:xfrm>
            <a:off x="699717" y="399559"/>
            <a:ext cx="1912703" cy="424603"/>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399"/>
              <a:buFont typeface="Bebas Neue"/>
              <a:buNone/>
            </a:pPr>
            <a:r>
              <a:rPr lang="es-ES" sz="2399"/>
              <a:t>INGREDIENTES</a:t>
            </a:r>
            <a:endParaRPr sz="2399"/>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9"/>
          <p:cNvSpPr txBox="1"/>
          <p:nvPr/>
        </p:nvSpPr>
        <p:spPr>
          <a:xfrm>
            <a:off x="585449" y="1256951"/>
            <a:ext cx="8093951" cy="3846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ES" sz="1999">
                <a:solidFill>
                  <a:schemeClr val="dk1"/>
                </a:solidFill>
                <a:latin typeface="Arial"/>
                <a:ea typeface="Arial"/>
                <a:cs typeface="Arial"/>
                <a:sym typeface="Arial"/>
              </a:rPr>
              <a:t>Niacinamida</a:t>
            </a:r>
            <a:endParaRPr b="1" i="1" sz="1999">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1" lang="es-ES" sz="1600">
                <a:solidFill>
                  <a:schemeClr val="dk1"/>
                </a:solidFill>
                <a:latin typeface="Arial"/>
                <a:ea typeface="Arial"/>
                <a:cs typeface="Arial"/>
                <a:sym typeface="Arial"/>
              </a:rPr>
              <a:t>Efecto despigmentante</a:t>
            </a:r>
            <a:endParaRPr b="1" sz="1600">
              <a:solidFill>
                <a:schemeClr val="dk1"/>
              </a:solidFill>
              <a:latin typeface="Arial"/>
              <a:ea typeface="Arial"/>
              <a:cs typeface="Arial"/>
              <a:sym typeface="Arial"/>
            </a:endParaRPr>
          </a:p>
          <a:p>
            <a:pPr indent="0" lvl="0" marL="0" marR="0" rtl="0" algn="l">
              <a:spcBef>
                <a:spcPts val="0"/>
              </a:spcBef>
              <a:spcAft>
                <a:spcPts val="0"/>
              </a:spcAft>
              <a:buNone/>
            </a:pPr>
            <a:r>
              <a:rPr lang="es-ES" sz="1600">
                <a:solidFill>
                  <a:schemeClr val="dk1"/>
                </a:solidFill>
                <a:latin typeface="Arial"/>
                <a:ea typeface="Arial"/>
                <a:cs typeface="Arial"/>
                <a:sym typeface="Arial"/>
              </a:rPr>
              <a:t>Al </a:t>
            </a:r>
            <a:r>
              <a:rPr b="1" lang="es-ES" sz="1600">
                <a:solidFill>
                  <a:schemeClr val="dk1"/>
                </a:solidFill>
                <a:latin typeface="Arial"/>
                <a:ea typeface="Arial"/>
                <a:cs typeface="Arial"/>
                <a:sym typeface="Arial"/>
              </a:rPr>
              <a:t>inhibir la transferencia del melanosoma </a:t>
            </a:r>
            <a:r>
              <a:rPr lang="es-ES" sz="1600">
                <a:solidFill>
                  <a:schemeClr val="dk1"/>
                </a:solidFill>
                <a:latin typeface="Arial"/>
                <a:ea typeface="Arial"/>
                <a:cs typeface="Arial"/>
                <a:sym typeface="Arial"/>
              </a:rPr>
              <a:t>desde los melanocitos a los queratinocitos y es un ingrediente con función antiglicación de las proteínas, por lo que mejora el tono de la piel evitando que adquiera un color amarillo.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s-ES"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1" lang="es-ES" sz="1600">
                <a:solidFill>
                  <a:schemeClr val="dk1"/>
                </a:solidFill>
                <a:latin typeface="Arial"/>
                <a:ea typeface="Arial"/>
                <a:cs typeface="Arial"/>
                <a:sym typeface="Arial"/>
              </a:rPr>
              <a:t>Reduce impurezas, minimiza los poros y calma</a:t>
            </a:r>
            <a:endParaRPr b="1" sz="1600">
              <a:solidFill>
                <a:schemeClr val="dk1"/>
              </a:solidFill>
              <a:latin typeface="Arial"/>
              <a:ea typeface="Arial"/>
              <a:cs typeface="Arial"/>
              <a:sym typeface="Arial"/>
            </a:endParaRPr>
          </a:p>
          <a:p>
            <a:pPr indent="0" lvl="0" marL="0" marR="0" rtl="0" algn="l">
              <a:spcBef>
                <a:spcPts val="0"/>
              </a:spcBef>
              <a:spcAft>
                <a:spcPts val="0"/>
              </a:spcAft>
              <a:buNone/>
            </a:pPr>
            <a:r>
              <a:rPr lang="es-ES" sz="1600">
                <a:solidFill>
                  <a:schemeClr val="dk1"/>
                </a:solidFill>
                <a:latin typeface="Arial"/>
                <a:ea typeface="Arial"/>
                <a:cs typeface="Arial"/>
                <a:sym typeface="Arial"/>
              </a:rPr>
              <a:t>Mejora la textura de las pieles y el aspecto de los poros. Relaja la piel y el enrojecimiento facial, homogenizando el  tono de la piel y mejora la apariencia de marcas y cicatrices.</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s-ES"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1" lang="es-ES" sz="1600">
                <a:solidFill>
                  <a:schemeClr val="dk1"/>
                </a:solidFill>
                <a:latin typeface="Arial"/>
                <a:ea typeface="Arial"/>
                <a:cs typeface="Arial"/>
                <a:sym typeface="Arial"/>
              </a:rPr>
              <a:t>Efecto antipolución</a:t>
            </a:r>
            <a:endParaRPr b="1" sz="1600">
              <a:solidFill>
                <a:schemeClr val="dk1"/>
              </a:solidFill>
              <a:latin typeface="Arial"/>
              <a:ea typeface="Arial"/>
              <a:cs typeface="Arial"/>
              <a:sym typeface="Arial"/>
            </a:endParaRPr>
          </a:p>
          <a:p>
            <a:pPr indent="0" lvl="0" marL="0" marR="0" rtl="0" algn="l">
              <a:spcBef>
                <a:spcPts val="0"/>
              </a:spcBef>
              <a:spcAft>
                <a:spcPts val="0"/>
              </a:spcAft>
              <a:buNone/>
            </a:pPr>
            <a:r>
              <a:rPr lang="es-ES" sz="1600">
                <a:solidFill>
                  <a:schemeClr val="dk1"/>
                </a:solidFill>
                <a:latin typeface="Arial"/>
                <a:ea typeface="Arial"/>
                <a:cs typeface="Arial"/>
                <a:sym typeface="Arial"/>
              </a:rPr>
              <a:t>Protege la piel frente a los daños de la vida cotidiana y los factores a los que se exponen las pieles a diario como la polución, la radiación UV o el tabaco.</a:t>
            </a:r>
            <a:endParaRPr sz="1600">
              <a:solidFill>
                <a:schemeClr val="dk1"/>
              </a:solidFill>
              <a:latin typeface="Arial"/>
              <a:ea typeface="Arial"/>
              <a:cs typeface="Arial"/>
              <a:sym typeface="Arial"/>
            </a:endParaRPr>
          </a:p>
          <a:p>
            <a:pPr indent="-342797" lvl="0" marL="342797" marR="0" rtl="0" algn="ctr">
              <a:spcBef>
                <a:spcPts val="0"/>
              </a:spcBef>
              <a:spcAft>
                <a:spcPts val="0"/>
              </a:spcAft>
              <a:buNone/>
            </a:pPr>
            <a:r>
              <a:t/>
            </a:r>
            <a:endParaRPr sz="1600">
              <a:solidFill>
                <a:schemeClr val="dk1"/>
              </a:solidFill>
              <a:latin typeface="Arial"/>
              <a:ea typeface="Arial"/>
              <a:cs typeface="Arial"/>
              <a:sym typeface="Arial"/>
            </a:endParaRPr>
          </a:p>
        </p:txBody>
      </p:sp>
      <p:sp>
        <p:nvSpPr>
          <p:cNvPr id="177" name="Google Shape;177;p19"/>
          <p:cNvSpPr txBox="1"/>
          <p:nvPr>
            <p:ph type="title"/>
          </p:nvPr>
        </p:nvSpPr>
        <p:spPr>
          <a:xfrm>
            <a:off x="699717" y="399559"/>
            <a:ext cx="1912703" cy="424603"/>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399"/>
              <a:buFont typeface="Bebas Neue"/>
              <a:buNone/>
            </a:pPr>
            <a:r>
              <a:rPr lang="es-ES" sz="2399"/>
              <a:t>INGREDIENTES</a:t>
            </a:r>
            <a:endParaRPr sz="2399"/>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2"/>
          <p:cNvSpPr txBox="1"/>
          <p:nvPr/>
        </p:nvSpPr>
        <p:spPr>
          <a:xfrm>
            <a:off x="9334116" y="5105922"/>
            <a:ext cx="100353" cy="461537"/>
          </a:xfrm>
          <a:prstGeom prst="rect">
            <a:avLst/>
          </a:prstGeom>
          <a:noFill/>
          <a:ln>
            <a:noFill/>
          </a:ln>
        </p:spPr>
        <p:txBody>
          <a:bodyPr anchorCtr="0" anchor="t" bIns="0" lIns="0" spcFirstLastPara="1" rIns="0" wrap="square" tIns="0">
            <a:spAutoFit/>
          </a:bodyPr>
          <a:lstStyle/>
          <a:p>
            <a:pPr indent="0" lvl="0" marL="21505" marR="0" rtl="0" algn="l">
              <a:lnSpc>
                <a:spcPct val="102628"/>
              </a:lnSpc>
              <a:spcBef>
                <a:spcPts val="0"/>
              </a:spcBef>
              <a:spcAft>
                <a:spcPts val="0"/>
              </a:spcAft>
              <a:buNone/>
            </a:pPr>
            <a:fld id="{00000000-1234-1234-1234-123412341234}" type="slidenum">
              <a:rPr b="0" i="0" lang="es-ES" sz="875" u="none" cap="none" strike="noStrike">
                <a:solidFill>
                  <a:srgbClr val="888888"/>
                </a:solidFill>
                <a:latin typeface="Carlito"/>
                <a:ea typeface="Carlito"/>
                <a:cs typeface="Carlito"/>
                <a:sym typeface="Carlito"/>
              </a:rPr>
              <a:t>‹#›</a:t>
            </a:fld>
            <a:endParaRPr b="0" i="0" sz="875" u="none" cap="none" strike="noStrike">
              <a:solidFill>
                <a:schemeClr val="dk1"/>
              </a:solidFill>
              <a:latin typeface="Carlito"/>
              <a:ea typeface="Carlito"/>
              <a:cs typeface="Carlito"/>
              <a:sym typeface="Carlito"/>
            </a:endParaRPr>
          </a:p>
        </p:txBody>
      </p:sp>
      <p:sp>
        <p:nvSpPr>
          <p:cNvPr id="46" name="Google Shape;46;p2"/>
          <p:cNvSpPr txBox="1"/>
          <p:nvPr/>
        </p:nvSpPr>
        <p:spPr>
          <a:xfrm>
            <a:off x="807104" y="1247097"/>
            <a:ext cx="3256461" cy="2031135"/>
          </a:xfrm>
          <a:prstGeom prst="rect">
            <a:avLst/>
          </a:prstGeom>
          <a:noFill/>
          <a:ln>
            <a:noFill/>
          </a:ln>
        </p:spPr>
        <p:txBody>
          <a:bodyPr anchorCtr="0" anchor="t" bIns="0" lIns="0" spcFirstLastPara="1" rIns="0" wrap="square" tIns="131875">
            <a:spAutoFit/>
          </a:bodyPr>
          <a:lstStyle/>
          <a:p>
            <a:pPr indent="-193902" lvl="0" marL="200712" marR="0" rtl="0" algn="l">
              <a:spcBef>
                <a:spcPts val="0"/>
              </a:spcBef>
              <a:spcAft>
                <a:spcPts val="0"/>
              </a:spcAft>
              <a:buClr>
                <a:schemeClr val="dk1"/>
              </a:buClr>
              <a:buSzPts val="1800"/>
              <a:buFont typeface="Bebas Neue"/>
              <a:buAutoNum type="arabicPeriod"/>
            </a:pPr>
            <a:r>
              <a:rPr b="0" i="0" lang="es-ES" sz="1800" u="none" cap="none" strike="noStrike">
                <a:solidFill>
                  <a:schemeClr val="dk1"/>
                </a:solidFill>
                <a:latin typeface="Bebas Neue"/>
                <a:ea typeface="Bebas Neue"/>
                <a:cs typeface="Bebas Neue"/>
                <a:sym typeface="Bebas Neue"/>
              </a:rPr>
              <a:t>PRESENTACIÓN VITAL AGE</a:t>
            </a:r>
            <a:endParaRPr/>
          </a:p>
          <a:p>
            <a:pPr indent="-193902" lvl="0" marL="200712" marR="0" rtl="0" algn="l">
              <a:spcBef>
                <a:spcPts val="1039"/>
              </a:spcBef>
              <a:spcAft>
                <a:spcPts val="0"/>
              </a:spcAft>
              <a:buClr>
                <a:schemeClr val="dk1"/>
              </a:buClr>
              <a:buSzPts val="1800"/>
              <a:buFont typeface="Bebas Neue"/>
              <a:buAutoNum type="arabicPeriod"/>
            </a:pPr>
            <a:r>
              <a:rPr b="0" i="0" lang="es-ES" sz="1800" u="none" cap="none" strike="noStrike">
                <a:solidFill>
                  <a:schemeClr val="dk1"/>
                </a:solidFill>
                <a:latin typeface="Bebas Neue"/>
                <a:ea typeface="Bebas Neue"/>
                <a:cs typeface="Bebas Neue"/>
                <a:sym typeface="Bebas Neue"/>
              </a:rPr>
              <a:t>ENVEJECIMIENTO DE LA PIEL: arrugas</a:t>
            </a:r>
            <a:endParaRPr/>
          </a:p>
          <a:p>
            <a:pPr indent="-193902" lvl="0" marL="200712" marR="0" rtl="0" algn="l">
              <a:spcBef>
                <a:spcPts val="1039"/>
              </a:spcBef>
              <a:spcAft>
                <a:spcPts val="0"/>
              </a:spcAft>
              <a:buClr>
                <a:schemeClr val="dk1"/>
              </a:buClr>
              <a:buSzPts val="1800"/>
              <a:buFont typeface="Bebas Neue"/>
              <a:buAutoNum type="arabicPeriod"/>
            </a:pPr>
            <a:r>
              <a:rPr b="0" i="0" lang="es-ES" sz="1800" u="none" cap="none" strike="noStrike">
                <a:solidFill>
                  <a:schemeClr val="dk1"/>
                </a:solidFill>
                <a:latin typeface="Bebas Neue"/>
                <a:ea typeface="Bebas Neue"/>
                <a:cs typeface="Bebas Neue"/>
                <a:sym typeface="Bebas Neue"/>
              </a:rPr>
              <a:t>INGREDIENTES</a:t>
            </a:r>
            <a:endParaRPr b="0" i="0" sz="1800" u="none" cap="none" strike="noStrike">
              <a:solidFill>
                <a:schemeClr val="dk1"/>
              </a:solidFill>
              <a:latin typeface="Bebas Neue"/>
              <a:ea typeface="Bebas Neue"/>
              <a:cs typeface="Bebas Neue"/>
              <a:sym typeface="Bebas Neue"/>
            </a:endParaRPr>
          </a:p>
          <a:p>
            <a:pPr indent="-193902" lvl="0" marL="200712" marR="0" rtl="0" algn="l">
              <a:spcBef>
                <a:spcPts val="982"/>
              </a:spcBef>
              <a:spcAft>
                <a:spcPts val="0"/>
              </a:spcAft>
              <a:buClr>
                <a:schemeClr val="dk1"/>
              </a:buClr>
              <a:buSzPts val="1800"/>
              <a:buFont typeface="Bebas Neue"/>
              <a:buAutoNum type="arabicPeriod"/>
            </a:pPr>
            <a:r>
              <a:rPr b="0" i="0" lang="es-ES" sz="1800" u="none" cap="none" strike="noStrike">
                <a:solidFill>
                  <a:schemeClr val="dk1"/>
                </a:solidFill>
                <a:latin typeface="Bebas Neue"/>
                <a:ea typeface="Bebas Neue"/>
                <a:cs typeface="Bebas Neue"/>
                <a:sym typeface="Bebas Neue"/>
              </a:rPr>
              <a:t>PRODUCTOS PARA EL CUIDADO EN CASA</a:t>
            </a:r>
            <a:endParaRPr/>
          </a:p>
          <a:p>
            <a:pPr indent="-193902" lvl="0" marL="200712" marR="0" rtl="0" algn="l">
              <a:spcBef>
                <a:spcPts val="982"/>
              </a:spcBef>
              <a:spcAft>
                <a:spcPts val="0"/>
              </a:spcAft>
              <a:buClr>
                <a:schemeClr val="dk1"/>
              </a:buClr>
              <a:buSzPts val="1800"/>
              <a:buFont typeface="Bebas Neue"/>
              <a:buAutoNum type="arabicPeriod"/>
            </a:pPr>
            <a:r>
              <a:rPr b="0" i="0" lang="es-ES" sz="1800" u="none" cap="none" strike="noStrike">
                <a:solidFill>
                  <a:schemeClr val="dk1"/>
                </a:solidFill>
                <a:latin typeface="Bebas Neue"/>
                <a:ea typeface="Bebas Neue"/>
                <a:cs typeface="Bebas Neue"/>
                <a:sym typeface="Bebas Neue"/>
              </a:rPr>
              <a:t>PROGRAMA PROFESIONAL</a:t>
            </a:r>
            <a:endParaRPr/>
          </a:p>
        </p:txBody>
      </p:sp>
      <p:sp>
        <p:nvSpPr>
          <p:cNvPr id="47" name="Google Shape;47;p2"/>
          <p:cNvSpPr txBox="1"/>
          <p:nvPr>
            <p:ph type="title"/>
          </p:nvPr>
        </p:nvSpPr>
        <p:spPr>
          <a:xfrm>
            <a:off x="699718" y="444931"/>
            <a:ext cx="730969" cy="332270"/>
          </a:xfrm>
          <a:prstGeom prst="rect">
            <a:avLst/>
          </a:prstGeom>
          <a:solidFill>
            <a:schemeClr val="lt1"/>
          </a:solid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rgbClr val="585858"/>
              </a:buClr>
              <a:buSzPts val="2399"/>
              <a:buFont typeface="Bebas Neue"/>
              <a:buNone/>
            </a:pPr>
            <a:r>
              <a:rPr lang="es-ES" sz="2399">
                <a:latin typeface="Bebas Neue"/>
                <a:ea typeface="Bebas Neue"/>
                <a:cs typeface="Bebas Neue"/>
                <a:sym typeface="Bebas Neue"/>
              </a:rPr>
              <a:t>ÍNDICE</a:t>
            </a:r>
            <a:endParaRPr sz="2399">
              <a:latin typeface="Bebas Neue"/>
              <a:ea typeface="Bebas Neue"/>
              <a:cs typeface="Bebas Neue"/>
              <a:sym typeface="Bebas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0"/>
          <p:cNvSpPr txBox="1"/>
          <p:nvPr/>
        </p:nvSpPr>
        <p:spPr>
          <a:xfrm>
            <a:off x="585449" y="1409308"/>
            <a:ext cx="8093951" cy="35999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999">
                <a:solidFill>
                  <a:schemeClr val="dk1"/>
                </a:solidFill>
                <a:latin typeface="Arial"/>
                <a:ea typeface="Arial"/>
                <a:cs typeface="Arial"/>
                <a:sym typeface="Arial"/>
              </a:rPr>
              <a:t>Otros ingredientes</a:t>
            </a:r>
            <a:endParaRPr/>
          </a:p>
          <a:p>
            <a:pPr indent="0" lvl="0" marL="0" marR="0" rtl="0" algn="just">
              <a:spcBef>
                <a:spcPts val="0"/>
              </a:spcBef>
              <a:spcAft>
                <a:spcPts val="0"/>
              </a:spcAft>
              <a:buNone/>
            </a:pPr>
            <a:r>
              <a:t/>
            </a:r>
            <a:endParaRPr b="1" sz="1600">
              <a:solidFill>
                <a:schemeClr val="dk1"/>
              </a:solidFill>
              <a:latin typeface="Arial"/>
              <a:ea typeface="Arial"/>
              <a:cs typeface="Arial"/>
              <a:sym typeface="Arial"/>
            </a:endParaRPr>
          </a:p>
          <a:p>
            <a:pPr indent="0" lvl="0" marL="0" marR="0" rtl="0" algn="just">
              <a:spcBef>
                <a:spcPts val="0"/>
              </a:spcBef>
              <a:spcAft>
                <a:spcPts val="0"/>
              </a:spcAft>
              <a:buNone/>
            </a:pPr>
            <a:r>
              <a:rPr b="1" lang="es-ES" sz="1600">
                <a:solidFill>
                  <a:schemeClr val="dk1"/>
                </a:solidFill>
                <a:latin typeface="Arial"/>
                <a:ea typeface="Arial"/>
                <a:cs typeface="Arial"/>
                <a:sym typeface="Arial"/>
              </a:rPr>
              <a:t>Acido hialurónico:</a:t>
            </a:r>
            <a:r>
              <a:rPr lang="es-ES" sz="1600">
                <a:solidFill>
                  <a:schemeClr val="dk1"/>
                </a:solidFill>
                <a:latin typeface="Arial"/>
                <a:ea typeface="Arial"/>
                <a:cs typeface="Arial"/>
                <a:sym typeface="Arial"/>
              </a:rPr>
              <a:t> Además de </a:t>
            </a:r>
            <a:r>
              <a:rPr b="1" lang="es-ES" sz="1600">
                <a:solidFill>
                  <a:schemeClr val="dk1"/>
                </a:solidFill>
                <a:latin typeface="Arial"/>
                <a:ea typeface="Arial"/>
                <a:cs typeface="Arial"/>
                <a:sym typeface="Arial"/>
              </a:rPr>
              <a:t>hidratar</a:t>
            </a:r>
            <a:r>
              <a:rPr lang="es-ES" sz="1600">
                <a:solidFill>
                  <a:schemeClr val="dk1"/>
                </a:solidFill>
                <a:latin typeface="Arial"/>
                <a:ea typeface="Arial"/>
                <a:cs typeface="Arial"/>
                <a:sym typeface="Arial"/>
              </a:rPr>
              <a:t>, el ácido hialurónico mejora el aspecto superficial de la piel e incrementan su </a:t>
            </a:r>
            <a:r>
              <a:rPr b="1" lang="es-ES" sz="1600">
                <a:solidFill>
                  <a:schemeClr val="dk1"/>
                </a:solidFill>
                <a:latin typeface="Arial"/>
                <a:ea typeface="Arial"/>
                <a:cs typeface="Arial"/>
                <a:sym typeface="Arial"/>
              </a:rPr>
              <a:t>elasticidad y firmeza</a:t>
            </a:r>
            <a:r>
              <a:rPr lang="es-ES" sz="1600">
                <a:solidFill>
                  <a:schemeClr val="dk1"/>
                </a:solidFill>
                <a:latin typeface="Arial"/>
                <a:ea typeface="Arial"/>
                <a:cs typeface="Arial"/>
                <a:sym typeface="Arial"/>
              </a:rPr>
              <a:t>. Otra de sus ventajas es que aporta </a:t>
            </a:r>
            <a:r>
              <a:rPr b="1" lang="es-ES" sz="1600">
                <a:solidFill>
                  <a:schemeClr val="dk1"/>
                </a:solidFill>
                <a:latin typeface="Arial"/>
                <a:ea typeface="Arial"/>
                <a:cs typeface="Arial"/>
                <a:sym typeface="Arial"/>
              </a:rPr>
              <a:t>volumen</a:t>
            </a:r>
            <a:r>
              <a:rPr lang="es-ES" sz="1600">
                <a:solidFill>
                  <a:schemeClr val="dk1"/>
                </a:solidFill>
                <a:latin typeface="Arial"/>
                <a:ea typeface="Arial"/>
                <a:cs typeface="Arial"/>
                <a:sym typeface="Arial"/>
              </a:rPr>
              <a:t> en la dermis produciendo un efecto “relleno” que suaviza las arrugas y las líneas de expresión.</a:t>
            </a:r>
            <a:endParaRPr/>
          </a:p>
          <a:p>
            <a:pPr indent="0" lvl="0" marL="0" marR="0" rtl="0" algn="just">
              <a:spcBef>
                <a:spcPts val="0"/>
              </a:spcBef>
              <a:spcAft>
                <a:spcPts val="0"/>
              </a:spcAft>
              <a:buNone/>
            </a:pPr>
            <a:r>
              <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b="1" lang="es-ES" sz="1600">
                <a:solidFill>
                  <a:schemeClr val="dk1"/>
                </a:solidFill>
                <a:latin typeface="Arial"/>
                <a:ea typeface="Arial"/>
                <a:cs typeface="Arial"/>
                <a:sym typeface="Arial"/>
              </a:rPr>
              <a:t>El pantenol o provitamina B5</a:t>
            </a:r>
            <a:r>
              <a:rPr lang="es-ES" sz="1600">
                <a:solidFill>
                  <a:schemeClr val="dk1"/>
                </a:solidFill>
                <a:latin typeface="Arial"/>
                <a:ea typeface="Arial"/>
                <a:cs typeface="Arial"/>
                <a:sym typeface="Arial"/>
              </a:rPr>
              <a:t>, es un precursor de la vitamina B5, Que Cuando aplicamos sobre la piel es capaz de penetrar en la epidermis y de metabolizarse rápidamente. Tiene </a:t>
            </a:r>
            <a:r>
              <a:rPr b="1" lang="es-ES" sz="1600">
                <a:solidFill>
                  <a:schemeClr val="dk1"/>
                </a:solidFill>
                <a:latin typeface="Arial"/>
                <a:ea typeface="Arial"/>
                <a:cs typeface="Arial"/>
                <a:sym typeface="Arial"/>
              </a:rPr>
              <a:t>acción sinérgica con la niacinamida</a:t>
            </a:r>
            <a:r>
              <a:rPr lang="es-ES" sz="1600">
                <a:solidFill>
                  <a:schemeClr val="dk1"/>
                </a:solidFill>
                <a:latin typeface="Arial"/>
                <a:ea typeface="Arial"/>
                <a:cs typeface="Arial"/>
                <a:sym typeface="Arial"/>
              </a:rPr>
              <a:t> en su acción contra el envejecimiento cutáneo.</a:t>
            </a:r>
            <a:endParaRPr/>
          </a:p>
          <a:p>
            <a:pPr indent="0" lvl="0" marL="0" marR="0" rtl="0" algn="just">
              <a:spcBef>
                <a:spcPts val="0"/>
              </a:spcBef>
              <a:spcAft>
                <a:spcPts val="0"/>
              </a:spcAft>
              <a:buNone/>
            </a:pPr>
            <a:r>
              <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lang="es-ES" sz="1600">
                <a:solidFill>
                  <a:schemeClr val="dk1"/>
                </a:solidFill>
                <a:latin typeface="Arial"/>
                <a:ea typeface="Arial"/>
                <a:cs typeface="Arial"/>
                <a:sym typeface="Arial"/>
              </a:rPr>
              <a:t>Es un ingrediente </a:t>
            </a:r>
            <a:r>
              <a:rPr b="1" lang="es-ES" sz="1600">
                <a:solidFill>
                  <a:schemeClr val="dk1"/>
                </a:solidFill>
                <a:latin typeface="Arial"/>
                <a:ea typeface="Arial"/>
                <a:cs typeface="Arial"/>
                <a:sym typeface="Arial"/>
              </a:rPr>
              <a:t>reparador</a:t>
            </a:r>
            <a:r>
              <a:rPr lang="es-ES" sz="1600">
                <a:solidFill>
                  <a:schemeClr val="dk1"/>
                </a:solidFill>
                <a:latin typeface="Arial"/>
                <a:ea typeface="Arial"/>
                <a:cs typeface="Arial"/>
                <a:sym typeface="Arial"/>
              </a:rPr>
              <a:t> que promueve los procesos de regeneración de la piel ayudando </a:t>
            </a:r>
            <a:r>
              <a:rPr b="1" lang="es-ES" sz="1600">
                <a:solidFill>
                  <a:schemeClr val="dk1"/>
                </a:solidFill>
                <a:latin typeface="Arial"/>
                <a:ea typeface="Arial"/>
                <a:cs typeface="Arial"/>
                <a:sym typeface="Arial"/>
              </a:rPr>
              <a:t>reparar la función barrera </a:t>
            </a:r>
            <a:r>
              <a:rPr lang="es-ES" sz="1600">
                <a:solidFill>
                  <a:schemeClr val="dk1"/>
                </a:solidFill>
                <a:latin typeface="Arial"/>
                <a:ea typeface="Arial"/>
                <a:cs typeface="Arial"/>
                <a:sym typeface="Arial"/>
              </a:rPr>
              <a:t>y, por tanto, a reducir su pérdida de agua. Además es capaz de atraer y retener el agua por lo que aumenta sus </a:t>
            </a:r>
            <a:r>
              <a:rPr b="1" lang="es-ES" sz="1600">
                <a:solidFill>
                  <a:schemeClr val="dk1"/>
                </a:solidFill>
                <a:latin typeface="Arial"/>
                <a:ea typeface="Arial"/>
                <a:cs typeface="Arial"/>
                <a:sym typeface="Arial"/>
              </a:rPr>
              <a:t>propiedades humectantes</a:t>
            </a:r>
            <a:r>
              <a:rPr lang="es-ES" sz="1600">
                <a:solidFill>
                  <a:schemeClr val="dk1"/>
                </a:solidFill>
                <a:latin typeface="Arial"/>
                <a:ea typeface="Arial"/>
                <a:cs typeface="Arial"/>
                <a:sym typeface="Arial"/>
              </a:rPr>
              <a:t>. Por último tiene un efecto calmante.</a:t>
            </a:r>
            <a:endParaRPr sz="1600">
              <a:solidFill>
                <a:schemeClr val="dk1"/>
              </a:solidFill>
              <a:latin typeface="Arial"/>
              <a:ea typeface="Arial"/>
              <a:cs typeface="Arial"/>
              <a:sym typeface="Arial"/>
            </a:endParaRPr>
          </a:p>
        </p:txBody>
      </p:sp>
      <p:sp>
        <p:nvSpPr>
          <p:cNvPr id="183" name="Google Shape;183;p20"/>
          <p:cNvSpPr txBox="1"/>
          <p:nvPr>
            <p:ph type="title"/>
          </p:nvPr>
        </p:nvSpPr>
        <p:spPr>
          <a:xfrm>
            <a:off x="699717" y="399559"/>
            <a:ext cx="1912703" cy="424603"/>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399"/>
              <a:buFont typeface="Bebas Neue"/>
              <a:buNone/>
            </a:pPr>
            <a:r>
              <a:rPr lang="es-ES" sz="2399"/>
              <a:t>INGREDIENTES</a:t>
            </a:r>
            <a:endParaRPr sz="2399"/>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1"/>
          <p:cNvSpPr txBox="1"/>
          <p:nvPr/>
        </p:nvSpPr>
        <p:spPr>
          <a:xfrm>
            <a:off x="543496" y="1200522"/>
            <a:ext cx="8093951"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Arial"/>
                <a:ea typeface="Arial"/>
                <a:cs typeface="Arial"/>
                <a:sym typeface="Arial"/>
              </a:rPr>
              <a:t>Palmitato de retinol: </a:t>
            </a:r>
            <a:r>
              <a:rPr lang="es-ES" sz="1600">
                <a:solidFill>
                  <a:schemeClr val="dk1"/>
                </a:solidFill>
                <a:latin typeface="Arial"/>
                <a:ea typeface="Arial"/>
                <a:cs typeface="Arial"/>
                <a:sym typeface="Arial"/>
              </a:rPr>
              <a:t>Aumenta la regeneración celular y </a:t>
            </a:r>
            <a:r>
              <a:rPr b="1" lang="es-ES" sz="1600">
                <a:solidFill>
                  <a:schemeClr val="dk1"/>
                </a:solidFill>
                <a:latin typeface="Arial"/>
                <a:ea typeface="Arial"/>
                <a:cs typeface="Arial"/>
                <a:sym typeface="Arial"/>
              </a:rPr>
              <a:t>estimula el colágeno y la</a:t>
            </a:r>
            <a:r>
              <a:rPr lang="es-ES" sz="1600">
                <a:solidFill>
                  <a:schemeClr val="dk1"/>
                </a:solidFill>
                <a:latin typeface="Arial"/>
                <a:ea typeface="Arial"/>
                <a:cs typeface="Arial"/>
                <a:sym typeface="Arial"/>
              </a:rPr>
              <a:t> síntesis de</a:t>
            </a:r>
            <a:r>
              <a:rPr b="1" lang="es-ES" sz="1600">
                <a:solidFill>
                  <a:schemeClr val="dk1"/>
                </a:solidFill>
                <a:latin typeface="Arial"/>
                <a:ea typeface="Arial"/>
                <a:cs typeface="Arial"/>
                <a:sym typeface="Arial"/>
              </a:rPr>
              <a:t> elastina</a:t>
            </a:r>
            <a:r>
              <a:rPr lang="es-ES" sz="1600">
                <a:solidFill>
                  <a:schemeClr val="dk1"/>
                </a:solidFill>
                <a:latin typeface="Arial"/>
                <a:ea typeface="Arial"/>
                <a:cs typeface="Arial"/>
                <a:sym typeface="Arial"/>
              </a:rPr>
              <a:t>, aumentando la elasticidad y tersura de la piel y reduciendo la profundidad de las arrugas y líneas de expresión. Proporciona un efecto exfoliante que ayuda a desvanecer las manchas. Además, tiene un potente efecto neutralizador de radicales libres que proporciona protección contra el fotoenvejecimiento.</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1" lang="es-ES" sz="1600">
                <a:solidFill>
                  <a:schemeClr val="dk1"/>
                </a:solidFill>
                <a:latin typeface="Arial"/>
                <a:ea typeface="Arial"/>
                <a:cs typeface="Arial"/>
                <a:sym typeface="Arial"/>
              </a:rPr>
              <a:t>Manteca de Karité: Poderoso </a:t>
            </a:r>
            <a:r>
              <a:rPr lang="es-ES" sz="1600">
                <a:solidFill>
                  <a:schemeClr val="dk1"/>
                </a:solidFill>
                <a:latin typeface="Arial"/>
                <a:ea typeface="Arial"/>
                <a:cs typeface="Arial"/>
                <a:sym typeface="Arial"/>
              </a:rPr>
              <a:t>ingrediente </a:t>
            </a:r>
            <a:r>
              <a:rPr b="1" lang="es-ES" sz="1600">
                <a:solidFill>
                  <a:schemeClr val="dk1"/>
                </a:solidFill>
                <a:latin typeface="Arial"/>
                <a:ea typeface="Arial"/>
                <a:cs typeface="Arial"/>
                <a:sym typeface="Arial"/>
              </a:rPr>
              <a:t>nutritivo </a:t>
            </a:r>
            <a:r>
              <a:rPr lang="es-ES" sz="1600">
                <a:solidFill>
                  <a:schemeClr val="dk1"/>
                </a:solidFill>
                <a:latin typeface="Arial"/>
                <a:ea typeface="Arial"/>
                <a:cs typeface="Arial"/>
                <a:sym typeface="Arial"/>
              </a:rPr>
              <a:t>con  propiedades suavizantes y restauradoras del equilibrio de la piel. Además, es un potente regenerador celular de origen natural. Aporta vitalidad y luminosidad y mejora la barrera cutánea evitando así la deshidratación excesiva y protegiéndola de las agresiones climáticas y la polución. Es muy eficaz regenerando pieles envejecidas, secas, deshidratadas, irritadas y de color apagado.</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1" lang="es-ES" sz="1600">
                <a:solidFill>
                  <a:schemeClr val="dk1"/>
                </a:solidFill>
                <a:latin typeface="Arial"/>
                <a:ea typeface="Arial"/>
                <a:cs typeface="Arial"/>
                <a:sym typeface="Arial"/>
              </a:rPr>
              <a:t>Hypericum Perforatum</a:t>
            </a:r>
            <a:r>
              <a:rPr lang="es-ES" sz="1600">
                <a:solidFill>
                  <a:schemeClr val="dk1"/>
                </a:solidFill>
                <a:latin typeface="Arial"/>
                <a:ea typeface="Arial"/>
                <a:cs typeface="Arial"/>
                <a:sym typeface="Arial"/>
              </a:rPr>
              <a:t>: conocido como hierba de San Juan, puede ayudar a reducir la hinchazón y calmar la piel irritada. También tiene propiedades antioxidantes, lo que signiﬁca que puede ayudar a proteger la piel del envejecimiento prematuro. Además, el aceite de Hypericum perforatum tiene un efecto positivo en la regeneración cutánea, lo que puede mejorar la apariencia y la salud general de la piel.</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189" name="Google Shape;189;p21"/>
          <p:cNvSpPr txBox="1"/>
          <p:nvPr>
            <p:ph type="title"/>
          </p:nvPr>
        </p:nvSpPr>
        <p:spPr>
          <a:xfrm>
            <a:off x="699717" y="399559"/>
            <a:ext cx="1763624" cy="424603"/>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399"/>
              <a:buFont typeface="Bebas Neue"/>
              <a:buNone/>
            </a:pPr>
            <a:r>
              <a:rPr lang="es-ES" sz="2399"/>
              <a:t>INGREDIENTES</a:t>
            </a:r>
            <a:endParaRPr sz="2399"/>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22"/>
          <p:cNvPicPr preferRelativeResize="0"/>
          <p:nvPr/>
        </p:nvPicPr>
        <p:blipFill rotWithShape="1">
          <a:blip r:embed="rId3">
            <a:alphaModFix/>
          </a:blip>
          <a:srcRect b="0" l="0" r="0" t="0"/>
          <a:stretch/>
        </p:blipFill>
        <p:spPr>
          <a:xfrm>
            <a:off x="-176339" y="1333130"/>
            <a:ext cx="10817394" cy="4365742"/>
          </a:xfrm>
          <a:prstGeom prst="rect">
            <a:avLst/>
          </a:prstGeom>
          <a:noFill/>
          <a:ln>
            <a:noFill/>
          </a:ln>
        </p:spPr>
      </p:pic>
      <p:sp>
        <p:nvSpPr>
          <p:cNvPr id="195" name="Google Shape;195;p22"/>
          <p:cNvSpPr txBox="1"/>
          <p:nvPr/>
        </p:nvSpPr>
        <p:spPr>
          <a:xfrm>
            <a:off x="1102037" y="3028268"/>
            <a:ext cx="8260659" cy="73821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s-ES" sz="2798">
                <a:solidFill>
                  <a:schemeClr val="dk1"/>
                </a:solidFill>
                <a:latin typeface="Arial"/>
                <a:ea typeface="Arial"/>
                <a:cs typeface="Arial"/>
                <a:sym typeface="Arial"/>
              </a:rPr>
              <a:t>PRODUCTOS PARA EL CUIDADO EN CASA</a:t>
            </a:r>
            <a:endParaRPr sz="2798">
              <a:solidFill>
                <a:schemeClr val="dk1"/>
              </a:solidFill>
              <a:latin typeface="Arial"/>
              <a:ea typeface="Arial"/>
              <a:cs typeface="Arial"/>
              <a:sym typeface="Arial"/>
            </a:endParaRPr>
          </a:p>
        </p:txBody>
      </p:sp>
      <p:pic>
        <p:nvPicPr>
          <p:cNvPr id="196" name="Google Shape;196;p22"/>
          <p:cNvPicPr preferRelativeResize="0"/>
          <p:nvPr/>
        </p:nvPicPr>
        <p:blipFill rotWithShape="1">
          <a:blip r:embed="rId4">
            <a:alphaModFix/>
          </a:blip>
          <a:srcRect b="0" l="0" r="0" t="0"/>
          <a:stretch/>
        </p:blipFill>
        <p:spPr>
          <a:xfrm>
            <a:off x="4054785" y="428635"/>
            <a:ext cx="2355228" cy="195987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3"/>
          <p:cNvSpPr txBox="1"/>
          <p:nvPr/>
        </p:nvSpPr>
        <p:spPr>
          <a:xfrm>
            <a:off x="704556" y="1161650"/>
            <a:ext cx="1569278" cy="745697"/>
          </a:xfrm>
          <a:prstGeom prst="rect">
            <a:avLst/>
          </a:prstGeom>
          <a:noFill/>
          <a:ln>
            <a:noFill/>
          </a:ln>
        </p:spPr>
        <p:txBody>
          <a:bodyPr anchorCtr="0" anchor="t" bIns="0" lIns="0" spcFirstLastPara="1" rIns="0" wrap="square" tIns="7150">
            <a:spAutoFit/>
          </a:bodyPr>
          <a:lstStyle/>
          <a:p>
            <a:pPr indent="2866" lvl="0" marL="6810" marR="2867" rtl="0" algn="ctr">
              <a:spcBef>
                <a:spcPts val="0"/>
              </a:spcBef>
              <a:spcAft>
                <a:spcPts val="0"/>
              </a:spcAft>
              <a:buNone/>
            </a:pPr>
            <a:r>
              <a:rPr b="1" lang="es-ES" sz="1600">
                <a:solidFill>
                  <a:schemeClr val="dk1"/>
                </a:solidFill>
                <a:latin typeface="Arial"/>
                <a:ea typeface="Arial"/>
                <a:cs typeface="Arial"/>
                <a:sym typeface="Arial"/>
              </a:rPr>
              <a:t>Doble serum intensivo antiarrugas</a:t>
            </a:r>
            <a:endParaRPr sz="1600">
              <a:solidFill>
                <a:schemeClr val="dk1"/>
              </a:solidFill>
              <a:latin typeface="Arial"/>
              <a:ea typeface="Arial"/>
              <a:cs typeface="Arial"/>
              <a:sym typeface="Arial"/>
            </a:endParaRPr>
          </a:p>
        </p:txBody>
      </p:sp>
      <p:sp>
        <p:nvSpPr>
          <p:cNvPr id="202" name="Google Shape;202;p23"/>
          <p:cNvSpPr/>
          <p:nvPr/>
        </p:nvSpPr>
        <p:spPr>
          <a:xfrm>
            <a:off x="8350224" y="4725712"/>
            <a:ext cx="1039086" cy="42578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97">
              <a:solidFill>
                <a:schemeClr val="dk1"/>
              </a:solidFill>
              <a:latin typeface="Calibri"/>
              <a:ea typeface="Calibri"/>
              <a:cs typeface="Calibri"/>
              <a:sym typeface="Calibri"/>
            </a:endParaRPr>
          </a:p>
        </p:txBody>
      </p:sp>
      <p:sp>
        <p:nvSpPr>
          <p:cNvPr id="203" name="Google Shape;203;p23"/>
          <p:cNvSpPr txBox="1"/>
          <p:nvPr>
            <p:ph type="title"/>
          </p:nvPr>
        </p:nvSpPr>
        <p:spPr>
          <a:xfrm>
            <a:off x="699717" y="444913"/>
            <a:ext cx="3554024" cy="332307"/>
          </a:xfrm>
          <a:prstGeom prst="rect">
            <a:avLst/>
          </a:prstGeom>
          <a:solidFill>
            <a:schemeClr val="lt1"/>
          </a:solid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dk1"/>
              </a:buClr>
              <a:buSzPts val="2399"/>
              <a:buFont typeface="Bebas Neue"/>
              <a:buNone/>
            </a:pPr>
            <a:r>
              <a:rPr lang="es-ES" sz="2399">
                <a:solidFill>
                  <a:schemeClr val="dk1"/>
                </a:solidFill>
                <a:latin typeface="Bebas Neue"/>
                <a:ea typeface="Bebas Neue"/>
                <a:cs typeface="Bebas Neue"/>
                <a:sym typeface="Bebas Neue"/>
              </a:rPr>
              <a:t>Productos línea VITAL AGE</a:t>
            </a:r>
            <a:endParaRPr/>
          </a:p>
        </p:txBody>
      </p:sp>
      <p:sp>
        <p:nvSpPr>
          <p:cNvPr id="204" name="Google Shape;204;p23"/>
          <p:cNvSpPr/>
          <p:nvPr/>
        </p:nvSpPr>
        <p:spPr>
          <a:xfrm>
            <a:off x="905836" y="4732836"/>
            <a:ext cx="1534544" cy="42578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97">
              <a:solidFill>
                <a:schemeClr val="dk1"/>
              </a:solidFill>
              <a:latin typeface="Calibri"/>
              <a:ea typeface="Calibri"/>
              <a:cs typeface="Calibri"/>
              <a:sym typeface="Calibri"/>
            </a:endParaRPr>
          </a:p>
        </p:txBody>
      </p:sp>
      <p:sp>
        <p:nvSpPr>
          <p:cNvPr id="205" name="Google Shape;205;p23"/>
          <p:cNvSpPr/>
          <p:nvPr/>
        </p:nvSpPr>
        <p:spPr>
          <a:xfrm>
            <a:off x="678326" y="4690067"/>
            <a:ext cx="1595508" cy="331166"/>
          </a:xfrm>
          <a:custGeom>
            <a:rect b="b" l="l" r="r" t="t"/>
            <a:pathLst>
              <a:path extrusionOk="0" h="586740" w="3439795">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D0CE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97">
              <a:solidFill>
                <a:schemeClr val="dk1"/>
              </a:solidFill>
              <a:latin typeface="Calibri"/>
              <a:ea typeface="Calibri"/>
              <a:cs typeface="Calibri"/>
              <a:sym typeface="Calibri"/>
            </a:endParaRPr>
          </a:p>
        </p:txBody>
      </p:sp>
      <p:sp>
        <p:nvSpPr>
          <p:cNvPr id="206" name="Google Shape;206;p23"/>
          <p:cNvSpPr/>
          <p:nvPr/>
        </p:nvSpPr>
        <p:spPr>
          <a:xfrm>
            <a:off x="704556" y="4744877"/>
            <a:ext cx="1941476" cy="331166"/>
          </a:xfrm>
          <a:custGeom>
            <a:rect b="b" l="l" r="r" t="t"/>
            <a:pathLst>
              <a:path extrusionOk="0" h="586740" w="3439795">
                <a:moveTo>
                  <a:pt x="0" y="97790"/>
                </a:moveTo>
                <a:lnTo>
                  <a:pt x="7684" y="59723"/>
                </a:lnTo>
                <a:lnTo>
                  <a:pt x="28640" y="28640"/>
                </a:lnTo>
                <a:lnTo>
                  <a:pt x="59723" y="7684"/>
                </a:lnTo>
                <a:lnTo>
                  <a:pt x="97789" y="0"/>
                </a:lnTo>
                <a:lnTo>
                  <a:pt x="3341878" y="0"/>
                </a:lnTo>
                <a:lnTo>
                  <a:pt x="3379928" y="7684"/>
                </a:lnTo>
                <a:lnTo>
                  <a:pt x="3411013" y="28640"/>
                </a:lnTo>
                <a:lnTo>
                  <a:pt x="3431978" y="59723"/>
                </a:lnTo>
                <a:lnTo>
                  <a:pt x="3439667" y="97790"/>
                </a:lnTo>
                <a:lnTo>
                  <a:pt x="3439667" y="488950"/>
                </a:lnTo>
                <a:lnTo>
                  <a:pt x="3431978" y="527011"/>
                </a:lnTo>
                <a:lnTo>
                  <a:pt x="3411013" y="558095"/>
                </a:lnTo>
                <a:lnTo>
                  <a:pt x="3379928" y="579054"/>
                </a:lnTo>
                <a:lnTo>
                  <a:pt x="3341878" y="586740"/>
                </a:lnTo>
                <a:lnTo>
                  <a:pt x="97789" y="586740"/>
                </a:lnTo>
                <a:lnTo>
                  <a:pt x="59723" y="579054"/>
                </a:lnTo>
                <a:lnTo>
                  <a:pt x="28640" y="558095"/>
                </a:lnTo>
                <a:lnTo>
                  <a:pt x="7684" y="527011"/>
                </a:lnTo>
                <a:lnTo>
                  <a:pt x="0" y="488950"/>
                </a:lnTo>
                <a:lnTo>
                  <a:pt x="0" y="97790"/>
                </a:lnTo>
                <a:close/>
              </a:path>
            </a:pathLst>
          </a:cu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97">
              <a:solidFill>
                <a:schemeClr val="dk1"/>
              </a:solidFill>
              <a:latin typeface="Calibri"/>
              <a:ea typeface="Calibri"/>
              <a:cs typeface="Calibri"/>
              <a:sym typeface="Calibri"/>
            </a:endParaRPr>
          </a:p>
        </p:txBody>
      </p:sp>
      <p:sp>
        <p:nvSpPr>
          <p:cNvPr id="207" name="Google Shape;207;p23"/>
          <p:cNvSpPr txBox="1"/>
          <p:nvPr/>
        </p:nvSpPr>
        <p:spPr>
          <a:xfrm>
            <a:off x="1157615" y="4725712"/>
            <a:ext cx="1276994" cy="253391"/>
          </a:xfrm>
          <a:prstGeom prst="rect">
            <a:avLst/>
          </a:prstGeom>
          <a:noFill/>
          <a:ln>
            <a:noFill/>
          </a:ln>
        </p:spPr>
        <p:txBody>
          <a:bodyPr anchorCtr="0" anchor="t" bIns="0" lIns="0" spcFirstLastPara="1" rIns="0" wrap="square" tIns="7150">
            <a:spAutoFit/>
          </a:bodyPr>
          <a:lstStyle/>
          <a:p>
            <a:pPr indent="0" lvl="0" marL="7168" marR="0" rtl="0" algn="l">
              <a:spcBef>
                <a:spcPts val="0"/>
              </a:spcBef>
              <a:spcAft>
                <a:spcPts val="0"/>
              </a:spcAft>
              <a:buNone/>
            </a:pPr>
            <a:r>
              <a:rPr lang="es-ES" sz="1600">
                <a:solidFill>
                  <a:srgbClr val="7F7F7F"/>
                </a:solidFill>
                <a:latin typeface="Bebas Neue"/>
                <a:ea typeface="Bebas Neue"/>
                <a:cs typeface="Bebas Neue"/>
                <a:sym typeface="Bebas Neue"/>
              </a:rPr>
              <a:t>SERUM 2</a:t>
            </a:r>
            <a:endParaRPr sz="1600">
              <a:solidFill>
                <a:srgbClr val="7F7F7F"/>
              </a:solidFill>
              <a:latin typeface="Bebas Neue"/>
              <a:ea typeface="Bebas Neue"/>
              <a:cs typeface="Bebas Neue"/>
              <a:sym typeface="Bebas Neue"/>
            </a:endParaRPr>
          </a:p>
        </p:txBody>
      </p:sp>
      <p:sp>
        <p:nvSpPr>
          <p:cNvPr id="208" name="Google Shape;208;p23"/>
          <p:cNvSpPr txBox="1"/>
          <p:nvPr/>
        </p:nvSpPr>
        <p:spPr>
          <a:xfrm>
            <a:off x="5786098" y="1193749"/>
            <a:ext cx="1920210" cy="745697"/>
          </a:xfrm>
          <a:prstGeom prst="rect">
            <a:avLst/>
          </a:prstGeom>
          <a:noFill/>
          <a:ln>
            <a:noFill/>
          </a:ln>
        </p:spPr>
        <p:txBody>
          <a:bodyPr anchorCtr="0" anchor="t" bIns="0" lIns="0" spcFirstLastPara="1" rIns="0" wrap="square" tIns="7150">
            <a:spAutoFit/>
          </a:bodyPr>
          <a:lstStyle/>
          <a:p>
            <a:pPr indent="0" lvl="0" marL="7168" marR="2867" rtl="0" algn="ctr">
              <a:spcBef>
                <a:spcPts val="0"/>
              </a:spcBef>
              <a:spcAft>
                <a:spcPts val="0"/>
              </a:spcAft>
              <a:buNone/>
            </a:pPr>
            <a:r>
              <a:rPr b="1" lang="es-ES" sz="1600">
                <a:solidFill>
                  <a:schemeClr val="dk1"/>
                </a:solidFill>
                <a:latin typeface="Arial"/>
                <a:ea typeface="Arial"/>
                <a:cs typeface="Arial"/>
                <a:sym typeface="Arial"/>
              </a:rPr>
              <a:t>Crema hidratante </a:t>
            </a:r>
            <a:r>
              <a:rPr lang="es-ES" sz="1600">
                <a:solidFill>
                  <a:schemeClr val="dk1"/>
                </a:solidFill>
                <a:latin typeface="Arial"/>
                <a:ea typeface="Arial"/>
                <a:cs typeface="Arial"/>
                <a:sym typeface="Arial"/>
              </a:rPr>
              <a:t>difumina las líneas de expresión.</a:t>
            </a:r>
            <a:endParaRPr/>
          </a:p>
        </p:txBody>
      </p:sp>
      <p:sp>
        <p:nvSpPr>
          <p:cNvPr id="209" name="Google Shape;209;p23"/>
          <p:cNvSpPr/>
          <p:nvPr/>
        </p:nvSpPr>
        <p:spPr>
          <a:xfrm>
            <a:off x="5963287" y="4709894"/>
            <a:ext cx="1595507" cy="331166"/>
          </a:xfrm>
          <a:custGeom>
            <a:rect b="b" l="l" r="r" t="t"/>
            <a:pathLst>
              <a:path extrusionOk="0" h="586740" w="3439795">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D0CE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97">
              <a:solidFill>
                <a:schemeClr val="dk1"/>
              </a:solidFill>
              <a:latin typeface="Calibri"/>
              <a:ea typeface="Calibri"/>
              <a:cs typeface="Calibri"/>
              <a:sym typeface="Calibri"/>
            </a:endParaRPr>
          </a:p>
        </p:txBody>
      </p:sp>
      <p:sp>
        <p:nvSpPr>
          <p:cNvPr id="210" name="Google Shape;210;p23"/>
          <p:cNvSpPr txBox="1"/>
          <p:nvPr/>
        </p:nvSpPr>
        <p:spPr>
          <a:xfrm>
            <a:off x="6049278" y="4757923"/>
            <a:ext cx="1649734" cy="253391"/>
          </a:xfrm>
          <a:prstGeom prst="rect">
            <a:avLst/>
          </a:prstGeom>
          <a:noFill/>
          <a:ln>
            <a:noFill/>
          </a:ln>
        </p:spPr>
        <p:txBody>
          <a:bodyPr anchorCtr="0" anchor="t" bIns="0" lIns="0" spcFirstLastPara="1" rIns="0" wrap="square" tIns="7150">
            <a:spAutoFit/>
          </a:bodyPr>
          <a:lstStyle/>
          <a:p>
            <a:pPr indent="0" lvl="0" marL="7168" marR="0" rtl="0" algn="l">
              <a:spcBef>
                <a:spcPts val="0"/>
              </a:spcBef>
              <a:spcAft>
                <a:spcPts val="0"/>
              </a:spcAft>
              <a:buNone/>
            </a:pPr>
            <a:r>
              <a:rPr lang="es-ES" sz="1600">
                <a:solidFill>
                  <a:srgbClr val="7F7F7F"/>
                </a:solidFill>
                <a:latin typeface="Bebas Neue"/>
                <a:ea typeface="Bebas Neue"/>
                <a:cs typeface="Bebas Neue"/>
                <a:sym typeface="Bebas Neue"/>
              </a:rPr>
              <a:t>WRINKLE ATTACK DAY</a:t>
            </a:r>
            <a:endParaRPr sz="1600">
              <a:solidFill>
                <a:srgbClr val="7F7F7F"/>
              </a:solidFill>
              <a:latin typeface="Bebas Neue"/>
              <a:ea typeface="Bebas Neue"/>
              <a:cs typeface="Bebas Neue"/>
              <a:sym typeface="Bebas Neue"/>
            </a:endParaRPr>
          </a:p>
        </p:txBody>
      </p:sp>
      <p:sp>
        <p:nvSpPr>
          <p:cNvPr id="211" name="Google Shape;211;p23"/>
          <p:cNvSpPr txBox="1"/>
          <p:nvPr/>
        </p:nvSpPr>
        <p:spPr>
          <a:xfrm>
            <a:off x="7597051" y="1185147"/>
            <a:ext cx="1941476" cy="499544"/>
          </a:xfrm>
          <a:prstGeom prst="rect">
            <a:avLst/>
          </a:prstGeom>
          <a:noFill/>
          <a:ln>
            <a:noFill/>
          </a:ln>
        </p:spPr>
        <p:txBody>
          <a:bodyPr anchorCtr="0" anchor="t" bIns="0" lIns="0" spcFirstLastPara="1" rIns="0" wrap="square" tIns="7150">
            <a:spAutoFit/>
          </a:bodyPr>
          <a:lstStyle/>
          <a:p>
            <a:pPr indent="-716" lvl="0" marL="7168" marR="2867" rtl="0" algn="ctr">
              <a:spcBef>
                <a:spcPts val="0"/>
              </a:spcBef>
              <a:spcAft>
                <a:spcPts val="0"/>
              </a:spcAft>
              <a:buNone/>
            </a:pPr>
            <a:r>
              <a:rPr b="1" lang="es-ES" sz="1600">
                <a:solidFill>
                  <a:schemeClr val="dk1"/>
                </a:solidFill>
                <a:latin typeface="Arial"/>
                <a:ea typeface="Arial"/>
                <a:cs typeface="Arial"/>
                <a:sym typeface="Arial"/>
              </a:rPr>
              <a:t>Contorno de ojos</a:t>
            </a:r>
            <a:r>
              <a:rPr lang="es-ES" sz="1600">
                <a:solidFill>
                  <a:schemeClr val="dk1"/>
                </a:solidFill>
                <a:latin typeface="Arial"/>
                <a:ea typeface="Arial"/>
                <a:cs typeface="Arial"/>
                <a:sym typeface="Arial"/>
              </a:rPr>
              <a:t>,  corrector de arrugas</a:t>
            </a:r>
            <a:endParaRPr sz="1600">
              <a:solidFill>
                <a:schemeClr val="dk1"/>
              </a:solidFill>
              <a:latin typeface="Arial"/>
              <a:ea typeface="Arial"/>
              <a:cs typeface="Arial"/>
              <a:sym typeface="Arial"/>
            </a:endParaRPr>
          </a:p>
        </p:txBody>
      </p:sp>
      <p:sp>
        <p:nvSpPr>
          <p:cNvPr id="212" name="Google Shape;212;p23"/>
          <p:cNvSpPr/>
          <p:nvPr/>
        </p:nvSpPr>
        <p:spPr>
          <a:xfrm>
            <a:off x="7770034" y="4709894"/>
            <a:ext cx="1595508" cy="331166"/>
          </a:xfrm>
          <a:custGeom>
            <a:rect b="b" l="l" r="r" t="t"/>
            <a:pathLst>
              <a:path extrusionOk="0" h="586740" w="3439795">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D0CE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97">
              <a:solidFill>
                <a:schemeClr val="dk1"/>
              </a:solidFill>
              <a:latin typeface="Calibri"/>
              <a:ea typeface="Calibri"/>
              <a:cs typeface="Calibri"/>
              <a:sym typeface="Calibri"/>
            </a:endParaRPr>
          </a:p>
        </p:txBody>
      </p:sp>
      <p:sp>
        <p:nvSpPr>
          <p:cNvPr id="213" name="Google Shape;213;p23"/>
          <p:cNvSpPr txBox="1"/>
          <p:nvPr/>
        </p:nvSpPr>
        <p:spPr>
          <a:xfrm>
            <a:off x="7996403" y="4743128"/>
            <a:ext cx="1353162" cy="253391"/>
          </a:xfrm>
          <a:prstGeom prst="rect">
            <a:avLst/>
          </a:prstGeom>
          <a:noFill/>
          <a:ln>
            <a:noFill/>
          </a:ln>
        </p:spPr>
        <p:txBody>
          <a:bodyPr anchorCtr="0" anchor="t" bIns="0" lIns="0" spcFirstLastPara="1" rIns="0" wrap="square" tIns="7150">
            <a:spAutoFit/>
          </a:bodyPr>
          <a:lstStyle/>
          <a:p>
            <a:pPr indent="0" lvl="0" marL="7168" marR="0" rtl="0" algn="l">
              <a:spcBef>
                <a:spcPts val="0"/>
              </a:spcBef>
              <a:spcAft>
                <a:spcPts val="0"/>
              </a:spcAft>
              <a:buNone/>
            </a:pPr>
            <a:r>
              <a:rPr lang="es-ES" sz="1600">
                <a:solidFill>
                  <a:srgbClr val="7F7F7F"/>
                </a:solidFill>
                <a:latin typeface="Bebas Neue"/>
                <a:ea typeface="Bebas Neue"/>
                <a:cs typeface="Bebas Neue"/>
                <a:sym typeface="Bebas Neue"/>
              </a:rPr>
              <a:t>EYE WRINKLE ATTACK</a:t>
            </a:r>
            <a:endParaRPr sz="1600">
              <a:solidFill>
                <a:srgbClr val="7F7F7F"/>
              </a:solidFill>
              <a:latin typeface="Bebas Neue"/>
              <a:ea typeface="Bebas Neue"/>
              <a:cs typeface="Bebas Neue"/>
              <a:sym typeface="Bebas Neue"/>
            </a:endParaRPr>
          </a:p>
        </p:txBody>
      </p:sp>
      <p:sp>
        <p:nvSpPr>
          <p:cNvPr id="214" name="Google Shape;214;p23"/>
          <p:cNvSpPr txBox="1"/>
          <p:nvPr/>
        </p:nvSpPr>
        <p:spPr>
          <a:xfrm>
            <a:off x="3980177" y="1193749"/>
            <a:ext cx="1896638" cy="512365"/>
          </a:xfrm>
          <a:prstGeom prst="rect">
            <a:avLst/>
          </a:prstGeom>
          <a:noFill/>
          <a:ln>
            <a:noFill/>
          </a:ln>
        </p:spPr>
        <p:txBody>
          <a:bodyPr anchorCtr="0" anchor="t" bIns="0" lIns="0" spcFirstLastPara="1" rIns="0" wrap="square" tIns="7150">
            <a:spAutoFit/>
          </a:bodyPr>
          <a:lstStyle/>
          <a:p>
            <a:pPr indent="2866" lvl="0" marL="6810" marR="2867" rtl="0" algn="ctr">
              <a:spcBef>
                <a:spcPts val="0"/>
              </a:spcBef>
              <a:spcAft>
                <a:spcPts val="0"/>
              </a:spcAft>
              <a:buNone/>
            </a:pPr>
            <a:r>
              <a:rPr b="1" lang="es-ES" sz="1600">
                <a:solidFill>
                  <a:schemeClr val="dk1"/>
                </a:solidFill>
                <a:latin typeface="Arial"/>
                <a:ea typeface="Arial"/>
                <a:cs typeface="Arial"/>
                <a:sym typeface="Arial"/>
              </a:rPr>
              <a:t>Crema antiedad</a:t>
            </a:r>
            <a:r>
              <a:rPr lang="es-ES"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a:p>
            <a:pPr indent="2866" lvl="0" marL="6810" marR="2867" rtl="0" algn="ctr">
              <a:spcBef>
                <a:spcPts val="56"/>
              </a:spcBef>
              <a:spcAft>
                <a:spcPts val="0"/>
              </a:spcAft>
              <a:buNone/>
            </a:pPr>
            <a:r>
              <a:rPr lang="es-ES" sz="1600">
                <a:solidFill>
                  <a:schemeClr val="dk1"/>
                </a:solidFill>
                <a:latin typeface="Arial"/>
                <a:ea typeface="Arial"/>
                <a:cs typeface="Arial"/>
                <a:sym typeface="Arial"/>
              </a:rPr>
              <a:t>de noche</a:t>
            </a:r>
            <a:endParaRPr sz="1600">
              <a:solidFill>
                <a:schemeClr val="dk1"/>
              </a:solidFill>
              <a:latin typeface="Arial"/>
              <a:ea typeface="Arial"/>
              <a:cs typeface="Arial"/>
              <a:sym typeface="Arial"/>
            </a:endParaRPr>
          </a:p>
        </p:txBody>
      </p:sp>
      <p:sp>
        <p:nvSpPr>
          <p:cNvPr id="215" name="Google Shape;215;p23"/>
          <p:cNvSpPr/>
          <p:nvPr/>
        </p:nvSpPr>
        <p:spPr>
          <a:xfrm>
            <a:off x="4156559" y="4697671"/>
            <a:ext cx="1595508" cy="331166"/>
          </a:xfrm>
          <a:custGeom>
            <a:rect b="b" l="l" r="r" t="t"/>
            <a:pathLst>
              <a:path extrusionOk="0" h="586740" w="3439795">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D0CE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97">
              <a:solidFill>
                <a:schemeClr val="dk1"/>
              </a:solidFill>
              <a:latin typeface="Calibri"/>
              <a:ea typeface="Calibri"/>
              <a:cs typeface="Calibri"/>
              <a:sym typeface="Calibri"/>
            </a:endParaRPr>
          </a:p>
        </p:txBody>
      </p:sp>
      <p:sp>
        <p:nvSpPr>
          <p:cNvPr id="216" name="Google Shape;216;p23"/>
          <p:cNvSpPr txBox="1"/>
          <p:nvPr/>
        </p:nvSpPr>
        <p:spPr>
          <a:xfrm>
            <a:off x="4201356" y="4736559"/>
            <a:ext cx="1705487" cy="253391"/>
          </a:xfrm>
          <a:prstGeom prst="rect">
            <a:avLst/>
          </a:prstGeom>
          <a:noFill/>
          <a:ln>
            <a:noFill/>
          </a:ln>
        </p:spPr>
        <p:txBody>
          <a:bodyPr anchorCtr="0" anchor="t" bIns="0" lIns="0" spcFirstLastPara="1" rIns="0" wrap="square" tIns="7150">
            <a:spAutoFit/>
          </a:bodyPr>
          <a:lstStyle/>
          <a:p>
            <a:pPr indent="0" lvl="0" marL="7168" marR="0" rtl="0" algn="l">
              <a:spcBef>
                <a:spcPts val="0"/>
              </a:spcBef>
              <a:spcAft>
                <a:spcPts val="0"/>
              </a:spcAft>
              <a:buNone/>
            </a:pPr>
            <a:r>
              <a:rPr lang="es-ES" sz="1600">
                <a:solidFill>
                  <a:srgbClr val="7F7F7F"/>
                </a:solidFill>
                <a:latin typeface="Bebas Neue"/>
                <a:ea typeface="Bebas Neue"/>
                <a:cs typeface="Bebas Neue"/>
                <a:sym typeface="Bebas Neue"/>
              </a:rPr>
              <a:t>WRINKLE ATTCK NIGHT</a:t>
            </a:r>
            <a:endParaRPr sz="1600">
              <a:solidFill>
                <a:srgbClr val="7F7F7F"/>
              </a:solidFill>
              <a:latin typeface="Bebas Neue"/>
              <a:ea typeface="Bebas Neue"/>
              <a:cs typeface="Bebas Neue"/>
              <a:sym typeface="Bebas Neue"/>
            </a:endParaRPr>
          </a:p>
        </p:txBody>
      </p:sp>
      <p:sp>
        <p:nvSpPr>
          <p:cNvPr id="217" name="Google Shape;217;p23"/>
          <p:cNvSpPr/>
          <p:nvPr/>
        </p:nvSpPr>
        <p:spPr>
          <a:xfrm>
            <a:off x="2386055" y="4697671"/>
            <a:ext cx="1595508" cy="331166"/>
          </a:xfrm>
          <a:custGeom>
            <a:rect b="b" l="l" r="r" t="t"/>
            <a:pathLst>
              <a:path extrusionOk="0" h="586740" w="3439795">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D0CE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97">
              <a:solidFill>
                <a:schemeClr val="dk1"/>
              </a:solidFill>
              <a:latin typeface="Calibri"/>
              <a:ea typeface="Calibri"/>
              <a:cs typeface="Calibri"/>
              <a:sym typeface="Calibri"/>
            </a:endParaRPr>
          </a:p>
        </p:txBody>
      </p:sp>
      <p:sp>
        <p:nvSpPr>
          <p:cNvPr id="218" name="Google Shape;218;p23"/>
          <p:cNvSpPr txBox="1"/>
          <p:nvPr/>
        </p:nvSpPr>
        <p:spPr>
          <a:xfrm>
            <a:off x="2273834" y="1181278"/>
            <a:ext cx="1896638" cy="499544"/>
          </a:xfrm>
          <a:prstGeom prst="rect">
            <a:avLst/>
          </a:prstGeom>
          <a:noFill/>
          <a:ln>
            <a:noFill/>
          </a:ln>
        </p:spPr>
        <p:txBody>
          <a:bodyPr anchorCtr="0" anchor="t" bIns="0" lIns="0" spcFirstLastPara="1" rIns="0" wrap="square" tIns="7150">
            <a:spAutoFit/>
          </a:bodyPr>
          <a:lstStyle/>
          <a:p>
            <a:pPr indent="2866" lvl="0" marL="6810" marR="2867" rtl="0" algn="ctr">
              <a:spcBef>
                <a:spcPts val="0"/>
              </a:spcBef>
              <a:spcAft>
                <a:spcPts val="0"/>
              </a:spcAft>
              <a:buNone/>
            </a:pPr>
            <a:r>
              <a:rPr b="1" lang="es-ES" sz="1600">
                <a:solidFill>
                  <a:schemeClr val="dk1"/>
                </a:solidFill>
                <a:latin typeface="Arial"/>
                <a:ea typeface="Arial"/>
                <a:cs typeface="Arial"/>
                <a:sym typeface="Arial"/>
              </a:rPr>
              <a:t>Serum antiedad</a:t>
            </a:r>
            <a:r>
              <a:rPr lang="es-ES" sz="1600">
                <a:solidFill>
                  <a:schemeClr val="dk1"/>
                </a:solidFill>
                <a:latin typeface="Arial"/>
                <a:ea typeface="Arial"/>
                <a:cs typeface="Arial"/>
                <a:sym typeface="Arial"/>
              </a:rPr>
              <a:t> alisador</a:t>
            </a:r>
            <a:endParaRPr sz="1600">
              <a:solidFill>
                <a:schemeClr val="dk1"/>
              </a:solidFill>
              <a:latin typeface="Arial"/>
              <a:ea typeface="Arial"/>
              <a:cs typeface="Arial"/>
              <a:sym typeface="Arial"/>
            </a:endParaRPr>
          </a:p>
        </p:txBody>
      </p:sp>
      <p:sp>
        <p:nvSpPr>
          <p:cNvPr id="219" name="Google Shape;219;p23"/>
          <p:cNvSpPr txBox="1"/>
          <p:nvPr/>
        </p:nvSpPr>
        <p:spPr>
          <a:xfrm>
            <a:off x="2698781" y="4736559"/>
            <a:ext cx="993468" cy="253391"/>
          </a:xfrm>
          <a:prstGeom prst="rect">
            <a:avLst/>
          </a:prstGeom>
          <a:noFill/>
          <a:ln>
            <a:noFill/>
          </a:ln>
        </p:spPr>
        <p:txBody>
          <a:bodyPr anchorCtr="0" anchor="t" bIns="0" lIns="0" spcFirstLastPara="1" rIns="0" wrap="square" tIns="7150">
            <a:spAutoFit/>
          </a:bodyPr>
          <a:lstStyle/>
          <a:p>
            <a:pPr indent="0" lvl="0" marL="7168" marR="0" rtl="0" algn="l">
              <a:spcBef>
                <a:spcPts val="0"/>
              </a:spcBef>
              <a:spcAft>
                <a:spcPts val="0"/>
              </a:spcAft>
              <a:buNone/>
            </a:pPr>
            <a:r>
              <a:rPr lang="es-ES" sz="1600">
                <a:solidFill>
                  <a:srgbClr val="7F7F7F"/>
                </a:solidFill>
                <a:latin typeface="Bebas Neue"/>
                <a:ea typeface="Bebas Neue"/>
                <a:cs typeface="Bebas Neue"/>
                <a:sym typeface="Bebas Neue"/>
              </a:rPr>
              <a:t>ANTIAGE V-B3</a:t>
            </a:r>
            <a:endParaRPr sz="1600">
              <a:solidFill>
                <a:srgbClr val="7F7F7F"/>
              </a:solidFill>
              <a:latin typeface="Bebas Neue"/>
              <a:ea typeface="Bebas Neue"/>
              <a:cs typeface="Bebas Neue"/>
              <a:sym typeface="Bebas Neue"/>
            </a:endParaRPr>
          </a:p>
        </p:txBody>
      </p:sp>
      <p:pic>
        <p:nvPicPr>
          <p:cNvPr id="220" name="Google Shape;220;p23"/>
          <p:cNvPicPr preferRelativeResize="0"/>
          <p:nvPr/>
        </p:nvPicPr>
        <p:blipFill rotWithShape="1">
          <a:blip r:embed="rId5">
            <a:alphaModFix/>
          </a:blip>
          <a:srcRect b="6943" l="0" r="53189" t="15404"/>
          <a:stretch/>
        </p:blipFill>
        <p:spPr>
          <a:xfrm>
            <a:off x="6044798" y="2420635"/>
            <a:ext cx="1050123" cy="2153257"/>
          </a:xfrm>
          <a:prstGeom prst="rect">
            <a:avLst/>
          </a:prstGeom>
          <a:noFill/>
          <a:ln>
            <a:noFill/>
          </a:ln>
        </p:spPr>
      </p:pic>
      <p:pic>
        <p:nvPicPr>
          <p:cNvPr id="221" name="Google Shape;221;p23"/>
          <p:cNvPicPr preferRelativeResize="0"/>
          <p:nvPr/>
        </p:nvPicPr>
        <p:blipFill rotWithShape="1">
          <a:blip r:embed="rId6">
            <a:alphaModFix/>
          </a:blip>
          <a:srcRect b="31715" l="0" r="51783" t="33157"/>
          <a:stretch/>
        </p:blipFill>
        <p:spPr>
          <a:xfrm>
            <a:off x="4080386" y="3179535"/>
            <a:ext cx="1579789" cy="1422671"/>
          </a:xfrm>
          <a:prstGeom prst="rect">
            <a:avLst/>
          </a:prstGeom>
          <a:noFill/>
          <a:ln>
            <a:noFill/>
          </a:ln>
        </p:spPr>
      </p:pic>
      <p:pic>
        <p:nvPicPr>
          <p:cNvPr id="222" name="Google Shape;222;p23"/>
          <p:cNvPicPr preferRelativeResize="0"/>
          <p:nvPr/>
        </p:nvPicPr>
        <p:blipFill rotWithShape="1">
          <a:blip r:embed="rId7">
            <a:alphaModFix/>
          </a:blip>
          <a:srcRect b="0" l="0" r="55088" t="14907"/>
          <a:stretch/>
        </p:blipFill>
        <p:spPr>
          <a:xfrm>
            <a:off x="2669346" y="2571868"/>
            <a:ext cx="802694" cy="1858161"/>
          </a:xfrm>
          <a:prstGeom prst="rect">
            <a:avLst/>
          </a:prstGeom>
          <a:noFill/>
          <a:ln>
            <a:noFill/>
          </a:ln>
        </p:spPr>
      </p:pic>
      <p:pic>
        <p:nvPicPr>
          <p:cNvPr id="223" name="Google Shape;223;p23"/>
          <p:cNvPicPr preferRelativeResize="0"/>
          <p:nvPr/>
        </p:nvPicPr>
        <p:blipFill rotWithShape="1">
          <a:blip r:embed="rId8">
            <a:alphaModFix/>
          </a:blip>
          <a:srcRect b="0" l="51425" r="0" t="0"/>
          <a:stretch/>
        </p:blipFill>
        <p:spPr>
          <a:xfrm>
            <a:off x="875528" y="1528723"/>
            <a:ext cx="1175190" cy="3239243"/>
          </a:xfrm>
          <a:prstGeom prst="rect">
            <a:avLst/>
          </a:prstGeom>
          <a:noFill/>
          <a:ln>
            <a:noFill/>
          </a:ln>
        </p:spPr>
      </p:pic>
      <p:pic>
        <p:nvPicPr>
          <p:cNvPr id="224" name="Google Shape;224;p23"/>
          <p:cNvPicPr preferRelativeResize="0"/>
          <p:nvPr/>
        </p:nvPicPr>
        <p:blipFill rotWithShape="1">
          <a:blip r:embed="rId9">
            <a:alphaModFix/>
          </a:blip>
          <a:srcRect b="10460" l="54794" r="15497" t="17435"/>
          <a:stretch/>
        </p:blipFill>
        <p:spPr>
          <a:xfrm>
            <a:off x="8261514" y="2571868"/>
            <a:ext cx="578200" cy="1734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4"/>
          <p:cNvSpPr txBox="1"/>
          <p:nvPr/>
        </p:nvSpPr>
        <p:spPr>
          <a:xfrm>
            <a:off x="1335583" y="853977"/>
            <a:ext cx="7776864" cy="892552"/>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None/>
            </a:pPr>
            <a:r>
              <a:t/>
            </a:r>
            <a:endParaRPr sz="1600">
              <a:solidFill>
                <a:srgbClr val="595959"/>
              </a:solidFill>
              <a:latin typeface="Arial"/>
              <a:ea typeface="Arial"/>
              <a:cs typeface="Arial"/>
              <a:sym typeface="Arial"/>
            </a:endParaRPr>
          </a:p>
          <a:p>
            <a:pPr indent="-342900" lvl="0" marL="342900" marR="0" rtl="0" algn="ctr">
              <a:spcBef>
                <a:spcPts val="0"/>
              </a:spcBef>
              <a:spcAft>
                <a:spcPts val="0"/>
              </a:spcAft>
              <a:buNone/>
            </a:pPr>
            <a:r>
              <a:rPr i="1" lang="es-ES" sz="2000">
                <a:solidFill>
                  <a:srgbClr val="595959"/>
                </a:solidFill>
                <a:latin typeface="Arial"/>
                <a:ea typeface="Arial"/>
                <a:cs typeface="Arial"/>
                <a:sym typeface="Arial"/>
              </a:rPr>
              <a:t>Tratamiento antiarrugas intensivo en fórmula de doble fase</a:t>
            </a:r>
            <a:endParaRPr/>
          </a:p>
          <a:p>
            <a:pPr indent="-342900" lvl="0" marL="342900" marR="0" rtl="0" algn="just">
              <a:spcBef>
                <a:spcPts val="0"/>
              </a:spcBef>
              <a:spcAft>
                <a:spcPts val="0"/>
              </a:spcAft>
              <a:buNone/>
            </a:pPr>
            <a:r>
              <a:t/>
            </a:r>
            <a:endParaRPr sz="1600">
              <a:solidFill>
                <a:srgbClr val="595959"/>
              </a:solidFill>
              <a:latin typeface="Arial"/>
              <a:ea typeface="Arial"/>
              <a:cs typeface="Arial"/>
              <a:sym typeface="Arial"/>
            </a:endParaRPr>
          </a:p>
        </p:txBody>
      </p:sp>
      <p:pic>
        <p:nvPicPr>
          <p:cNvPr descr="fotolia_163028284.jpg" id="230" name="Google Shape;230;p24"/>
          <p:cNvPicPr preferRelativeResize="0"/>
          <p:nvPr/>
        </p:nvPicPr>
        <p:blipFill rotWithShape="1">
          <a:blip r:embed="rId3">
            <a:alphaModFix/>
          </a:blip>
          <a:srcRect b="0" l="0" r="0" t="0"/>
          <a:stretch/>
        </p:blipFill>
        <p:spPr>
          <a:xfrm>
            <a:off x="2487711" y="1910876"/>
            <a:ext cx="1272531" cy="1272531"/>
          </a:xfrm>
          <a:prstGeom prst="rect">
            <a:avLst/>
          </a:prstGeom>
          <a:noFill/>
          <a:ln>
            <a:noFill/>
          </a:ln>
        </p:spPr>
      </p:pic>
      <p:pic>
        <p:nvPicPr>
          <p:cNvPr descr="fotolia_163028284.jpg" id="231" name="Google Shape;231;p24"/>
          <p:cNvPicPr preferRelativeResize="0"/>
          <p:nvPr/>
        </p:nvPicPr>
        <p:blipFill rotWithShape="1">
          <a:blip r:embed="rId3">
            <a:alphaModFix/>
          </a:blip>
          <a:srcRect b="0" l="0" r="0" t="0"/>
          <a:stretch/>
        </p:blipFill>
        <p:spPr>
          <a:xfrm rot="-7522564">
            <a:off x="6338998" y="1729714"/>
            <a:ext cx="1272531" cy="1272531"/>
          </a:xfrm>
          <a:prstGeom prst="rect">
            <a:avLst/>
          </a:prstGeom>
          <a:noFill/>
          <a:ln>
            <a:noFill/>
          </a:ln>
        </p:spPr>
      </p:pic>
      <p:sp>
        <p:nvSpPr>
          <p:cNvPr id="232" name="Google Shape;232;p24"/>
          <p:cNvSpPr txBox="1"/>
          <p:nvPr/>
        </p:nvSpPr>
        <p:spPr>
          <a:xfrm>
            <a:off x="1839639" y="3063004"/>
            <a:ext cx="26642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rgbClr val="595959"/>
                </a:solidFill>
                <a:latin typeface="Arial"/>
                <a:ea typeface="Arial"/>
                <a:cs typeface="Arial"/>
                <a:sym typeface="Arial"/>
              </a:rPr>
              <a:t>Retinol puro </a:t>
            </a:r>
            <a:r>
              <a:rPr lang="es-ES" sz="1200">
                <a:solidFill>
                  <a:srgbClr val="595959"/>
                </a:solidFill>
                <a:latin typeface="Arial"/>
                <a:ea typeface="Arial"/>
                <a:cs typeface="Arial"/>
                <a:sym typeface="Arial"/>
              </a:rPr>
              <a:t>0.3%</a:t>
            </a:r>
            <a:endParaRPr/>
          </a:p>
          <a:p>
            <a:pPr indent="0" lvl="0" marL="0" marR="0" rtl="0" algn="ctr">
              <a:spcBef>
                <a:spcPts val="0"/>
              </a:spcBef>
              <a:spcAft>
                <a:spcPts val="0"/>
              </a:spcAft>
              <a:buNone/>
            </a:pPr>
            <a:r>
              <a:rPr lang="es-ES" sz="1800">
                <a:solidFill>
                  <a:srgbClr val="595959"/>
                </a:solidFill>
                <a:latin typeface="Arial"/>
                <a:ea typeface="Arial"/>
                <a:cs typeface="Arial"/>
                <a:sym typeface="Arial"/>
              </a:rPr>
              <a:t>Film molecular</a:t>
            </a:r>
            <a:endParaRPr sz="1800">
              <a:solidFill>
                <a:srgbClr val="595959"/>
              </a:solidFill>
              <a:latin typeface="Arial"/>
              <a:ea typeface="Arial"/>
              <a:cs typeface="Arial"/>
              <a:sym typeface="Arial"/>
            </a:endParaRPr>
          </a:p>
        </p:txBody>
      </p:sp>
      <p:sp>
        <p:nvSpPr>
          <p:cNvPr id="233" name="Google Shape;233;p24"/>
          <p:cNvSpPr txBox="1"/>
          <p:nvPr/>
        </p:nvSpPr>
        <p:spPr>
          <a:xfrm>
            <a:off x="5728071" y="3063004"/>
            <a:ext cx="26642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rgbClr val="595959"/>
                </a:solidFill>
                <a:latin typeface="Arial"/>
                <a:ea typeface="Arial"/>
                <a:cs typeface="Arial"/>
                <a:sym typeface="Arial"/>
              </a:rPr>
              <a:t>Coenzima Q10 </a:t>
            </a:r>
            <a:r>
              <a:rPr lang="es-ES" sz="1200">
                <a:solidFill>
                  <a:srgbClr val="595959"/>
                </a:solidFill>
                <a:latin typeface="Arial"/>
                <a:ea typeface="Arial"/>
                <a:cs typeface="Arial"/>
                <a:sym typeface="Arial"/>
              </a:rPr>
              <a:t>0.2%</a:t>
            </a:r>
            <a:endParaRPr/>
          </a:p>
          <a:p>
            <a:pPr indent="0" lvl="0" marL="0" marR="0" rtl="0" algn="ctr">
              <a:spcBef>
                <a:spcPts val="0"/>
              </a:spcBef>
              <a:spcAft>
                <a:spcPts val="0"/>
              </a:spcAft>
              <a:buNone/>
            </a:pPr>
            <a:r>
              <a:rPr lang="es-ES" sz="1800">
                <a:solidFill>
                  <a:srgbClr val="595959"/>
                </a:solidFill>
                <a:latin typeface="Arial"/>
                <a:ea typeface="Arial"/>
                <a:cs typeface="Arial"/>
                <a:sym typeface="Arial"/>
              </a:rPr>
              <a:t>liposomada</a:t>
            </a:r>
            <a:endParaRPr sz="1800">
              <a:solidFill>
                <a:srgbClr val="595959"/>
              </a:solidFill>
              <a:latin typeface="Arial"/>
              <a:ea typeface="Arial"/>
              <a:cs typeface="Arial"/>
              <a:sym typeface="Arial"/>
            </a:endParaRPr>
          </a:p>
        </p:txBody>
      </p:sp>
      <p:sp>
        <p:nvSpPr>
          <p:cNvPr id="234" name="Google Shape;234;p24"/>
          <p:cNvSpPr txBox="1"/>
          <p:nvPr/>
        </p:nvSpPr>
        <p:spPr>
          <a:xfrm>
            <a:off x="1983655" y="3855092"/>
            <a:ext cx="2304256"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100">
                <a:solidFill>
                  <a:srgbClr val="595959"/>
                </a:solidFill>
                <a:latin typeface="Arial"/>
                <a:ea typeface="Arial"/>
                <a:cs typeface="Arial"/>
                <a:sym typeface="Arial"/>
              </a:rPr>
              <a:t>Molécula fina que asegura su estabilidad y favorece su penetración en las capas más profundas de la piel</a:t>
            </a:r>
            <a:endParaRPr/>
          </a:p>
        </p:txBody>
      </p:sp>
      <p:sp>
        <p:nvSpPr>
          <p:cNvPr id="235" name="Google Shape;235;p24"/>
          <p:cNvSpPr txBox="1"/>
          <p:nvPr/>
        </p:nvSpPr>
        <p:spPr>
          <a:xfrm>
            <a:off x="6016103" y="3903000"/>
            <a:ext cx="2304256"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100">
                <a:solidFill>
                  <a:srgbClr val="595959"/>
                </a:solidFill>
                <a:latin typeface="Arial"/>
                <a:ea typeface="Arial"/>
                <a:cs typeface="Arial"/>
                <a:sym typeface="Arial"/>
              </a:rPr>
              <a:t>Favorece la penetración en las capas más profundas de la epidermis , aportando estabilidad  de los activos</a:t>
            </a:r>
            <a:endParaRPr/>
          </a:p>
        </p:txBody>
      </p:sp>
      <p:sp>
        <p:nvSpPr>
          <p:cNvPr id="236" name="Google Shape;236;p24"/>
          <p:cNvSpPr txBox="1"/>
          <p:nvPr>
            <p:ph type="title"/>
          </p:nvPr>
        </p:nvSpPr>
        <p:spPr>
          <a:xfrm>
            <a:off x="698500" y="398871"/>
            <a:ext cx="1332416"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latin typeface="Bebas Neue"/>
                <a:ea typeface="Bebas Neue"/>
                <a:cs typeface="Bebas Neue"/>
                <a:sym typeface="Bebas Neue"/>
              </a:rPr>
              <a:t>Serum 2 </a:t>
            </a:r>
            <a:endParaRPr sz="2400">
              <a:latin typeface="Bebas Neue"/>
              <a:ea typeface="Bebas Neue"/>
              <a:cs typeface="Bebas Neue"/>
              <a:sym typeface="Bebas Neue"/>
            </a:endParaRPr>
          </a:p>
        </p:txBody>
      </p:sp>
      <p:pic>
        <p:nvPicPr>
          <p:cNvPr id="237" name="Google Shape;237;p24"/>
          <p:cNvPicPr preferRelativeResize="0"/>
          <p:nvPr/>
        </p:nvPicPr>
        <p:blipFill rotWithShape="1">
          <a:blip r:embed="rId4">
            <a:alphaModFix/>
          </a:blip>
          <a:srcRect b="0" l="51425" r="0" t="0"/>
          <a:stretch/>
        </p:blipFill>
        <p:spPr>
          <a:xfrm>
            <a:off x="4348387" y="480442"/>
            <a:ext cx="1739724" cy="4795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5"/>
          <p:cNvSpPr txBox="1"/>
          <p:nvPr/>
        </p:nvSpPr>
        <p:spPr>
          <a:xfrm>
            <a:off x="2559720" y="1056506"/>
            <a:ext cx="6264696" cy="433965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SERUM DOBLE 30ml Acción Antiarrugas</a:t>
            </a:r>
            <a:endParaRPr/>
          </a:p>
          <a:p>
            <a:pPr indent="-342900" lvl="0" marL="342900" marR="0" rtl="0" algn="just">
              <a:spcBef>
                <a:spcPts val="0"/>
              </a:spcBef>
              <a:spcAft>
                <a:spcPts val="0"/>
              </a:spcAft>
              <a:buNone/>
            </a:pPr>
            <a:r>
              <a:t/>
            </a:r>
            <a:endParaRPr sz="1200">
              <a:solidFill>
                <a:srgbClr val="595959"/>
              </a:solidFill>
              <a:latin typeface="Arial"/>
              <a:ea typeface="Arial"/>
              <a:cs typeface="Arial"/>
              <a:sym typeface="Arial"/>
            </a:endParaRPr>
          </a:p>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INDICACIÓN:</a:t>
            </a:r>
            <a:endParaRPr/>
          </a:p>
          <a:p>
            <a:pPr indent="-342900" lvl="0" marL="342900" marR="0" rtl="0" algn="just">
              <a:spcBef>
                <a:spcPts val="0"/>
              </a:spcBef>
              <a:spcAft>
                <a:spcPts val="0"/>
              </a:spcAft>
              <a:buNone/>
            </a:pPr>
            <a:r>
              <a:rPr lang="es-ES" sz="1200">
                <a:solidFill>
                  <a:srgbClr val="595959"/>
                </a:solidFill>
                <a:latin typeface="Arial"/>
                <a:ea typeface="Arial"/>
                <a:cs typeface="Arial"/>
                <a:sym typeface="Arial"/>
              </a:rPr>
              <a:t>Pieles que manifiestan deficiencias a causa del envejecimiento, </a:t>
            </a:r>
            <a:r>
              <a:rPr b="1" i="1" lang="es-ES" sz="1200">
                <a:solidFill>
                  <a:srgbClr val="595959"/>
                </a:solidFill>
                <a:latin typeface="Arial"/>
                <a:ea typeface="Arial"/>
                <a:cs typeface="Arial"/>
                <a:sym typeface="Arial"/>
              </a:rPr>
              <a:t>Ideal  en los 40 años.</a:t>
            </a:r>
            <a:endParaRPr/>
          </a:p>
          <a:p>
            <a:pPr indent="-342900" lvl="0" marL="342900" marR="0" rtl="0" algn="just">
              <a:spcBef>
                <a:spcPts val="0"/>
              </a:spcBef>
              <a:spcAft>
                <a:spcPts val="0"/>
              </a:spcAft>
              <a:buNone/>
            </a:pPr>
            <a:r>
              <a:t/>
            </a:r>
            <a:endParaRPr sz="1200">
              <a:solidFill>
                <a:srgbClr val="595959"/>
              </a:solidFill>
              <a:latin typeface="Arial"/>
              <a:ea typeface="Arial"/>
              <a:cs typeface="Arial"/>
              <a:sym typeface="Arial"/>
            </a:endParaRPr>
          </a:p>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ACCIÓN:</a:t>
            </a:r>
            <a:endParaRPr/>
          </a:p>
          <a:p>
            <a:pPr indent="-342900" lvl="0" marL="342900" marR="0" rtl="0" algn="just">
              <a:spcBef>
                <a:spcPts val="0"/>
              </a:spcBef>
              <a:spcAft>
                <a:spcPts val="0"/>
              </a:spcAft>
              <a:buClr>
                <a:srgbClr val="7F7F7F"/>
              </a:buClr>
              <a:buSzPts val="1200"/>
              <a:buFont typeface="Arial"/>
              <a:buChar char="•"/>
            </a:pPr>
            <a:r>
              <a:rPr b="1" lang="es-ES" sz="1200">
                <a:solidFill>
                  <a:srgbClr val="7F7F7F"/>
                </a:solidFill>
                <a:latin typeface="Arial"/>
                <a:ea typeface="Arial"/>
                <a:cs typeface="Arial"/>
                <a:sym typeface="Arial"/>
              </a:rPr>
              <a:t>Antiedad: </a:t>
            </a:r>
            <a:r>
              <a:rPr lang="es-ES" sz="1200">
                <a:solidFill>
                  <a:srgbClr val="595959"/>
                </a:solidFill>
                <a:latin typeface="Arial"/>
                <a:ea typeface="Arial"/>
                <a:cs typeface="Arial"/>
                <a:sym typeface="Arial"/>
              </a:rPr>
              <a:t>Reduce las arrugas y líneas de expresión, y minimiza la rugosidad de la piel. Su bajo peso molecular contribuye a una penetración mayor, estimulando el colágeno y la elastina de la piel. </a:t>
            </a:r>
            <a:endParaRPr/>
          </a:p>
          <a:p>
            <a:pPr indent="-342900" lvl="0" marL="342900" marR="0" rtl="0" algn="just">
              <a:spcBef>
                <a:spcPts val="0"/>
              </a:spcBef>
              <a:spcAft>
                <a:spcPts val="0"/>
              </a:spcAft>
              <a:buClr>
                <a:srgbClr val="7F7F7F"/>
              </a:buClr>
              <a:buSzPts val="1200"/>
              <a:buFont typeface="Arial"/>
              <a:buChar char="•"/>
            </a:pPr>
            <a:r>
              <a:rPr b="1" lang="es-ES" sz="1200">
                <a:solidFill>
                  <a:srgbClr val="7F7F7F"/>
                </a:solidFill>
                <a:latin typeface="Arial"/>
                <a:ea typeface="Arial"/>
                <a:cs typeface="Arial"/>
                <a:sym typeface="Arial"/>
              </a:rPr>
              <a:t>Hidratante: </a:t>
            </a:r>
            <a:r>
              <a:rPr lang="es-ES" sz="1200">
                <a:solidFill>
                  <a:srgbClr val="595959"/>
                </a:solidFill>
                <a:latin typeface="Arial"/>
                <a:ea typeface="Arial"/>
                <a:cs typeface="Arial"/>
                <a:sym typeface="Arial"/>
              </a:rPr>
              <a:t>Contribuye a mejorar la hidratación de la piel del rostro, mejorando su textura y equilibrando la producción de grasa.</a:t>
            </a:r>
            <a:endParaRPr/>
          </a:p>
          <a:p>
            <a:pPr indent="-342900" lvl="0" marL="342900" marR="0" rtl="0" algn="just">
              <a:spcBef>
                <a:spcPts val="0"/>
              </a:spcBef>
              <a:spcAft>
                <a:spcPts val="0"/>
              </a:spcAft>
              <a:buClr>
                <a:srgbClr val="7F7F7F"/>
              </a:buClr>
              <a:buSzPts val="1200"/>
              <a:buFont typeface="Arial"/>
              <a:buChar char="•"/>
            </a:pPr>
            <a:r>
              <a:rPr b="1" lang="es-ES" sz="1200">
                <a:solidFill>
                  <a:srgbClr val="7F7F7F"/>
                </a:solidFill>
                <a:latin typeface="Arial"/>
                <a:ea typeface="Arial"/>
                <a:cs typeface="Arial"/>
                <a:sym typeface="Arial"/>
              </a:rPr>
              <a:t>Acción aclarante: </a:t>
            </a:r>
            <a:r>
              <a:rPr lang="es-ES" sz="1200">
                <a:solidFill>
                  <a:srgbClr val="595959"/>
                </a:solidFill>
                <a:latin typeface="Arial"/>
                <a:ea typeface="Arial"/>
                <a:cs typeface="Arial"/>
                <a:sym typeface="Arial"/>
              </a:rPr>
              <a:t>Por la acción del retinol suaviza las manchas y previene la formación acelerada de nuevas. </a:t>
            </a:r>
            <a:endParaRPr/>
          </a:p>
          <a:p>
            <a:pPr indent="-342900" lvl="0" marL="342900" marR="0" rtl="0" algn="just">
              <a:spcBef>
                <a:spcPts val="0"/>
              </a:spcBef>
              <a:spcAft>
                <a:spcPts val="0"/>
              </a:spcAft>
              <a:buClr>
                <a:srgbClr val="7F7F7F"/>
              </a:buClr>
              <a:buSzPts val="1200"/>
              <a:buFont typeface="Arial"/>
              <a:buChar char="•"/>
            </a:pPr>
            <a:r>
              <a:rPr b="1" lang="es-ES" sz="1200">
                <a:solidFill>
                  <a:srgbClr val="7F7F7F"/>
                </a:solidFill>
                <a:latin typeface="Arial"/>
                <a:ea typeface="Arial"/>
                <a:cs typeface="Arial"/>
                <a:sym typeface="Arial"/>
              </a:rPr>
              <a:t>Renovador celular: </a:t>
            </a:r>
            <a:r>
              <a:rPr lang="es-ES" sz="1200">
                <a:solidFill>
                  <a:srgbClr val="595959"/>
                </a:solidFill>
                <a:latin typeface="Arial"/>
                <a:ea typeface="Arial"/>
                <a:cs typeface="Arial"/>
                <a:sym typeface="Arial"/>
              </a:rPr>
              <a:t>Actúa como estimulador de la regeneración celular, reactivando la energía celular y previniendo su desgaste. </a:t>
            </a:r>
            <a:endParaRPr/>
          </a:p>
          <a:p>
            <a:pPr indent="-342900" lvl="0" marL="342900" marR="0" rtl="0" algn="just">
              <a:spcBef>
                <a:spcPts val="0"/>
              </a:spcBef>
              <a:spcAft>
                <a:spcPts val="0"/>
              </a:spcAft>
              <a:buNone/>
            </a:pPr>
            <a:r>
              <a:t/>
            </a:r>
            <a:endParaRPr sz="1200">
              <a:solidFill>
                <a:srgbClr val="595959"/>
              </a:solidFill>
              <a:latin typeface="Arial"/>
              <a:ea typeface="Arial"/>
              <a:cs typeface="Arial"/>
              <a:sym typeface="Arial"/>
            </a:endParaRPr>
          </a:p>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MODO DE USO:</a:t>
            </a:r>
            <a:endParaRPr/>
          </a:p>
          <a:p>
            <a:pPr indent="-342900" lvl="0" marL="342900" marR="0" rtl="0" algn="just">
              <a:spcBef>
                <a:spcPts val="0"/>
              </a:spcBef>
              <a:spcAft>
                <a:spcPts val="0"/>
              </a:spcAft>
              <a:buNone/>
            </a:pPr>
            <a:r>
              <a:rPr b="1" lang="es-ES" sz="1200">
                <a:solidFill>
                  <a:srgbClr val="7F7F7F"/>
                </a:solidFill>
                <a:latin typeface="Arial"/>
                <a:ea typeface="Arial"/>
                <a:cs typeface="Arial"/>
                <a:sym typeface="Arial"/>
              </a:rPr>
              <a:t>Noche</a:t>
            </a:r>
            <a:r>
              <a:rPr lang="es-ES" sz="1200">
                <a:solidFill>
                  <a:srgbClr val="7F7F7F"/>
                </a:solidFill>
                <a:latin typeface="Arial"/>
                <a:ea typeface="Arial"/>
                <a:cs typeface="Arial"/>
                <a:sym typeface="Arial"/>
              </a:rPr>
              <a:t>:</a:t>
            </a:r>
            <a:r>
              <a:rPr lang="es-ES" sz="1200">
                <a:solidFill>
                  <a:srgbClr val="595959"/>
                </a:solidFill>
                <a:latin typeface="Arial"/>
                <a:ea typeface="Arial"/>
                <a:cs typeface="Arial"/>
                <a:sym typeface="Arial"/>
              </a:rPr>
              <a:t> Una pulsación en la palma de la mano, mezclar y aplicar sobre rostro y escote. Dos pulsaciones para pieles secas.</a:t>
            </a:r>
            <a:endParaRPr/>
          </a:p>
          <a:p>
            <a:pPr indent="-342900" lvl="0" marL="342900" marR="0" rtl="0" algn="just">
              <a:spcBef>
                <a:spcPts val="0"/>
              </a:spcBef>
              <a:spcAft>
                <a:spcPts val="0"/>
              </a:spcAft>
              <a:buNone/>
            </a:pPr>
            <a:r>
              <a:t/>
            </a:r>
            <a:endParaRPr sz="1200">
              <a:solidFill>
                <a:srgbClr val="595959"/>
              </a:solidFill>
              <a:latin typeface="Arial"/>
              <a:ea typeface="Arial"/>
              <a:cs typeface="Arial"/>
              <a:sym typeface="Arial"/>
            </a:endParaRPr>
          </a:p>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TIPO DE PIEL: </a:t>
            </a:r>
            <a:r>
              <a:rPr lang="es-ES" sz="1200">
                <a:solidFill>
                  <a:srgbClr val="595959"/>
                </a:solidFill>
                <a:latin typeface="Arial"/>
                <a:ea typeface="Arial"/>
                <a:cs typeface="Arial"/>
                <a:sym typeface="Arial"/>
              </a:rPr>
              <a:t>Todas </a:t>
            </a:r>
            <a:endParaRPr/>
          </a:p>
          <a:p>
            <a:pPr indent="-342900" lvl="0" marL="342900" marR="0" rtl="0" algn="just">
              <a:spcBef>
                <a:spcPts val="0"/>
              </a:spcBef>
              <a:spcAft>
                <a:spcPts val="0"/>
              </a:spcAft>
              <a:buNone/>
            </a:pPr>
            <a:r>
              <a:t/>
            </a:r>
            <a:endParaRPr b="1" sz="1200">
              <a:solidFill>
                <a:srgbClr val="595959"/>
              </a:solidFill>
              <a:latin typeface="Arial"/>
              <a:ea typeface="Arial"/>
              <a:cs typeface="Arial"/>
              <a:sym typeface="Arial"/>
            </a:endParaRPr>
          </a:p>
          <a:p>
            <a:pPr indent="-342900" lvl="0" marL="342900" marR="0" rtl="0" algn="just">
              <a:spcBef>
                <a:spcPts val="0"/>
              </a:spcBef>
              <a:spcAft>
                <a:spcPts val="0"/>
              </a:spcAft>
              <a:buNone/>
            </a:pPr>
            <a:r>
              <a:t/>
            </a:r>
            <a:endParaRPr b="1" sz="1200">
              <a:solidFill>
                <a:srgbClr val="595959"/>
              </a:solidFill>
              <a:latin typeface="Arial"/>
              <a:ea typeface="Arial"/>
              <a:cs typeface="Arial"/>
              <a:sym typeface="Arial"/>
            </a:endParaRPr>
          </a:p>
        </p:txBody>
      </p:sp>
      <p:sp>
        <p:nvSpPr>
          <p:cNvPr id="243" name="Google Shape;243;p25"/>
          <p:cNvSpPr txBox="1"/>
          <p:nvPr>
            <p:ph type="title"/>
          </p:nvPr>
        </p:nvSpPr>
        <p:spPr>
          <a:xfrm>
            <a:off x="698500" y="398871"/>
            <a:ext cx="1245854"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latin typeface="Bebas Neue"/>
                <a:ea typeface="Bebas Neue"/>
                <a:cs typeface="Bebas Neue"/>
                <a:sym typeface="Bebas Neue"/>
              </a:rPr>
              <a:t>Serum 2</a:t>
            </a:r>
            <a:endParaRPr sz="2400">
              <a:latin typeface="Bebas Neue"/>
              <a:ea typeface="Bebas Neue"/>
              <a:cs typeface="Bebas Neue"/>
              <a:sym typeface="Bebas Neue"/>
            </a:endParaRPr>
          </a:p>
        </p:txBody>
      </p:sp>
      <p:pic>
        <p:nvPicPr>
          <p:cNvPr id="244" name="Google Shape;244;p25"/>
          <p:cNvPicPr preferRelativeResize="0"/>
          <p:nvPr/>
        </p:nvPicPr>
        <p:blipFill rotWithShape="1">
          <a:blip r:embed="rId3">
            <a:alphaModFix/>
          </a:blip>
          <a:srcRect b="0" l="51425" r="0" t="0"/>
          <a:stretch/>
        </p:blipFill>
        <p:spPr>
          <a:xfrm>
            <a:off x="615504" y="398871"/>
            <a:ext cx="1739724" cy="4795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6"/>
          <p:cNvSpPr txBox="1"/>
          <p:nvPr/>
        </p:nvSpPr>
        <p:spPr>
          <a:xfrm>
            <a:off x="2703736" y="1488554"/>
            <a:ext cx="6192688" cy="2677656"/>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CARACTERÍSTICAS</a:t>
            </a:r>
            <a:endParaRPr/>
          </a:p>
          <a:p>
            <a:pPr indent="-342900" lvl="0" marL="342900" marR="0" rtl="0" algn="just">
              <a:spcBef>
                <a:spcPts val="0"/>
              </a:spcBef>
              <a:spcAft>
                <a:spcPts val="0"/>
              </a:spcAft>
              <a:buNone/>
            </a:pPr>
            <a:r>
              <a:t/>
            </a:r>
            <a:endParaRPr sz="1200">
              <a:solidFill>
                <a:srgbClr val="595959"/>
              </a:solidFill>
              <a:latin typeface="Arial"/>
              <a:ea typeface="Arial"/>
              <a:cs typeface="Arial"/>
              <a:sym typeface="Arial"/>
            </a:endParaRPr>
          </a:p>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Envase:</a:t>
            </a:r>
            <a:endParaRPr/>
          </a:p>
          <a:p>
            <a:pPr indent="-342900" lvl="0" marL="342900" marR="0" rtl="0" algn="just">
              <a:spcBef>
                <a:spcPts val="0"/>
              </a:spcBef>
              <a:spcAft>
                <a:spcPts val="0"/>
              </a:spcAft>
              <a:buNone/>
            </a:pPr>
            <a:r>
              <a:t/>
            </a:r>
            <a:endParaRPr b="1" sz="1200">
              <a:solidFill>
                <a:srgbClr val="595959"/>
              </a:solidFill>
              <a:latin typeface="Arial"/>
              <a:ea typeface="Arial"/>
              <a:cs typeface="Arial"/>
              <a:sym typeface="Arial"/>
            </a:endParaRPr>
          </a:p>
          <a:p>
            <a:pPr indent="-342900" lvl="0" marL="342900" marR="0" rtl="0" algn="just">
              <a:spcBef>
                <a:spcPts val="0"/>
              </a:spcBef>
              <a:spcAft>
                <a:spcPts val="0"/>
              </a:spcAft>
              <a:buNone/>
            </a:pPr>
            <a:r>
              <a:rPr lang="es-ES" sz="1200">
                <a:solidFill>
                  <a:srgbClr val="595959"/>
                </a:solidFill>
                <a:latin typeface="Arial"/>
                <a:ea typeface="Arial"/>
                <a:cs typeface="Arial"/>
                <a:sym typeface="Arial"/>
              </a:rPr>
              <a:t>Dispensador: Doble abertura dosificada para expulsar la cantidad necesaria de ambas fórmulas en una aplicación.</a:t>
            </a:r>
            <a:endParaRPr/>
          </a:p>
          <a:p>
            <a:pPr indent="-342900" lvl="0" marL="342900" marR="0" rtl="0" algn="just">
              <a:spcBef>
                <a:spcPts val="0"/>
              </a:spcBef>
              <a:spcAft>
                <a:spcPts val="0"/>
              </a:spcAft>
              <a:buNone/>
            </a:pPr>
            <a:r>
              <a:rPr lang="es-ES" sz="1200">
                <a:solidFill>
                  <a:srgbClr val="595959"/>
                </a:solidFill>
                <a:latin typeface="Arial"/>
                <a:ea typeface="Arial"/>
                <a:cs typeface="Arial"/>
                <a:sym typeface="Arial"/>
              </a:rPr>
              <a:t>Cuerpo: Frasco transparente con dos tubos separadores de ingredientes que permite mantener la estabilidad y pureza de estos. </a:t>
            </a:r>
            <a:endParaRPr/>
          </a:p>
          <a:p>
            <a:pPr indent="-342900" lvl="0" marL="342900" marR="0" rtl="0" algn="just">
              <a:spcBef>
                <a:spcPts val="0"/>
              </a:spcBef>
              <a:spcAft>
                <a:spcPts val="0"/>
              </a:spcAft>
              <a:buNone/>
            </a:pPr>
            <a:r>
              <a:rPr lang="es-ES" sz="1200">
                <a:solidFill>
                  <a:srgbClr val="595959"/>
                </a:solidFill>
                <a:latin typeface="Arial"/>
                <a:ea typeface="Arial"/>
                <a:cs typeface="Arial"/>
                <a:sym typeface="Arial"/>
              </a:rPr>
              <a:t>Airless: Permite mantener la estabilidad de los productos</a:t>
            </a:r>
            <a:endParaRPr/>
          </a:p>
          <a:p>
            <a:pPr indent="-342900" lvl="0" marL="342900" marR="0" rtl="0" algn="just">
              <a:spcBef>
                <a:spcPts val="0"/>
              </a:spcBef>
              <a:spcAft>
                <a:spcPts val="0"/>
              </a:spcAft>
              <a:buNone/>
            </a:pPr>
            <a:r>
              <a:t/>
            </a:r>
            <a:endParaRPr sz="1200">
              <a:solidFill>
                <a:srgbClr val="595959"/>
              </a:solidFill>
              <a:latin typeface="Arial"/>
              <a:ea typeface="Arial"/>
              <a:cs typeface="Arial"/>
              <a:sym typeface="Arial"/>
            </a:endParaRPr>
          </a:p>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Color: </a:t>
            </a:r>
            <a:r>
              <a:rPr lang="es-ES" sz="1200">
                <a:solidFill>
                  <a:srgbClr val="595959"/>
                </a:solidFill>
                <a:latin typeface="Arial"/>
                <a:ea typeface="Arial"/>
                <a:cs typeface="Arial"/>
                <a:sym typeface="Arial"/>
              </a:rPr>
              <a:t>Amarillo propio de los ingredientes activos</a:t>
            </a:r>
            <a:endParaRPr/>
          </a:p>
          <a:p>
            <a:pPr indent="-342900" lvl="0" marL="342900" marR="0" rtl="0" algn="just">
              <a:spcBef>
                <a:spcPts val="0"/>
              </a:spcBef>
              <a:spcAft>
                <a:spcPts val="0"/>
              </a:spcAft>
              <a:buNone/>
            </a:pPr>
            <a:r>
              <a:t/>
            </a:r>
            <a:endParaRPr sz="1200">
              <a:solidFill>
                <a:srgbClr val="595959"/>
              </a:solidFill>
              <a:latin typeface="Arial"/>
              <a:ea typeface="Arial"/>
              <a:cs typeface="Arial"/>
              <a:sym typeface="Arial"/>
            </a:endParaRPr>
          </a:p>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Tacto:  </a:t>
            </a:r>
            <a:r>
              <a:rPr lang="es-ES" sz="1200">
                <a:solidFill>
                  <a:srgbClr val="595959"/>
                </a:solidFill>
                <a:latin typeface="Arial"/>
                <a:ea typeface="Arial"/>
                <a:cs typeface="Arial"/>
                <a:sym typeface="Arial"/>
              </a:rPr>
              <a:t>Absorbsión inmediata que genera una sensación </a:t>
            </a:r>
            <a:r>
              <a:rPr b="1" i="1" lang="es-ES" sz="1200">
                <a:solidFill>
                  <a:srgbClr val="595959"/>
                </a:solidFill>
                <a:latin typeface="Arial"/>
                <a:ea typeface="Arial"/>
                <a:cs typeface="Arial"/>
                <a:sym typeface="Arial"/>
              </a:rPr>
              <a:t>seca y sedosa </a:t>
            </a:r>
            <a:r>
              <a:rPr lang="es-ES" sz="1200">
                <a:solidFill>
                  <a:srgbClr val="595959"/>
                </a:solidFill>
                <a:latin typeface="Arial"/>
                <a:ea typeface="Arial"/>
                <a:cs typeface="Arial"/>
                <a:sym typeface="Arial"/>
              </a:rPr>
              <a:t>de forma duradera</a:t>
            </a:r>
            <a:endParaRPr b="1" sz="1200">
              <a:solidFill>
                <a:srgbClr val="595959"/>
              </a:solidFill>
              <a:latin typeface="Arial"/>
              <a:ea typeface="Arial"/>
              <a:cs typeface="Arial"/>
              <a:sym typeface="Arial"/>
            </a:endParaRPr>
          </a:p>
          <a:p>
            <a:pPr indent="-342900" lvl="0" marL="342900" marR="0" rtl="0" algn="just">
              <a:spcBef>
                <a:spcPts val="0"/>
              </a:spcBef>
              <a:spcAft>
                <a:spcPts val="0"/>
              </a:spcAft>
              <a:buNone/>
            </a:pPr>
            <a:r>
              <a:t/>
            </a:r>
            <a:endParaRPr b="1" sz="1200">
              <a:solidFill>
                <a:srgbClr val="595959"/>
              </a:solidFill>
              <a:latin typeface="Arial"/>
              <a:ea typeface="Arial"/>
              <a:cs typeface="Arial"/>
              <a:sym typeface="Arial"/>
            </a:endParaRPr>
          </a:p>
        </p:txBody>
      </p:sp>
      <p:sp>
        <p:nvSpPr>
          <p:cNvPr id="250" name="Google Shape;250;p26"/>
          <p:cNvSpPr txBox="1"/>
          <p:nvPr>
            <p:ph type="title"/>
          </p:nvPr>
        </p:nvSpPr>
        <p:spPr>
          <a:xfrm>
            <a:off x="698500" y="398871"/>
            <a:ext cx="1245854"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latin typeface="Bebas Neue"/>
                <a:ea typeface="Bebas Neue"/>
                <a:cs typeface="Bebas Neue"/>
                <a:sym typeface="Bebas Neue"/>
              </a:rPr>
              <a:t>Serum 2</a:t>
            </a:r>
            <a:endParaRPr sz="2400">
              <a:latin typeface="Bebas Neue"/>
              <a:ea typeface="Bebas Neue"/>
              <a:cs typeface="Bebas Neue"/>
              <a:sym typeface="Bebas Neue"/>
            </a:endParaRPr>
          </a:p>
        </p:txBody>
      </p:sp>
      <p:pic>
        <p:nvPicPr>
          <p:cNvPr id="251" name="Google Shape;251;p26"/>
          <p:cNvPicPr preferRelativeResize="0"/>
          <p:nvPr/>
        </p:nvPicPr>
        <p:blipFill rotWithShape="1">
          <a:blip r:embed="rId3">
            <a:alphaModFix/>
          </a:blip>
          <a:srcRect b="0" l="51425" r="0" t="0"/>
          <a:stretch/>
        </p:blipFill>
        <p:spPr>
          <a:xfrm>
            <a:off x="615504" y="398871"/>
            <a:ext cx="1739724" cy="4795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7"/>
          <p:cNvSpPr/>
          <p:nvPr/>
        </p:nvSpPr>
        <p:spPr>
          <a:xfrm>
            <a:off x="2718457" y="1178706"/>
            <a:ext cx="6104921" cy="3784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600">
                <a:solidFill>
                  <a:schemeClr val="dk1"/>
                </a:solidFill>
                <a:latin typeface="Arial"/>
                <a:ea typeface="Arial"/>
                <a:cs typeface="Arial"/>
                <a:sym typeface="Arial"/>
              </a:rPr>
              <a:t>Serum Antiedad Alisador Retinol + Niacinamida</a:t>
            </a:r>
            <a:endParaRPr b="1" sz="1600">
              <a:solidFill>
                <a:schemeClr val="dk1"/>
              </a:solidFill>
              <a:latin typeface="Arial"/>
              <a:ea typeface="Arial"/>
              <a:cs typeface="Arial"/>
              <a:sym typeface="Arial"/>
            </a:endParaRPr>
          </a:p>
          <a:p>
            <a:pPr indent="0" lvl="0" marL="0" marR="0" rtl="0" algn="just">
              <a:spcBef>
                <a:spcPts val="0"/>
              </a:spcBef>
              <a:spcAft>
                <a:spcPts val="0"/>
              </a:spcAft>
              <a:buNone/>
            </a:pPr>
            <a:r>
              <a:t/>
            </a:r>
            <a:endParaRPr b="1" sz="1600">
              <a:solidFill>
                <a:schemeClr val="dk1"/>
              </a:solidFill>
              <a:latin typeface="Arial"/>
              <a:ea typeface="Arial"/>
              <a:cs typeface="Arial"/>
              <a:sym typeface="Arial"/>
            </a:endParaRPr>
          </a:p>
          <a:p>
            <a:pPr indent="0" lvl="0" marL="0" marR="0" rtl="0" algn="just">
              <a:spcBef>
                <a:spcPts val="0"/>
              </a:spcBef>
              <a:spcAft>
                <a:spcPts val="0"/>
              </a:spcAft>
              <a:buNone/>
            </a:pPr>
            <a:r>
              <a:rPr b="1" lang="es-ES" sz="1600">
                <a:solidFill>
                  <a:schemeClr val="dk1"/>
                </a:solidFill>
                <a:latin typeface="Arial"/>
                <a:ea typeface="Arial"/>
                <a:cs typeface="Arial"/>
                <a:sym typeface="Arial"/>
              </a:rPr>
              <a:t>DESCRIPCIÓN</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lang="es-ES" sz="1600">
                <a:solidFill>
                  <a:schemeClr val="dk1"/>
                </a:solidFill>
                <a:latin typeface="Arial"/>
                <a:ea typeface="Arial"/>
                <a:cs typeface="Arial"/>
                <a:sym typeface="Arial"/>
              </a:rPr>
              <a:t>Serum cremoso con efecto alisado que promueve la energía celular y corrige las líneas de expresión. Consigue estimular el colágeno y la elastina suavizando las finas arrugas y tiene altas propiedades humectantes y reparadoras en la barrera cutánea.</a:t>
            </a:r>
            <a:endParaRPr/>
          </a:p>
          <a:p>
            <a:pPr indent="-279179" lvl="0" marL="380779" marR="0" rtl="0" algn="just">
              <a:spcBef>
                <a:spcPts val="0"/>
              </a:spcBef>
              <a:spcAft>
                <a:spcPts val="0"/>
              </a:spcAft>
              <a:buClr>
                <a:schemeClr val="dk1"/>
              </a:buClr>
              <a:buSzPts val="1600"/>
              <a:buFont typeface="Courier New"/>
              <a:buNone/>
            </a:pPr>
            <a:r>
              <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b="1" lang="es-ES" sz="1600">
                <a:solidFill>
                  <a:schemeClr val="dk1"/>
                </a:solidFill>
                <a:latin typeface="Arial"/>
                <a:ea typeface="Arial"/>
                <a:cs typeface="Arial"/>
                <a:sym typeface="Arial"/>
              </a:rPr>
              <a:t>INDICACIONES</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s-ES" sz="1600">
                <a:solidFill>
                  <a:schemeClr val="dk1"/>
                </a:solidFill>
                <a:latin typeface="Arial"/>
                <a:ea typeface="Arial"/>
                <a:cs typeface="Arial"/>
                <a:sym typeface="Arial"/>
              </a:rPr>
              <a:t>Pieles que buscan un tratamiento antiedad de doble efecto: una regeneración a nivel interno gracias su acción como promotor de la energía celular y un efecto alisado corrector de las arrugas</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b="1" lang="es-ES" sz="1600">
                <a:solidFill>
                  <a:schemeClr val="dk1"/>
                </a:solidFill>
                <a:latin typeface="Arial"/>
                <a:ea typeface="Arial"/>
                <a:cs typeface="Arial"/>
                <a:sym typeface="Arial"/>
              </a:rPr>
              <a:t>INGREDIENTES</a:t>
            </a:r>
            <a:r>
              <a:rPr lang="es-ES" sz="1600">
                <a:solidFill>
                  <a:schemeClr val="dk1"/>
                </a:solidFill>
                <a:latin typeface="Arial"/>
                <a:ea typeface="Arial"/>
                <a:cs typeface="Arial"/>
                <a:sym typeface="Arial"/>
              </a:rPr>
              <a:t>: Retinol liposomado (0,2%), vitamina B3 (3%), ácido hialurónico, provitamina B5</a:t>
            </a:r>
            <a:endParaRPr/>
          </a:p>
        </p:txBody>
      </p:sp>
      <p:sp>
        <p:nvSpPr>
          <p:cNvPr id="258" name="Google Shape;258;p27"/>
          <p:cNvSpPr txBox="1"/>
          <p:nvPr>
            <p:ph type="title"/>
          </p:nvPr>
        </p:nvSpPr>
        <p:spPr>
          <a:xfrm>
            <a:off x="699717" y="399559"/>
            <a:ext cx="1914435" cy="424603"/>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399"/>
              <a:buFont typeface="Bebas Neue"/>
              <a:buNone/>
            </a:pPr>
            <a:r>
              <a:rPr lang="es-ES" sz="2399"/>
              <a:t>ANTIAGE V-B3</a:t>
            </a:r>
            <a:endParaRPr sz="2399"/>
          </a:p>
        </p:txBody>
      </p:sp>
      <p:pic>
        <p:nvPicPr>
          <p:cNvPr id="259" name="Google Shape;259;p27"/>
          <p:cNvPicPr preferRelativeResize="0"/>
          <p:nvPr/>
        </p:nvPicPr>
        <p:blipFill rotWithShape="1">
          <a:blip r:embed="rId3">
            <a:alphaModFix/>
          </a:blip>
          <a:srcRect b="0" l="0" r="54887" t="0"/>
          <a:stretch/>
        </p:blipFill>
        <p:spPr>
          <a:xfrm>
            <a:off x="680226" y="1360213"/>
            <a:ext cx="1330370" cy="360309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8"/>
          <p:cNvSpPr txBox="1"/>
          <p:nvPr/>
        </p:nvSpPr>
        <p:spPr>
          <a:xfrm>
            <a:off x="2703736" y="1416546"/>
            <a:ext cx="6192688" cy="3046988"/>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CREMA DÍA 50ml Acción Antiarrugas</a:t>
            </a:r>
            <a:endParaRPr/>
          </a:p>
          <a:p>
            <a:pPr indent="-342900" lvl="0" marL="342900" marR="0" rtl="0" algn="just">
              <a:spcBef>
                <a:spcPts val="0"/>
              </a:spcBef>
              <a:spcAft>
                <a:spcPts val="0"/>
              </a:spcAft>
              <a:buNone/>
            </a:pPr>
            <a:r>
              <a:t/>
            </a:r>
            <a:endParaRPr sz="1200">
              <a:solidFill>
                <a:srgbClr val="595959"/>
              </a:solidFill>
              <a:latin typeface="Arial"/>
              <a:ea typeface="Arial"/>
              <a:cs typeface="Arial"/>
              <a:sym typeface="Arial"/>
            </a:endParaRPr>
          </a:p>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INDICACIÓN:</a:t>
            </a:r>
            <a:endParaRPr/>
          </a:p>
          <a:p>
            <a:pPr indent="-342900" lvl="0" marL="342900" marR="0" rtl="0" algn="just">
              <a:spcBef>
                <a:spcPts val="0"/>
              </a:spcBef>
              <a:spcAft>
                <a:spcPts val="0"/>
              </a:spcAft>
              <a:buNone/>
            </a:pPr>
            <a:r>
              <a:rPr lang="es-ES" sz="1200">
                <a:solidFill>
                  <a:srgbClr val="595959"/>
                </a:solidFill>
                <a:latin typeface="Arial"/>
                <a:ea typeface="Arial"/>
                <a:cs typeface="Arial"/>
                <a:sym typeface="Arial"/>
              </a:rPr>
              <a:t>Pieles que manifiestan deficiencias a causa del envejecimiento, Ideal a partir de los 35 años.</a:t>
            </a:r>
            <a:endParaRPr/>
          </a:p>
          <a:p>
            <a:pPr indent="-342900" lvl="0" marL="342900" marR="0" rtl="0" algn="just">
              <a:spcBef>
                <a:spcPts val="0"/>
              </a:spcBef>
              <a:spcAft>
                <a:spcPts val="0"/>
              </a:spcAft>
              <a:buNone/>
            </a:pPr>
            <a:r>
              <a:t/>
            </a:r>
            <a:endParaRPr sz="1200">
              <a:solidFill>
                <a:srgbClr val="595959"/>
              </a:solidFill>
              <a:latin typeface="Arial"/>
              <a:ea typeface="Arial"/>
              <a:cs typeface="Arial"/>
              <a:sym typeface="Arial"/>
            </a:endParaRPr>
          </a:p>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ACCIÓN:</a:t>
            </a:r>
            <a:endParaRPr/>
          </a:p>
          <a:p>
            <a:pPr indent="-342900" lvl="0" marL="342900" marR="0" rtl="0" algn="just">
              <a:spcBef>
                <a:spcPts val="0"/>
              </a:spcBef>
              <a:spcAft>
                <a:spcPts val="0"/>
              </a:spcAft>
              <a:buClr>
                <a:srgbClr val="595959"/>
              </a:buClr>
              <a:buSzPts val="1200"/>
              <a:buFont typeface="Arial"/>
              <a:buChar char="•"/>
            </a:pPr>
            <a:r>
              <a:rPr lang="es-ES" sz="1200">
                <a:solidFill>
                  <a:srgbClr val="595959"/>
                </a:solidFill>
                <a:latin typeface="Arial"/>
                <a:ea typeface="Arial"/>
                <a:cs typeface="Arial"/>
                <a:sym typeface="Arial"/>
              </a:rPr>
              <a:t>Difumina las líneas de expresión y arrugas, aportando suavidad a la piel, sin dejar sensación grasa.  Potencia los efectos del serum de noche</a:t>
            </a:r>
            <a:endParaRPr/>
          </a:p>
          <a:p>
            <a:pPr indent="-342900" lvl="0" marL="342900" marR="0" rtl="0" algn="just">
              <a:spcBef>
                <a:spcPts val="0"/>
              </a:spcBef>
              <a:spcAft>
                <a:spcPts val="0"/>
              </a:spcAft>
              <a:buNone/>
            </a:pPr>
            <a:r>
              <a:t/>
            </a:r>
            <a:endParaRPr sz="1200">
              <a:solidFill>
                <a:srgbClr val="595959"/>
              </a:solidFill>
              <a:latin typeface="Arial"/>
              <a:ea typeface="Arial"/>
              <a:cs typeface="Arial"/>
              <a:sym typeface="Arial"/>
            </a:endParaRPr>
          </a:p>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INGREDIENTES: </a:t>
            </a:r>
            <a:r>
              <a:rPr lang="es-ES" sz="1200">
                <a:solidFill>
                  <a:srgbClr val="595959"/>
                </a:solidFill>
                <a:latin typeface="Arial"/>
                <a:ea typeface="Arial"/>
                <a:cs typeface="Arial"/>
                <a:sym typeface="Arial"/>
              </a:rPr>
              <a:t>Palmitato de retinol, pigmentos de interferencia y filtros solares</a:t>
            </a:r>
            <a:endParaRPr/>
          </a:p>
          <a:p>
            <a:pPr indent="-342900" lvl="0" marL="342900" marR="0" rtl="0" algn="just">
              <a:spcBef>
                <a:spcPts val="0"/>
              </a:spcBef>
              <a:spcAft>
                <a:spcPts val="0"/>
              </a:spcAft>
              <a:buNone/>
            </a:pPr>
            <a:r>
              <a:t/>
            </a:r>
            <a:endParaRPr b="1" sz="1200">
              <a:solidFill>
                <a:srgbClr val="595959"/>
              </a:solidFill>
              <a:latin typeface="Arial"/>
              <a:ea typeface="Arial"/>
              <a:cs typeface="Arial"/>
              <a:sym typeface="Arial"/>
            </a:endParaRPr>
          </a:p>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MODO DE USO:</a:t>
            </a:r>
            <a:endParaRPr/>
          </a:p>
          <a:p>
            <a:pPr indent="-342900" lvl="0" marL="342900" marR="0" rtl="0" algn="just">
              <a:spcBef>
                <a:spcPts val="0"/>
              </a:spcBef>
              <a:spcAft>
                <a:spcPts val="0"/>
              </a:spcAft>
              <a:buNone/>
            </a:pPr>
            <a:r>
              <a:rPr b="1" lang="es-ES" sz="1200">
                <a:solidFill>
                  <a:srgbClr val="7F7F7F"/>
                </a:solidFill>
                <a:latin typeface="Arial"/>
                <a:ea typeface="Arial"/>
                <a:cs typeface="Arial"/>
                <a:sym typeface="Arial"/>
              </a:rPr>
              <a:t>Día</a:t>
            </a:r>
            <a:r>
              <a:rPr lang="es-ES" sz="1200">
                <a:solidFill>
                  <a:srgbClr val="7F7F7F"/>
                </a:solidFill>
                <a:latin typeface="Arial"/>
                <a:ea typeface="Arial"/>
                <a:cs typeface="Arial"/>
                <a:sym typeface="Arial"/>
              </a:rPr>
              <a:t>:</a:t>
            </a:r>
            <a:r>
              <a:rPr lang="es-ES" sz="1200">
                <a:solidFill>
                  <a:srgbClr val="595959"/>
                </a:solidFill>
                <a:latin typeface="Arial"/>
                <a:ea typeface="Arial"/>
                <a:cs typeface="Arial"/>
                <a:sym typeface="Arial"/>
              </a:rPr>
              <a:t> Aplicar por la mañana, después de limpiar.</a:t>
            </a:r>
            <a:endParaRPr/>
          </a:p>
          <a:p>
            <a:pPr indent="-342900" lvl="0" marL="342900" marR="0" rtl="0" algn="just">
              <a:spcBef>
                <a:spcPts val="0"/>
              </a:spcBef>
              <a:spcAft>
                <a:spcPts val="0"/>
              </a:spcAft>
              <a:buNone/>
            </a:pPr>
            <a:r>
              <a:t/>
            </a:r>
            <a:endParaRPr sz="1200">
              <a:solidFill>
                <a:srgbClr val="595959"/>
              </a:solidFill>
              <a:latin typeface="Arial"/>
              <a:ea typeface="Arial"/>
              <a:cs typeface="Arial"/>
              <a:sym typeface="Arial"/>
            </a:endParaRPr>
          </a:p>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TIPO DE PIEL</a:t>
            </a:r>
            <a:r>
              <a:rPr lang="es-ES" sz="1200">
                <a:solidFill>
                  <a:srgbClr val="595959"/>
                </a:solidFill>
                <a:latin typeface="Arial"/>
                <a:ea typeface="Arial"/>
                <a:cs typeface="Arial"/>
                <a:sym typeface="Arial"/>
              </a:rPr>
              <a:t>: Todas </a:t>
            </a:r>
            <a:endParaRPr/>
          </a:p>
          <a:p>
            <a:pPr indent="-342900" lvl="0" marL="342900" marR="0" rtl="0" algn="just">
              <a:spcBef>
                <a:spcPts val="0"/>
              </a:spcBef>
              <a:spcAft>
                <a:spcPts val="0"/>
              </a:spcAft>
              <a:buNone/>
            </a:pPr>
            <a:r>
              <a:t/>
            </a:r>
            <a:endParaRPr b="1" sz="1200">
              <a:solidFill>
                <a:srgbClr val="595959"/>
              </a:solidFill>
              <a:latin typeface="Arial"/>
              <a:ea typeface="Arial"/>
              <a:cs typeface="Arial"/>
              <a:sym typeface="Arial"/>
            </a:endParaRPr>
          </a:p>
        </p:txBody>
      </p:sp>
      <p:sp>
        <p:nvSpPr>
          <p:cNvPr id="265" name="Google Shape;265;p28"/>
          <p:cNvSpPr txBox="1"/>
          <p:nvPr>
            <p:ph type="title"/>
          </p:nvPr>
        </p:nvSpPr>
        <p:spPr>
          <a:xfrm>
            <a:off x="698500" y="398871"/>
            <a:ext cx="2853089"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latin typeface="Bebas Neue"/>
                <a:ea typeface="Bebas Neue"/>
                <a:cs typeface="Bebas Neue"/>
                <a:sym typeface="Bebas Neue"/>
              </a:rPr>
              <a:t>Wrinkle attack day</a:t>
            </a:r>
            <a:endParaRPr sz="2400">
              <a:latin typeface="Bebas Neue"/>
              <a:ea typeface="Bebas Neue"/>
              <a:cs typeface="Bebas Neue"/>
              <a:sym typeface="Bebas Neue"/>
            </a:endParaRPr>
          </a:p>
        </p:txBody>
      </p:sp>
      <p:pic>
        <p:nvPicPr>
          <p:cNvPr id="266" name="Google Shape;266;p28"/>
          <p:cNvPicPr preferRelativeResize="0"/>
          <p:nvPr/>
        </p:nvPicPr>
        <p:blipFill rotWithShape="1">
          <a:blip r:embed="rId3">
            <a:alphaModFix/>
          </a:blip>
          <a:srcRect b="6943" l="0" r="53189" t="15404"/>
          <a:stretch/>
        </p:blipFill>
        <p:spPr>
          <a:xfrm>
            <a:off x="471488" y="1409663"/>
            <a:ext cx="1541770" cy="316136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9"/>
          <p:cNvSpPr txBox="1"/>
          <p:nvPr/>
        </p:nvSpPr>
        <p:spPr>
          <a:xfrm>
            <a:off x="2775744" y="1465902"/>
            <a:ext cx="6192688" cy="3046988"/>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SERUM C 15ml Acción Antiarrugas</a:t>
            </a:r>
            <a:endParaRPr/>
          </a:p>
          <a:p>
            <a:pPr indent="-342900" lvl="0" marL="342900" marR="0" rtl="0" algn="just">
              <a:spcBef>
                <a:spcPts val="0"/>
              </a:spcBef>
              <a:spcAft>
                <a:spcPts val="0"/>
              </a:spcAft>
              <a:buNone/>
            </a:pPr>
            <a:r>
              <a:t/>
            </a:r>
            <a:endParaRPr sz="1200">
              <a:solidFill>
                <a:srgbClr val="595959"/>
              </a:solidFill>
              <a:latin typeface="Arial"/>
              <a:ea typeface="Arial"/>
              <a:cs typeface="Arial"/>
              <a:sym typeface="Arial"/>
            </a:endParaRPr>
          </a:p>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INDICACIÓN:</a:t>
            </a:r>
            <a:endParaRPr/>
          </a:p>
          <a:p>
            <a:pPr indent="-342900" lvl="0" marL="342900" marR="0" rtl="0" algn="just">
              <a:spcBef>
                <a:spcPts val="0"/>
              </a:spcBef>
              <a:spcAft>
                <a:spcPts val="0"/>
              </a:spcAft>
              <a:buNone/>
            </a:pPr>
            <a:r>
              <a:rPr lang="es-ES" sz="1200">
                <a:solidFill>
                  <a:srgbClr val="595959"/>
                </a:solidFill>
                <a:latin typeface="Arial"/>
                <a:ea typeface="Arial"/>
                <a:cs typeface="Arial"/>
                <a:sym typeface="Arial"/>
              </a:rPr>
              <a:t>Signos visibles en el contorno del ojo, Ideal a partir de los 35 años.</a:t>
            </a:r>
            <a:endParaRPr/>
          </a:p>
          <a:p>
            <a:pPr indent="-342900" lvl="0" marL="342900" marR="0" rtl="0" algn="just">
              <a:spcBef>
                <a:spcPts val="0"/>
              </a:spcBef>
              <a:spcAft>
                <a:spcPts val="0"/>
              </a:spcAft>
              <a:buNone/>
            </a:pPr>
            <a:r>
              <a:t/>
            </a:r>
            <a:endParaRPr sz="1200">
              <a:solidFill>
                <a:srgbClr val="595959"/>
              </a:solidFill>
              <a:latin typeface="Arial"/>
              <a:ea typeface="Arial"/>
              <a:cs typeface="Arial"/>
              <a:sym typeface="Arial"/>
            </a:endParaRPr>
          </a:p>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ACCIÓN:</a:t>
            </a:r>
            <a:endParaRPr/>
          </a:p>
          <a:p>
            <a:pPr indent="0" lvl="0" marL="0" marR="0" rtl="0" algn="just">
              <a:spcBef>
                <a:spcPts val="0"/>
              </a:spcBef>
              <a:spcAft>
                <a:spcPts val="0"/>
              </a:spcAft>
              <a:buNone/>
            </a:pPr>
            <a:r>
              <a:rPr lang="es-ES" sz="1200">
                <a:solidFill>
                  <a:srgbClr val="595959"/>
                </a:solidFill>
                <a:latin typeface="Arial"/>
                <a:ea typeface="Arial"/>
                <a:cs typeface="Arial"/>
                <a:sym typeface="Arial"/>
              </a:rPr>
              <a:t>Corrige arrugas, líneas de expresión, irregularidades y pérdida de luminosidad en el contorno del ojo.</a:t>
            </a:r>
            <a:endParaRPr/>
          </a:p>
          <a:p>
            <a:pPr indent="-342900" lvl="0" marL="342900" marR="0" rtl="0" algn="just">
              <a:spcBef>
                <a:spcPts val="0"/>
              </a:spcBef>
              <a:spcAft>
                <a:spcPts val="0"/>
              </a:spcAft>
              <a:buNone/>
            </a:pPr>
            <a:r>
              <a:t/>
            </a:r>
            <a:endParaRPr sz="1200">
              <a:solidFill>
                <a:srgbClr val="595959"/>
              </a:solidFill>
              <a:latin typeface="Arial"/>
              <a:ea typeface="Arial"/>
              <a:cs typeface="Arial"/>
              <a:sym typeface="Arial"/>
            </a:endParaRPr>
          </a:p>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INGREDIENTES: </a:t>
            </a:r>
            <a:r>
              <a:rPr lang="es-ES" sz="1200">
                <a:solidFill>
                  <a:srgbClr val="595959"/>
                </a:solidFill>
                <a:latin typeface="Arial"/>
                <a:ea typeface="Arial"/>
                <a:cs typeface="Arial"/>
                <a:sym typeface="Arial"/>
              </a:rPr>
              <a:t>Coenzima Q10, Retinol puro, MDI Complex</a:t>
            </a:r>
            <a:r>
              <a:rPr lang="es-ES" sz="1200">
                <a:solidFill>
                  <a:schemeClr val="dk1"/>
                </a:solidFill>
                <a:latin typeface="Arial"/>
                <a:ea typeface="Arial"/>
                <a:cs typeface="Arial"/>
                <a:sym typeface="Arial"/>
              </a:rPr>
              <a:t> ® </a:t>
            </a:r>
            <a:r>
              <a:rPr lang="es-ES" sz="1200">
                <a:solidFill>
                  <a:srgbClr val="595959"/>
                </a:solidFill>
                <a:latin typeface="Arial"/>
                <a:ea typeface="Arial"/>
                <a:cs typeface="Arial"/>
                <a:sym typeface="Arial"/>
              </a:rPr>
              <a:t>, Eyeseryl</a:t>
            </a:r>
            <a:r>
              <a:rPr lang="es-ES" sz="1200">
                <a:solidFill>
                  <a:schemeClr val="dk1"/>
                </a:solidFill>
                <a:latin typeface="Arial"/>
                <a:ea typeface="Arial"/>
                <a:cs typeface="Arial"/>
                <a:sym typeface="Arial"/>
              </a:rPr>
              <a:t> ® </a:t>
            </a:r>
            <a:endParaRPr sz="1200">
              <a:solidFill>
                <a:srgbClr val="595959"/>
              </a:solidFill>
              <a:latin typeface="Arial"/>
              <a:ea typeface="Arial"/>
              <a:cs typeface="Arial"/>
              <a:sym typeface="Arial"/>
            </a:endParaRPr>
          </a:p>
          <a:p>
            <a:pPr indent="-342900" lvl="0" marL="342900" marR="0" rtl="0" algn="just">
              <a:spcBef>
                <a:spcPts val="0"/>
              </a:spcBef>
              <a:spcAft>
                <a:spcPts val="0"/>
              </a:spcAft>
              <a:buNone/>
            </a:pPr>
            <a:r>
              <a:t/>
            </a:r>
            <a:endParaRPr b="1" sz="1200">
              <a:solidFill>
                <a:srgbClr val="595959"/>
              </a:solidFill>
              <a:latin typeface="Arial"/>
              <a:ea typeface="Arial"/>
              <a:cs typeface="Arial"/>
              <a:sym typeface="Arial"/>
            </a:endParaRPr>
          </a:p>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MODO DE USO:</a:t>
            </a:r>
            <a:endParaRPr/>
          </a:p>
          <a:p>
            <a:pPr indent="-342900" lvl="0" marL="342900" marR="0" rtl="0" algn="just">
              <a:spcBef>
                <a:spcPts val="0"/>
              </a:spcBef>
              <a:spcAft>
                <a:spcPts val="0"/>
              </a:spcAft>
              <a:buNone/>
            </a:pPr>
            <a:r>
              <a:rPr b="1" lang="es-ES" sz="1200">
                <a:solidFill>
                  <a:srgbClr val="7F7F7F"/>
                </a:solidFill>
                <a:latin typeface="Arial"/>
                <a:ea typeface="Arial"/>
                <a:cs typeface="Arial"/>
                <a:sym typeface="Arial"/>
              </a:rPr>
              <a:t>Día y noche</a:t>
            </a:r>
            <a:r>
              <a:rPr lang="es-ES" sz="1200">
                <a:solidFill>
                  <a:srgbClr val="7F7F7F"/>
                </a:solidFill>
                <a:latin typeface="Arial"/>
                <a:ea typeface="Arial"/>
                <a:cs typeface="Arial"/>
                <a:sym typeface="Arial"/>
              </a:rPr>
              <a:t>:</a:t>
            </a:r>
            <a:r>
              <a:rPr lang="es-ES" sz="1200">
                <a:solidFill>
                  <a:srgbClr val="595959"/>
                </a:solidFill>
                <a:latin typeface="Arial"/>
                <a:ea typeface="Arial"/>
                <a:cs typeface="Arial"/>
                <a:sym typeface="Arial"/>
              </a:rPr>
              <a:t> Aplicar por la mañana y por las noches, mediante pequeños toques, incidiendo sobre todo en las arrugas y líneas de expresión</a:t>
            </a:r>
            <a:endParaRPr/>
          </a:p>
          <a:p>
            <a:pPr indent="-342900" lvl="0" marL="342900" marR="0" rtl="0" algn="just">
              <a:spcBef>
                <a:spcPts val="0"/>
              </a:spcBef>
              <a:spcAft>
                <a:spcPts val="0"/>
              </a:spcAft>
              <a:buNone/>
            </a:pPr>
            <a:r>
              <a:t/>
            </a:r>
            <a:endParaRPr sz="1200">
              <a:solidFill>
                <a:srgbClr val="595959"/>
              </a:solidFill>
              <a:latin typeface="Arial"/>
              <a:ea typeface="Arial"/>
              <a:cs typeface="Arial"/>
              <a:sym typeface="Arial"/>
            </a:endParaRPr>
          </a:p>
          <a:p>
            <a:pPr indent="-342900" lvl="0" marL="342900" marR="0" rtl="0" algn="just">
              <a:spcBef>
                <a:spcPts val="0"/>
              </a:spcBef>
              <a:spcAft>
                <a:spcPts val="0"/>
              </a:spcAft>
              <a:buNone/>
            </a:pPr>
            <a:r>
              <a:rPr b="1" lang="es-ES" sz="1200">
                <a:solidFill>
                  <a:srgbClr val="595959"/>
                </a:solidFill>
                <a:latin typeface="Arial"/>
                <a:ea typeface="Arial"/>
                <a:cs typeface="Arial"/>
                <a:sym typeface="Arial"/>
              </a:rPr>
              <a:t>TIPO DE PIEL</a:t>
            </a:r>
            <a:r>
              <a:rPr lang="es-ES" sz="1200">
                <a:solidFill>
                  <a:srgbClr val="595959"/>
                </a:solidFill>
                <a:latin typeface="Arial"/>
                <a:ea typeface="Arial"/>
                <a:cs typeface="Arial"/>
                <a:sym typeface="Arial"/>
              </a:rPr>
              <a:t>: Todas </a:t>
            </a:r>
            <a:endParaRPr/>
          </a:p>
          <a:p>
            <a:pPr indent="-342900" lvl="0" marL="342900" marR="0" rtl="0" algn="just">
              <a:spcBef>
                <a:spcPts val="0"/>
              </a:spcBef>
              <a:spcAft>
                <a:spcPts val="0"/>
              </a:spcAft>
              <a:buNone/>
            </a:pPr>
            <a:r>
              <a:t/>
            </a:r>
            <a:endParaRPr b="1" sz="1200">
              <a:solidFill>
                <a:srgbClr val="595959"/>
              </a:solidFill>
              <a:latin typeface="Arial"/>
              <a:ea typeface="Arial"/>
              <a:cs typeface="Arial"/>
              <a:sym typeface="Arial"/>
            </a:endParaRPr>
          </a:p>
        </p:txBody>
      </p:sp>
      <p:sp>
        <p:nvSpPr>
          <p:cNvPr id="272" name="Google Shape;272;p29"/>
          <p:cNvSpPr txBox="1"/>
          <p:nvPr>
            <p:ph type="title"/>
          </p:nvPr>
        </p:nvSpPr>
        <p:spPr>
          <a:xfrm>
            <a:off x="698500" y="398871"/>
            <a:ext cx="2838021"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latin typeface="Bebas Neue"/>
                <a:ea typeface="Bebas Neue"/>
                <a:cs typeface="Bebas Neue"/>
                <a:sym typeface="Bebas Neue"/>
              </a:rPr>
              <a:t>Eye wrinkle attack</a:t>
            </a:r>
            <a:endParaRPr sz="2400">
              <a:latin typeface="Bebas Neue"/>
              <a:ea typeface="Bebas Neue"/>
              <a:cs typeface="Bebas Neue"/>
              <a:sym typeface="Bebas Neue"/>
            </a:endParaRPr>
          </a:p>
        </p:txBody>
      </p:sp>
      <p:pic>
        <p:nvPicPr>
          <p:cNvPr id="273" name="Google Shape;273;p29"/>
          <p:cNvPicPr preferRelativeResize="0"/>
          <p:nvPr/>
        </p:nvPicPr>
        <p:blipFill rotWithShape="1">
          <a:blip r:embed="rId3">
            <a:alphaModFix/>
          </a:blip>
          <a:srcRect b="10460" l="54794" r="15497" t="17435"/>
          <a:stretch/>
        </p:blipFill>
        <p:spPr>
          <a:xfrm>
            <a:off x="903536" y="1704578"/>
            <a:ext cx="936104" cy="28083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pic>
        <p:nvPicPr>
          <p:cNvPr id="52" name="Google Shape;52;p3"/>
          <p:cNvPicPr preferRelativeResize="0"/>
          <p:nvPr/>
        </p:nvPicPr>
        <p:blipFill rotWithShape="1">
          <a:blip r:embed="rId3">
            <a:alphaModFix/>
          </a:blip>
          <a:srcRect b="0" l="0" r="0" t="0"/>
          <a:stretch/>
        </p:blipFill>
        <p:spPr>
          <a:xfrm>
            <a:off x="-176339" y="1333130"/>
            <a:ext cx="10817394" cy="4365742"/>
          </a:xfrm>
          <a:prstGeom prst="rect">
            <a:avLst/>
          </a:prstGeom>
          <a:noFill/>
          <a:ln>
            <a:noFill/>
          </a:ln>
        </p:spPr>
      </p:pic>
      <p:sp>
        <p:nvSpPr>
          <p:cNvPr id="53" name="Google Shape;53;p3"/>
          <p:cNvSpPr txBox="1"/>
          <p:nvPr/>
        </p:nvSpPr>
        <p:spPr>
          <a:xfrm>
            <a:off x="3646412" y="3028268"/>
            <a:ext cx="3171895" cy="66287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s-ES" sz="2798" u="none" cap="none" strike="noStrike">
                <a:solidFill>
                  <a:schemeClr val="dk1"/>
                </a:solidFill>
                <a:latin typeface="Arial"/>
                <a:ea typeface="Arial"/>
                <a:cs typeface="Arial"/>
                <a:sym typeface="Arial"/>
              </a:rPr>
              <a:t>PRESENTACIÓN</a:t>
            </a:r>
            <a:endParaRPr b="0" i="0" sz="2798" u="none" cap="none" strike="noStrike">
              <a:solidFill>
                <a:schemeClr val="dk1"/>
              </a:solidFill>
              <a:latin typeface="Arial"/>
              <a:ea typeface="Arial"/>
              <a:cs typeface="Arial"/>
              <a:sym typeface="Arial"/>
            </a:endParaRPr>
          </a:p>
        </p:txBody>
      </p:sp>
      <p:pic>
        <p:nvPicPr>
          <p:cNvPr id="54" name="Google Shape;54;p3"/>
          <p:cNvPicPr preferRelativeResize="0"/>
          <p:nvPr/>
        </p:nvPicPr>
        <p:blipFill rotWithShape="1">
          <a:blip r:embed="rId4">
            <a:alphaModFix/>
          </a:blip>
          <a:srcRect b="0" l="0" r="0" t="0"/>
          <a:stretch/>
        </p:blipFill>
        <p:spPr>
          <a:xfrm>
            <a:off x="4054785" y="428635"/>
            <a:ext cx="2355228" cy="195987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30"/>
          <p:cNvPicPr preferRelativeResize="0"/>
          <p:nvPr/>
        </p:nvPicPr>
        <p:blipFill rotWithShape="1">
          <a:blip r:embed="rId3">
            <a:alphaModFix/>
          </a:blip>
          <a:srcRect b="0" l="0" r="0" t="0"/>
          <a:stretch/>
        </p:blipFill>
        <p:spPr>
          <a:xfrm>
            <a:off x="698500" y="1776586"/>
            <a:ext cx="2431434" cy="1767589"/>
          </a:xfrm>
          <a:prstGeom prst="rect">
            <a:avLst/>
          </a:prstGeom>
          <a:noFill/>
          <a:ln>
            <a:noFill/>
          </a:ln>
        </p:spPr>
      </p:pic>
      <p:sp>
        <p:nvSpPr>
          <p:cNvPr id="280" name="Google Shape;280;p30"/>
          <p:cNvSpPr/>
          <p:nvPr/>
        </p:nvSpPr>
        <p:spPr>
          <a:xfrm>
            <a:off x="3351807" y="1178240"/>
            <a:ext cx="5472609" cy="36009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200">
                <a:solidFill>
                  <a:srgbClr val="3A3838"/>
                </a:solidFill>
                <a:latin typeface="Arial"/>
                <a:ea typeface="Arial"/>
                <a:cs typeface="Arial"/>
                <a:sym typeface="Arial"/>
              </a:rPr>
              <a:t>Crema antiedad de noche y potenciador de tratamiento intensivo Serum 2 </a:t>
            </a:r>
            <a:endParaRPr/>
          </a:p>
          <a:p>
            <a:pPr indent="0" lvl="0" marL="0" marR="0" rtl="0" algn="just">
              <a:spcBef>
                <a:spcPts val="0"/>
              </a:spcBef>
              <a:spcAft>
                <a:spcPts val="0"/>
              </a:spcAft>
              <a:buNone/>
            </a:pPr>
            <a:r>
              <a:t/>
            </a:r>
            <a:endParaRPr b="1" sz="1200">
              <a:solidFill>
                <a:srgbClr val="3A3838"/>
              </a:solidFill>
              <a:latin typeface="Arial"/>
              <a:ea typeface="Arial"/>
              <a:cs typeface="Arial"/>
              <a:sym typeface="Arial"/>
            </a:endParaRPr>
          </a:p>
          <a:p>
            <a:pPr indent="0" lvl="0" marL="0" marR="0" rtl="0" algn="just">
              <a:spcBef>
                <a:spcPts val="0"/>
              </a:spcBef>
              <a:spcAft>
                <a:spcPts val="0"/>
              </a:spcAft>
              <a:buNone/>
            </a:pPr>
            <a:r>
              <a:rPr b="1" lang="es-ES" sz="1200">
                <a:solidFill>
                  <a:srgbClr val="3A3838"/>
                </a:solidFill>
                <a:latin typeface="Arial"/>
                <a:ea typeface="Arial"/>
                <a:cs typeface="Arial"/>
                <a:sym typeface="Arial"/>
              </a:rPr>
              <a:t>Descripción</a:t>
            </a:r>
            <a:r>
              <a:rPr lang="es-ES" sz="1200">
                <a:solidFill>
                  <a:srgbClr val="3A3838"/>
                </a:solidFill>
                <a:latin typeface="Arial"/>
                <a:ea typeface="Arial"/>
                <a:cs typeface="Arial"/>
                <a:sym typeface="Arial"/>
              </a:rPr>
              <a:t>: </a:t>
            </a:r>
            <a:endParaRPr sz="1200">
              <a:solidFill>
                <a:srgbClr val="3A3838"/>
              </a:solidFill>
              <a:latin typeface="Arial"/>
              <a:ea typeface="Arial"/>
              <a:cs typeface="Arial"/>
              <a:sym typeface="Arial"/>
            </a:endParaRPr>
          </a:p>
          <a:p>
            <a:pPr indent="0" lvl="0" marL="0" marR="0" rtl="0" algn="just">
              <a:spcBef>
                <a:spcPts val="0"/>
              </a:spcBef>
              <a:spcAft>
                <a:spcPts val="0"/>
              </a:spcAft>
              <a:buNone/>
            </a:pPr>
            <a:r>
              <a:t/>
            </a:r>
            <a:endParaRPr sz="1200">
              <a:solidFill>
                <a:srgbClr val="3A3838"/>
              </a:solidFill>
              <a:latin typeface="Arial"/>
              <a:ea typeface="Arial"/>
              <a:cs typeface="Arial"/>
              <a:sym typeface="Arial"/>
            </a:endParaRPr>
          </a:p>
          <a:p>
            <a:pPr indent="0" lvl="0" marL="0" marR="0" rtl="0" algn="just">
              <a:spcBef>
                <a:spcPts val="0"/>
              </a:spcBef>
              <a:spcAft>
                <a:spcPts val="0"/>
              </a:spcAft>
              <a:buNone/>
            </a:pPr>
            <a:r>
              <a:rPr lang="es-ES" sz="1200">
                <a:solidFill>
                  <a:srgbClr val="3A3838"/>
                </a:solidFill>
                <a:latin typeface="Arial"/>
                <a:ea typeface="Arial"/>
                <a:cs typeface="Arial"/>
                <a:sym typeface="Arial"/>
              </a:rPr>
              <a:t>Crema de noche a base de Vitamina A (Palmitato de retinol) y manteca de Karité que reduce las arrugas de expresión, protege frene al fotoenvejecimiento, nutre y regenera. Sus activos aumentan la renovación celular, aportando luminosidad, vitalidad y mejorando el aspecto de la piel.</a:t>
            </a:r>
            <a:endParaRPr/>
          </a:p>
          <a:p>
            <a:pPr indent="-304693" lvl="0" marL="380893" marR="0" rtl="0" algn="just">
              <a:spcBef>
                <a:spcPts val="0"/>
              </a:spcBef>
              <a:spcAft>
                <a:spcPts val="0"/>
              </a:spcAft>
              <a:buClr>
                <a:schemeClr val="dk1"/>
              </a:buClr>
              <a:buSzPts val="1200"/>
              <a:buFont typeface="Courier New"/>
              <a:buNone/>
            </a:pPr>
            <a:r>
              <a:t/>
            </a:r>
            <a:endParaRPr sz="1200">
              <a:solidFill>
                <a:schemeClr val="dk1"/>
              </a:solidFill>
              <a:latin typeface="Arial"/>
              <a:ea typeface="Arial"/>
              <a:cs typeface="Arial"/>
              <a:sym typeface="Arial"/>
            </a:endParaRPr>
          </a:p>
          <a:p>
            <a:pPr indent="0" lvl="0" marL="0" marR="0" rtl="0" algn="just">
              <a:spcBef>
                <a:spcPts val="0"/>
              </a:spcBef>
              <a:spcAft>
                <a:spcPts val="0"/>
              </a:spcAft>
              <a:buNone/>
            </a:pPr>
            <a:r>
              <a:rPr b="1" lang="es-ES" sz="1200">
                <a:solidFill>
                  <a:srgbClr val="3A3838"/>
                </a:solidFill>
                <a:latin typeface="Arial"/>
                <a:ea typeface="Arial"/>
                <a:cs typeface="Arial"/>
                <a:sym typeface="Arial"/>
              </a:rPr>
              <a:t>Indicaciones</a:t>
            </a:r>
            <a:r>
              <a:rPr lang="es-ES" sz="1200">
                <a:solidFill>
                  <a:srgbClr val="3A3838"/>
                </a:solidFill>
                <a:latin typeface="Arial"/>
                <a:ea typeface="Arial"/>
                <a:cs typeface="Arial"/>
                <a:sym typeface="Arial"/>
              </a:rPr>
              <a:t>:</a:t>
            </a:r>
            <a:endParaRPr/>
          </a:p>
          <a:p>
            <a:pPr indent="0" lvl="0" marL="0" marR="0" rtl="0" algn="just">
              <a:spcBef>
                <a:spcPts val="0"/>
              </a:spcBef>
              <a:spcAft>
                <a:spcPts val="0"/>
              </a:spcAft>
              <a:buNone/>
            </a:pPr>
            <a:r>
              <a:t/>
            </a:r>
            <a:endParaRPr sz="1200">
              <a:solidFill>
                <a:srgbClr val="3A3838"/>
              </a:solidFill>
              <a:latin typeface="Arial"/>
              <a:ea typeface="Arial"/>
              <a:cs typeface="Arial"/>
              <a:sym typeface="Arial"/>
            </a:endParaRPr>
          </a:p>
          <a:p>
            <a:pPr indent="0" lvl="0" marL="0" marR="0" rtl="0" algn="just">
              <a:spcBef>
                <a:spcPts val="0"/>
              </a:spcBef>
              <a:spcAft>
                <a:spcPts val="0"/>
              </a:spcAft>
              <a:buNone/>
            </a:pPr>
            <a:r>
              <a:rPr lang="es-ES" sz="1200">
                <a:solidFill>
                  <a:srgbClr val="3A3838"/>
                </a:solidFill>
                <a:latin typeface="Arial"/>
                <a:ea typeface="Arial"/>
                <a:cs typeface="Arial"/>
                <a:sym typeface="Arial"/>
              </a:rPr>
              <a:t>Indicado en pieles a partir de 40 años, secas o envejecidas que buscan reducir las arrugas, las líneas de expresión, nutrir y reparar su piel.  Además, protege frene al fotoenvejecimiento. </a:t>
            </a:r>
            <a:endParaRPr/>
          </a:p>
          <a:p>
            <a:pPr indent="0" lvl="0" marL="0" marR="0" rtl="0" algn="just">
              <a:spcBef>
                <a:spcPts val="0"/>
              </a:spcBef>
              <a:spcAft>
                <a:spcPts val="0"/>
              </a:spcAft>
              <a:buNone/>
            </a:pPr>
            <a:r>
              <a:t/>
            </a:r>
            <a:endParaRPr sz="1200">
              <a:solidFill>
                <a:srgbClr val="3A3838"/>
              </a:solidFill>
              <a:latin typeface="Arial"/>
              <a:ea typeface="Arial"/>
              <a:cs typeface="Arial"/>
              <a:sym typeface="Arial"/>
            </a:endParaRPr>
          </a:p>
          <a:p>
            <a:pPr indent="0" lvl="0" marL="0" marR="0" rtl="0" algn="just">
              <a:spcBef>
                <a:spcPts val="0"/>
              </a:spcBef>
              <a:spcAft>
                <a:spcPts val="0"/>
              </a:spcAft>
              <a:buNone/>
            </a:pPr>
            <a:r>
              <a:rPr b="1" lang="es-ES" sz="1200">
                <a:solidFill>
                  <a:srgbClr val="3A3838"/>
                </a:solidFill>
                <a:latin typeface="Arial"/>
                <a:ea typeface="Arial"/>
                <a:cs typeface="Arial"/>
                <a:sym typeface="Arial"/>
              </a:rPr>
              <a:t>Ingredientes</a:t>
            </a:r>
            <a:r>
              <a:rPr lang="es-ES" sz="1200">
                <a:solidFill>
                  <a:srgbClr val="3A3838"/>
                </a:solidFill>
                <a:latin typeface="Arial"/>
                <a:ea typeface="Arial"/>
                <a:cs typeface="Arial"/>
                <a:sym typeface="Arial"/>
              </a:rPr>
              <a:t>: </a:t>
            </a:r>
            <a:endParaRPr sz="1200">
              <a:solidFill>
                <a:srgbClr val="3A3838"/>
              </a:solidFill>
              <a:latin typeface="Arial"/>
              <a:ea typeface="Arial"/>
              <a:cs typeface="Arial"/>
              <a:sym typeface="Arial"/>
            </a:endParaRPr>
          </a:p>
          <a:p>
            <a:pPr indent="0" lvl="0" marL="0" marR="0" rtl="0" algn="just">
              <a:spcBef>
                <a:spcPts val="0"/>
              </a:spcBef>
              <a:spcAft>
                <a:spcPts val="0"/>
              </a:spcAft>
              <a:buNone/>
            </a:pPr>
            <a:r>
              <a:t/>
            </a:r>
            <a:endParaRPr sz="1200">
              <a:solidFill>
                <a:srgbClr val="3A3838"/>
              </a:solidFill>
              <a:latin typeface="Arial"/>
              <a:ea typeface="Arial"/>
              <a:cs typeface="Arial"/>
              <a:sym typeface="Arial"/>
            </a:endParaRPr>
          </a:p>
          <a:p>
            <a:pPr indent="0" lvl="0" marL="0" marR="0" rtl="0" algn="just">
              <a:spcBef>
                <a:spcPts val="0"/>
              </a:spcBef>
              <a:spcAft>
                <a:spcPts val="0"/>
              </a:spcAft>
              <a:buNone/>
            </a:pPr>
            <a:r>
              <a:rPr lang="es-ES" sz="1200">
                <a:solidFill>
                  <a:srgbClr val="3A3838"/>
                </a:solidFill>
                <a:latin typeface="Arial"/>
                <a:ea typeface="Arial"/>
                <a:cs typeface="Arial"/>
                <a:sym typeface="Arial"/>
              </a:rPr>
              <a:t>Vitamina A (Palmitato de retinol)</a:t>
            </a:r>
            <a:r>
              <a:rPr lang="es-ES" sz="1200">
                <a:solidFill>
                  <a:schemeClr val="dk1"/>
                </a:solidFill>
                <a:latin typeface="Arial"/>
                <a:ea typeface="Arial"/>
                <a:cs typeface="Arial"/>
                <a:sym typeface="Arial"/>
              </a:rPr>
              <a:t>, manteca de karité.</a:t>
            </a:r>
            <a:endParaRPr sz="1200">
              <a:solidFill>
                <a:srgbClr val="3A3838"/>
              </a:solidFill>
              <a:latin typeface="Arial"/>
              <a:ea typeface="Arial"/>
              <a:cs typeface="Arial"/>
              <a:sym typeface="Arial"/>
            </a:endParaRPr>
          </a:p>
          <a:p>
            <a:pPr indent="-304693" lvl="0" marL="380893" marR="0" rtl="0" algn="just">
              <a:spcBef>
                <a:spcPts val="0"/>
              </a:spcBef>
              <a:spcAft>
                <a:spcPts val="0"/>
              </a:spcAft>
              <a:buClr>
                <a:schemeClr val="dk1"/>
              </a:buClr>
              <a:buSzPts val="1200"/>
              <a:buFont typeface="Courier New"/>
              <a:buNone/>
            </a:pPr>
            <a:r>
              <a:t/>
            </a:r>
            <a:endParaRPr sz="1200">
              <a:solidFill>
                <a:srgbClr val="3A3838"/>
              </a:solidFill>
              <a:latin typeface="Arial"/>
              <a:ea typeface="Arial"/>
              <a:cs typeface="Arial"/>
              <a:sym typeface="Arial"/>
            </a:endParaRPr>
          </a:p>
        </p:txBody>
      </p:sp>
      <p:sp>
        <p:nvSpPr>
          <p:cNvPr id="281" name="Google Shape;281;p30"/>
          <p:cNvSpPr txBox="1"/>
          <p:nvPr>
            <p:ph type="title"/>
          </p:nvPr>
        </p:nvSpPr>
        <p:spPr>
          <a:xfrm>
            <a:off x="698500" y="398871"/>
            <a:ext cx="3099310"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latin typeface="Bebas Neue"/>
                <a:ea typeface="Bebas Neue"/>
                <a:cs typeface="Bebas Neue"/>
                <a:sym typeface="Bebas Neue"/>
              </a:rPr>
              <a:t>Wrinkle attack NIGHT</a:t>
            </a:r>
            <a:endParaRPr sz="2400">
              <a:latin typeface="Bebas Neue"/>
              <a:ea typeface="Bebas Neue"/>
              <a:cs typeface="Bebas Neue"/>
              <a:sym typeface="Bebas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1"/>
          <p:cNvSpPr/>
          <p:nvPr/>
        </p:nvSpPr>
        <p:spPr>
          <a:xfrm>
            <a:off x="3351807" y="1178240"/>
            <a:ext cx="5472609" cy="41242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400">
                <a:solidFill>
                  <a:schemeClr val="dk1"/>
                </a:solidFill>
                <a:latin typeface="Arial"/>
                <a:ea typeface="Arial"/>
                <a:cs typeface="Arial"/>
                <a:sym typeface="Arial"/>
              </a:rPr>
              <a:t>Recuperador intensivo antiedad, actua sobre los últimos efectos del envejecimiento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es-ES" sz="1800">
                <a:solidFill>
                  <a:schemeClr val="dk1"/>
                </a:solidFill>
                <a:latin typeface="Calibri"/>
                <a:ea typeface="Calibri"/>
                <a:cs typeface="Calibri"/>
                <a:sym typeface="Calibri"/>
              </a:rPr>
              <a:t> </a:t>
            </a:r>
            <a:endParaRPr b="1" sz="1200">
              <a:solidFill>
                <a:srgbClr val="3A3838"/>
              </a:solidFill>
              <a:latin typeface="Arial"/>
              <a:ea typeface="Arial"/>
              <a:cs typeface="Arial"/>
              <a:sym typeface="Arial"/>
            </a:endParaRPr>
          </a:p>
          <a:p>
            <a:pPr indent="0" lvl="0" marL="0" marR="0" rtl="0" algn="just">
              <a:spcBef>
                <a:spcPts val="0"/>
              </a:spcBef>
              <a:spcAft>
                <a:spcPts val="0"/>
              </a:spcAft>
              <a:buNone/>
            </a:pPr>
            <a:r>
              <a:rPr b="1" lang="es-ES" sz="1200">
                <a:solidFill>
                  <a:srgbClr val="3A3838"/>
                </a:solidFill>
                <a:latin typeface="Arial"/>
                <a:ea typeface="Arial"/>
                <a:cs typeface="Arial"/>
                <a:sym typeface="Arial"/>
              </a:rPr>
              <a:t>Descripción</a:t>
            </a:r>
            <a:r>
              <a:rPr lang="es-ES" sz="1200">
                <a:solidFill>
                  <a:srgbClr val="3A3838"/>
                </a:solidFill>
                <a:latin typeface="Arial"/>
                <a:ea typeface="Arial"/>
                <a:cs typeface="Arial"/>
                <a:sym typeface="Arial"/>
              </a:rPr>
              <a:t>: </a:t>
            </a:r>
            <a:endParaRPr sz="1200">
              <a:solidFill>
                <a:srgbClr val="3A3838"/>
              </a:solidFill>
              <a:latin typeface="Arial"/>
              <a:ea typeface="Arial"/>
              <a:cs typeface="Arial"/>
              <a:sym typeface="Arial"/>
            </a:endParaRPr>
          </a:p>
          <a:p>
            <a:pPr indent="0" lvl="0" marL="0" marR="0" rtl="0" algn="just">
              <a:spcBef>
                <a:spcPts val="0"/>
              </a:spcBef>
              <a:spcAft>
                <a:spcPts val="0"/>
              </a:spcAft>
              <a:buNone/>
            </a:pPr>
            <a:r>
              <a:t/>
            </a:r>
            <a:endParaRPr sz="1200">
              <a:solidFill>
                <a:srgbClr val="3A3838"/>
              </a:solidFill>
              <a:latin typeface="Arial"/>
              <a:ea typeface="Arial"/>
              <a:cs typeface="Arial"/>
              <a:sym typeface="Arial"/>
            </a:endParaRPr>
          </a:p>
          <a:p>
            <a:pPr indent="0" lvl="0" marL="0" marR="0" rtl="0" algn="l">
              <a:spcBef>
                <a:spcPts val="0"/>
              </a:spcBef>
              <a:spcAft>
                <a:spcPts val="0"/>
              </a:spcAft>
              <a:buNone/>
            </a:pPr>
            <a:r>
              <a:rPr lang="es-ES" sz="1200">
                <a:solidFill>
                  <a:srgbClr val="3A3838"/>
                </a:solidFill>
                <a:latin typeface="Arial"/>
                <a:ea typeface="Arial"/>
                <a:cs typeface="Arial"/>
                <a:sym typeface="Arial"/>
              </a:rPr>
              <a:t>Excepcional CREMA antiedad que contiene una combinación de ingredientes activos que trabajan juntos para reducir la apariencia de arrugas y líneas ﬁnas, mejorar la hidratación y elasticidad de la piel, reducir la apariencia de manchas oscuras y hacer que la piel luzca más radiante y luminosa.</a:t>
            </a:r>
            <a:endParaRPr sz="1200">
              <a:solidFill>
                <a:srgbClr val="3A3838"/>
              </a:solidFill>
              <a:latin typeface="Arial"/>
              <a:ea typeface="Arial"/>
              <a:cs typeface="Arial"/>
              <a:sym typeface="Arial"/>
            </a:endParaRPr>
          </a:p>
          <a:p>
            <a:pPr indent="0" lvl="0" marL="0" marR="0" rtl="0" algn="just">
              <a:spcBef>
                <a:spcPts val="0"/>
              </a:spcBef>
              <a:spcAft>
                <a:spcPts val="0"/>
              </a:spcAft>
              <a:buNone/>
            </a:pPr>
            <a:r>
              <a:t/>
            </a:r>
            <a:endParaRPr sz="1200">
              <a:solidFill>
                <a:schemeClr val="dk1"/>
              </a:solidFill>
              <a:latin typeface="Arial"/>
              <a:ea typeface="Arial"/>
              <a:cs typeface="Arial"/>
              <a:sym typeface="Arial"/>
            </a:endParaRPr>
          </a:p>
          <a:p>
            <a:pPr indent="0" lvl="0" marL="0" marR="0" rtl="0" algn="just">
              <a:spcBef>
                <a:spcPts val="0"/>
              </a:spcBef>
              <a:spcAft>
                <a:spcPts val="0"/>
              </a:spcAft>
              <a:buNone/>
            </a:pPr>
            <a:r>
              <a:rPr b="1" lang="es-ES" sz="1200">
                <a:solidFill>
                  <a:srgbClr val="3A3838"/>
                </a:solidFill>
                <a:latin typeface="Arial"/>
                <a:ea typeface="Arial"/>
                <a:cs typeface="Arial"/>
                <a:sym typeface="Arial"/>
              </a:rPr>
              <a:t>Indicaciones</a:t>
            </a:r>
            <a:r>
              <a:rPr lang="es-ES" sz="1200">
                <a:solidFill>
                  <a:srgbClr val="3A3838"/>
                </a:solidFill>
                <a:latin typeface="Arial"/>
                <a:ea typeface="Arial"/>
                <a:cs typeface="Arial"/>
                <a:sym typeface="Arial"/>
              </a:rPr>
              <a:t>:</a:t>
            </a:r>
            <a:endParaRPr/>
          </a:p>
          <a:p>
            <a:pPr indent="0" lvl="0" marL="0" marR="0" rtl="0" algn="just">
              <a:spcBef>
                <a:spcPts val="0"/>
              </a:spcBef>
              <a:spcAft>
                <a:spcPts val="0"/>
              </a:spcAft>
              <a:buNone/>
            </a:pPr>
            <a:r>
              <a:t/>
            </a:r>
            <a:endParaRPr sz="1200">
              <a:solidFill>
                <a:srgbClr val="3A3838"/>
              </a:solidFill>
              <a:latin typeface="Arial"/>
              <a:ea typeface="Arial"/>
              <a:cs typeface="Arial"/>
              <a:sym typeface="Arial"/>
            </a:endParaRPr>
          </a:p>
          <a:p>
            <a:pPr indent="0" lvl="0" marL="0" marR="0" rtl="0" algn="l">
              <a:spcBef>
                <a:spcPts val="0"/>
              </a:spcBef>
              <a:spcAft>
                <a:spcPts val="0"/>
              </a:spcAft>
              <a:buNone/>
            </a:pPr>
            <a:r>
              <a:rPr lang="es-ES" sz="1200">
                <a:solidFill>
                  <a:srgbClr val="3A3838"/>
                </a:solidFill>
                <a:latin typeface="Arial"/>
                <a:ea typeface="Arial"/>
                <a:cs typeface="Arial"/>
                <a:sym typeface="Arial"/>
              </a:rPr>
              <a:t>La crema antiedad “VITAL AGE ANTIAGE VB_3 WRINKLE ATTACK” es adecuada para todo tipo de piel, especialmente aquellas que presentan signos de envejecimiento, como arrugas, líneas ﬁnas, falta de luminosidad y elasticidad reducida. Esta crema puede ser beneﬁciosa para pieles secas, pieles maduras, pieles opacas, con falta de luminosidad o pieles hiperpigmentadas. </a:t>
            </a:r>
            <a:endParaRPr sz="1200">
              <a:solidFill>
                <a:srgbClr val="3A3838"/>
              </a:solidFill>
              <a:latin typeface="Arial"/>
              <a:ea typeface="Arial"/>
              <a:cs typeface="Arial"/>
              <a:sym typeface="Arial"/>
            </a:endParaRPr>
          </a:p>
          <a:p>
            <a:pPr indent="0" lvl="0" marL="0" marR="0" rtl="0" algn="just">
              <a:spcBef>
                <a:spcPts val="0"/>
              </a:spcBef>
              <a:spcAft>
                <a:spcPts val="0"/>
              </a:spcAft>
              <a:buNone/>
            </a:pPr>
            <a:r>
              <a:t/>
            </a:r>
            <a:endParaRPr sz="1200">
              <a:solidFill>
                <a:srgbClr val="3A3838"/>
              </a:solidFill>
              <a:latin typeface="Arial"/>
              <a:ea typeface="Arial"/>
              <a:cs typeface="Arial"/>
              <a:sym typeface="Arial"/>
            </a:endParaRPr>
          </a:p>
          <a:p>
            <a:pPr indent="0" lvl="0" marL="0" marR="0" rtl="0" algn="just">
              <a:spcBef>
                <a:spcPts val="0"/>
              </a:spcBef>
              <a:spcAft>
                <a:spcPts val="0"/>
              </a:spcAft>
              <a:buNone/>
            </a:pPr>
            <a:r>
              <a:rPr b="1" lang="es-ES" sz="1200">
                <a:solidFill>
                  <a:srgbClr val="3A3838"/>
                </a:solidFill>
                <a:latin typeface="Arial"/>
                <a:ea typeface="Arial"/>
                <a:cs typeface="Arial"/>
                <a:sym typeface="Arial"/>
              </a:rPr>
              <a:t>Ingredientes</a:t>
            </a:r>
            <a:r>
              <a:rPr lang="es-ES" sz="1200">
                <a:solidFill>
                  <a:srgbClr val="3A3838"/>
                </a:solidFill>
                <a:latin typeface="Arial"/>
                <a:ea typeface="Arial"/>
                <a:cs typeface="Arial"/>
                <a:sym typeface="Arial"/>
              </a:rPr>
              <a:t>: Retinol Liposomado, Niacinamida, Aceite de Hypericum, Ácido Hialurónico, Colágeno Marino</a:t>
            </a:r>
            <a:endParaRPr sz="1200">
              <a:solidFill>
                <a:srgbClr val="3A3838"/>
              </a:solidFill>
              <a:latin typeface="Arial"/>
              <a:ea typeface="Arial"/>
              <a:cs typeface="Arial"/>
              <a:sym typeface="Arial"/>
            </a:endParaRPr>
          </a:p>
          <a:p>
            <a:pPr indent="-304693" lvl="0" marL="380893" marR="0" rtl="0" algn="just">
              <a:spcBef>
                <a:spcPts val="0"/>
              </a:spcBef>
              <a:spcAft>
                <a:spcPts val="0"/>
              </a:spcAft>
              <a:buClr>
                <a:schemeClr val="dk1"/>
              </a:buClr>
              <a:buSzPts val="1200"/>
              <a:buFont typeface="Courier New"/>
              <a:buNone/>
            </a:pPr>
            <a:r>
              <a:t/>
            </a:r>
            <a:endParaRPr sz="1200">
              <a:solidFill>
                <a:srgbClr val="3A3838"/>
              </a:solidFill>
              <a:latin typeface="Arial"/>
              <a:ea typeface="Arial"/>
              <a:cs typeface="Arial"/>
              <a:sym typeface="Arial"/>
            </a:endParaRPr>
          </a:p>
        </p:txBody>
      </p:sp>
      <p:sp>
        <p:nvSpPr>
          <p:cNvPr id="288" name="Google Shape;288;p31"/>
          <p:cNvSpPr txBox="1"/>
          <p:nvPr>
            <p:ph type="title"/>
          </p:nvPr>
        </p:nvSpPr>
        <p:spPr>
          <a:xfrm>
            <a:off x="698500" y="398871"/>
            <a:ext cx="4992136"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latin typeface="Bebas Neue"/>
                <a:ea typeface="Bebas Neue"/>
                <a:cs typeface="Bebas Neue"/>
                <a:sym typeface="Bebas Neue"/>
              </a:rPr>
              <a:t>Antiage v_b3 Wrinkle attack NIGHT</a:t>
            </a:r>
            <a:endParaRPr sz="2400">
              <a:latin typeface="Bebas Neue"/>
              <a:ea typeface="Bebas Neue"/>
              <a:cs typeface="Bebas Neue"/>
              <a:sym typeface="Bebas Neue"/>
            </a:endParaRPr>
          </a:p>
        </p:txBody>
      </p:sp>
      <p:pic>
        <p:nvPicPr>
          <p:cNvPr id="289" name="Google Shape;289;p31"/>
          <p:cNvPicPr preferRelativeResize="0"/>
          <p:nvPr/>
        </p:nvPicPr>
        <p:blipFill rotWithShape="1">
          <a:blip r:embed="rId3">
            <a:alphaModFix/>
          </a:blip>
          <a:srcRect b="0" l="0" r="0" t="0"/>
          <a:stretch/>
        </p:blipFill>
        <p:spPr>
          <a:xfrm>
            <a:off x="471488" y="2712690"/>
            <a:ext cx="2188446" cy="15605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2"/>
          <p:cNvSpPr txBox="1"/>
          <p:nvPr>
            <p:ph type="title"/>
          </p:nvPr>
        </p:nvSpPr>
        <p:spPr>
          <a:xfrm>
            <a:off x="698500" y="398871"/>
            <a:ext cx="1685077"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latin typeface="Bebas Neue"/>
                <a:ea typeface="Bebas Neue"/>
                <a:cs typeface="Bebas Neue"/>
                <a:sym typeface="Bebas Neue"/>
              </a:rPr>
              <a:t>HYDRAMASK</a:t>
            </a:r>
            <a:endParaRPr sz="2400">
              <a:latin typeface="Bebas Neue"/>
              <a:ea typeface="Bebas Neue"/>
              <a:cs typeface="Bebas Neue"/>
              <a:sym typeface="Bebas Neue"/>
            </a:endParaRPr>
          </a:p>
        </p:txBody>
      </p:sp>
      <p:sp>
        <p:nvSpPr>
          <p:cNvPr id="296" name="Google Shape;296;p32"/>
          <p:cNvSpPr/>
          <p:nvPr/>
        </p:nvSpPr>
        <p:spPr>
          <a:xfrm>
            <a:off x="3423816" y="1344538"/>
            <a:ext cx="5400600"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200">
                <a:solidFill>
                  <a:schemeClr val="dk1"/>
                </a:solidFill>
                <a:latin typeface="Arial"/>
                <a:ea typeface="Arial"/>
                <a:cs typeface="Arial"/>
                <a:sym typeface="Arial"/>
              </a:rPr>
              <a:t>Descripción</a:t>
            </a:r>
            <a:r>
              <a:rPr lang="es-ES"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381000" lvl="0" marL="457200" marR="0" rtl="0" algn="just">
              <a:spcBef>
                <a:spcPts val="0"/>
              </a:spcBef>
              <a:spcAft>
                <a:spcPts val="0"/>
              </a:spcAft>
              <a:buClr>
                <a:schemeClr val="dk1"/>
              </a:buClr>
              <a:buSzPts val="1200"/>
              <a:buFont typeface="Courier New"/>
              <a:buNone/>
            </a:pPr>
            <a:r>
              <a:t/>
            </a:r>
            <a:endParaRPr sz="1200">
              <a:solidFill>
                <a:schemeClr val="dk1"/>
              </a:solidFill>
              <a:latin typeface="Arial"/>
              <a:ea typeface="Arial"/>
              <a:cs typeface="Arial"/>
              <a:sym typeface="Arial"/>
            </a:endParaRPr>
          </a:p>
          <a:p>
            <a:pPr indent="0" lvl="0" marL="0" marR="0" rtl="0" algn="just">
              <a:spcBef>
                <a:spcPts val="0"/>
              </a:spcBef>
              <a:spcAft>
                <a:spcPts val="0"/>
              </a:spcAft>
              <a:buNone/>
            </a:pPr>
            <a:r>
              <a:rPr lang="es-ES" sz="1200">
                <a:solidFill>
                  <a:schemeClr val="dk1"/>
                </a:solidFill>
                <a:latin typeface="Arial"/>
                <a:ea typeface="Arial"/>
                <a:cs typeface="Arial"/>
                <a:sym typeface="Arial"/>
              </a:rPr>
              <a:t>Mascarilla de un solo uso para cara y cuello con propiedades antiarrugas y nutritivo. Es ideal para uso semanal con el fin de complementar la rutina de tratamiento Vital Age y/o otros tratamientos antiedad, reafirmantes e hidratantes.</a:t>
            </a:r>
            <a:endParaRPr/>
          </a:p>
          <a:p>
            <a:pPr indent="-381000" lvl="0" marL="457200" marR="0" rtl="0" algn="just">
              <a:spcBef>
                <a:spcPts val="0"/>
              </a:spcBef>
              <a:spcAft>
                <a:spcPts val="0"/>
              </a:spcAft>
              <a:buClr>
                <a:schemeClr val="dk1"/>
              </a:buClr>
              <a:buSzPts val="1200"/>
              <a:buFont typeface="Courier New"/>
              <a:buNone/>
            </a:pPr>
            <a:r>
              <a:t/>
            </a:r>
            <a:endParaRPr sz="1200">
              <a:solidFill>
                <a:schemeClr val="dk1"/>
              </a:solidFill>
              <a:latin typeface="Arial"/>
              <a:ea typeface="Arial"/>
              <a:cs typeface="Arial"/>
              <a:sym typeface="Arial"/>
            </a:endParaRPr>
          </a:p>
          <a:p>
            <a:pPr indent="0" lvl="0" marL="0" marR="0" rtl="0" algn="just">
              <a:spcBef>
                <a:spcPts val="0"/>
              </a:spcBef>
              <a:spcAft>
                <a:spcPts val="0"/>
              </a:spcAft>
              <a:buNone/>
            </a:pPr>
            <a:r>
              <a:rPr b="1" lang="es-ES" sz="1200">
                <a:solidFill>
                  <a:schemeClr val="dk1"/>
                </a:solidFill>
                <a:latin typeface="Arial"/>
                <a:ea typeface="Arial"/>
                <a:cs typeface="Arial"/>
                <a:sym typeface="Arial"/>
              </a:rPr>
              <a:t>Ingredientes</a:t>
            </a:r>
            <a:r>
              <a:rPr lang="es-ES"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381000" lvl="0" marL="457200" marR="0" rtl="0" algn="just">
              <a:spcBef>
                <a:spcPts val="0"/>
              </a:spcBef>
              <a:spcAft>
                <a:spcPts val="0"/>
              </a:spcAft>
              <a:buClr>
                <a:schemeClr val="dk1"/>
              </a:buClr>
              <a:buSzPts val="1200"/>
              <a:buFont typeface="Courier New"/>
              <a:buNone/>
            </a:pPr>
            <a:r>
              <a:t/>
            </a:r>
            <a:endParaRPr sz="1200">
              <a:solidFill>
                <a:schemeClr val="dk1"/>
              </a:solidFill>
              <a:latin typeface="Arial"/>
              <a:ea typeface="Arial"/>
              <a:cs typeface="Arial"/>
              <a:sym typeface="Arial"/>
            </a:endParaRPr>
          </a:p>
          <a:p>
            <a:pPr indent="0" lvl="0" marL="0" marR="0" rtl="0" algn="just">
              <a:spcBef>
                <a:spcPts val="0"/>
              </a:spcBef>
              <a:spcAft>
                <a:spcPts val="0"/>
              </a:spcAft>
              <a:buNone/>
            </a:pPr>
            <a:r>
              <a:rPr lang="es-ES" sz="1200">
                <a:solidFill>
                  <a:schemeClr val="dk1"/>
                </a:solidFill>
                <a:latin typeface="Arial"/>
                <a:ea typeface="Arial"/>
                <a:cs typeface="Arial"/>
                <a:sym typeface="Arial"/>
              </a:rPr>
              <a:t>ácido hialurónico, extracto de codium tomentosum, extracto de candela officinalis.</a:t>
            </a:r>
            <a:endParaRPr/>
          </a:p>
          <a:p>
            <a:pPr indent="0" lvl="0" marL="0" marR="0" rtl="0" algn="just">
              <a:spcBef>
                <a:spcPts val="0"/>
              </a:spcBef>
              <a:spcAft>
                <a:spcPts val="0"/>
              </a:spcAft>
              <a:buNone/>
            </a:pPr>
            <a:r>
              <a:t/>
            </a:r>
            <a:endParaRPr sz="1200">
              <a:solidFill>
                <a:schemeClr val="dk1"/>
              </a:solidFill>
              <a:latin typeface="Arial"/>
              <a:ea typeface="Arial"/>
              <a:cs typeface="Arial"/>
              <a:sym typeface="Arial"/>
            </a:endParaRPr>
          </a:p>
        </p:txBody>
      </p:sp>
      <p:pic>
        <p:nvPicPr>
          <p:cNvPr id="297" name="Google Shape;297;p32"/>
          <p:cNvPicPr preferRelativeResize="0"/>
          <p:nvPr/>
        </p:nvPicPr>
        <p:blipFill rotWithShape="1">
          <a:blip r:embed="rId3">
            <a:alphaModFix/>
          </a:blip>
          <a:srcRect b="0" l="0" r="0" t="0"/>
          <a:stretch/>
        </p:blipFill>
        <p:spPr>
          <a:xfrm rot="-380177">
            <a:off x="736194" y="1457426"/>
            <a:ext cx="2551542" cy="302829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3"/>
          <p:cNvSpPr txBox="1"/>
          <p:nvPr/>
        </p:nvSpPr>
        <p:spPr>
          <a:xfrm>
            <a:off x="698500" y="1200522"/>
            <a:ext cx="8269932" cy="954107"/>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None/>
            </a:pPr>
            <a:r>
              <a:rPr lang="es-ES" sz="1400">
                <a:solidFill>
                  <a:srgbClr val="595959"/>
                </a:solidFill>
                <a:latin typeface="Arial"/>
                <a:ea typeface="Arial"/>
                <a:cs typeface="Arial"/>
                <a:sym typeface="Arial"/>
              </a:rPr>
              <a:t>Este estudio tiene como objetivo determinar la efectividad de los tratamientos antiarrugas, la aceptabilidad, la efectividad subjetiva y la tolerancia del producto según lo evaluado por 20 voluntarios durante 28 días, utilizando suero 2 una vez al día por la noche. </a:t>
            </a:r>
            <a:endParaRPr/>
          </a:p>
          <a:p>
            <a:pPr indent="-342900" lvl="8" marL="4000500" marR="0" rtl="0" algn="r">
              <a:spcBef>
                <a:spcPts val="0"/>
              </a:spcBef>
              <a:spcAft>
                <a:spcPts val="0"/>
              </a:spcAft>
              <a:buNone/>
            </a:pPr>
            <a:r>
              <a:rPr b="0" i="1" lang="es-ES" sz="1200" u="none" cap="none" strike="noStrike">
                <a:solidFill>
                  <a:srgbClr val="595959"/>
                </a:solidFill>
                <a:latin typeface="Arial"/>
                <a:ea typeface="Arial"/>
                <a:cs typeface="Arial"/>
                <a:sym typeface="Arial"/>
              </a:rPr>
              <a:t>Estudio realizado por Zurco Bioresearch</a:t>
            </a:r>
            <a:r>
              <a:rPr b="0" i="0" lang="es-ES" sz="1400" u="none" cap="none" strike="noStrike">
                <a:solidFill>
                  <a:srgbClr val="595959"/>
                </a:solidFill>
                <a:latin typeface="Arial"/>
                <a:ea typeface="Arial"/>
                <a:cs typeface="Arial"/>
                <a:sym typeface="Arial"/>
              </a:rPr>
              <a:t>.</a:t>
            </a:r>
            <a:endParaRPr b="1" i="0" sz="1400" u="none" cap="none" strike="noStrike">
              <a:solidFill>
                <a:srgbClr val="595959"/>
              </a:solidFill>
              <a:latin typeface="Arial"/>
              <a:ea typeface="Arial"/>
              <a:cs typeface="Arial"/>
              <a:sym typeface="Arial"/>
            </a:endParaRPr>
          </a:p>
        </p:txBody>
      </p:sp>
      <p:sp>
        <p:nvSpPr>
          <p:cNvPr id="303" name="Google Shape;303;p33"/>
          <p:cNvSpPr txBox="1"/>
          <p:nvPr/>
        </p:nvSpPr>
        <p:spPr>
          <a:xfrm>
            <a:off x="975544" y="2401071"/>
            <a:ext cx="309634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595959"/>
                </a:solidFill>
                <a:latin typeface="Arial"/>
                <a:ea typeface="Arial"/>
                <a:cs typeface="Arial"/>
                <a:sym typeface="Arial"/>
              </a:rPr>
              <a:t>Características de los participantes </a:t>
            </a:r>
            <a:r>
              <a:rPr lang="es-ES" sz="1200">
                <a:solidFill>
                  <a:srgbClr val="595959"/>
                </a:solidFill>
                <a:latin typeface="Arial"/>
                <a:ea typeface="Arial"/>
                <a:cs typeface="Arial"/>
                <a:sym typeface="Arial"/>
              </a:rPr>
              <a:t> </a:t>
            </a:r>
            <a:endParaRPr/>
          </a:p>
          <a:p>
            <a:pPr indent="-76200" lvl="0" marL="0" marR="0" rtl="0" algn="l">
              <a:spcBef>
                <a:spcPts val="0"/>
              </a:spcBef>
              <a:spcAft>
                <a:spcPts val="0"/>
              </a:spcAft>
              <a:buClr>
                <a:srgbClr val="595959"/>
              </a:buClr>
              <a:buSzPts val="1200"/>
              <a:buFont typeface="Arial"/>
              <a:buChar char="•"/>
            </a:pPr>
            <a:r>
              <a:rPr lang="es-ES" sz="1200">
                <a:solidFill>
                  <a:srgbClr val="595959"/>
                </a:solidFill>
                <a:latin typeface="Arial"/>
                <a:ea typeface="Arial"/>
                <a:cs typeface="Arial"/>
                <a:sym typeface="Arial"/>
              </a:rPr>
              <a:t>Género femenino.  </a:t>
            </a:r>
            <a:endParaRPr/>
          </a:p>
          <a:p>
            <a:pPr indent="-76200" lvl="0" marL="0" marR="0" rtl="0" algn="l">
              <a:spcBef>
                <a:spcPts val="0"/>
              </a:spcBef>
              <a:spcAft>
                <a:spcPts val="0"/>
              </a:spcAft>
              <a:buClr>
                <a:srgbClr val="595959"/>
              </a:buClr>
              <a:buSzPts val="1200"/>
              <a:buFont typeface="Arial"/>
              <a:buChar char="•"/>
            </a:pPr>
            <a:r>
              <a:rPr lang="es-ES" sz="1200">
                <a:solidFill>
                  <a:srgbClr val="595959"/>
                </a:solidFill>
                <a:latin typeface="Arial"/>
                <a:ea typeface="Arial"/>
                <a:cs typeface="Arial"/>
                <a:sym typeface="Arial"/>
              </a:rPr>
              <a:t>Edad: más de 40 años.  </a:t>
            </a:r>
            <a:endParaRPr/>
          </a:p>
          <a:p>
            <a:pPr indent="-76200" lvl="0" marL="0" marR="0" rtl="0" algn="l">
              <a:spcBef>
                <a:spcPts val="0"/>
              </a:spcBef>
              <a:spcAft>
                <a:spcPts val="0"/>
              </a:spcAft>
              <a:buClr>
                <a:srgbClr val="595959"/>
              </a:buClr>
              <a:buSzPts val="1200"/>
              <a:buFont typeface="Arial"/>
              <a:buChar char="•"/>
            </a:pPr>
            <a:r>
              <a:rPr lang="es-ES" sz="1200">
                <a:solidFill>
                  <a:srgbClr val="595959"/>
                </a:solidFill>
                <a:latin typeface="Arial"/>
                <a:ea typeface="Arial"/>
                <a:cs typeface="Arial"/>
                <a:sym typeface="Arial"/>
              </a:rPr>
              <a:t>Todos los tipos de piel.  </a:t>
            </a:r>
            <a:endParaRPr/>
          </a:p>
          <a:p>
            <a:pPr indent="-76200" lvl="0" marL="0" marR="0" rtl="0" algn="l">
              <a:spcBef>
                <a:spcPts val="0"/>
              </a:spcBef>
              <a:spcAft>
                <a:spcPts val="0"/>
              </a:spcAft>
              <a:buClr>
                <a:srgbClr val="595959"/>
              </a:buClr>
              <a:buSzPts val="1200"/>
              <a:buFont typeface="Arial"/>
              <a:buChar char="•"/>
            </a:pPr>
            <a:r>
              <a:rPr lang="es-ES" sz="1200">
                <a:solidFill>
                  <a:srgbClr val="595959"/>
                </a:solidFill>
                <a:latin typeface="Arial"/>
                <a:ea typeface="Arial"/>
                <a:cs typeface="Arial"/>
                <a:sym typeface="Arial"/>
              </a:rPr>
              <a:t>Fototipos: de I a VI.  </a:t>
            </a:r>
            <a:endParaRPr/>
          </a:p>
          <a:p>
            <a:pPr indent="-76200" lvl="0" marL="0" marR="0" rtl="0" algn="l">
              <a:spcBef>
                <a:spcPts val="0"/>
              </a:spcBef>
              <a:spcAft>
                <a:spcPts val="0"/>
              </a:spcAft>
              <a:buClr>
                <a:srgbClr val="595959"/>
              </a:buClr>
              <a:buSzPts val="1200"/>
              <a:buFont typeface="Arial"/>
              <a:buChar char="•"/>
            </a:pPr>
            <a:r>
              <a:rPr lang="es-ES" sz="1200">
                <a:solidFill>
                  <a:srgbClr val="595959"/>
                </a:solidFill>
                <a:latin typeface="Arial"/>
                <a:ea typeface="Arial"/>
                <a:cs typeface="Arial"/>
                <a:sym typeface="Arial"/>
              </a:rPr>
              <a:t>Buen estado de salud.  </a:t>
            </a:r>
            <a:endParaRPr/>
          </a:p>
          <a:p>
            <a:pPr indent="-76200" lvl="0" marL="0" marR="0" rtl="0" algn="l">
              <a:spcBef>
                <a:spcPts val="0"/>
              </a:spcBef>
              <a:spcAft>
                <a:spcPts val="0"/>
              </a:spcAft>
              <a:buClr>
                <a:srgbClr val="595959"/>
              </a:buClr>
              <a:buSzPts val="1200"/>
              <a:buFont typeface="Arial"/>
              <a:buChar char="•"/>
            </a:pPr>
            <a:r>
              <a:rPr lang="es-ES" sz="1200">
                <a:solidFill>
                  <a:srgbClr val="595959"/>
                </a:solidFill>
                <a:latin typeface="Arial"/>
                <a:ea typeface="Arial"/>
                <a:cs typeface="Arial"/>
                <a:sym typeface="Arial"/>
              </a:rPr>
              <a:t>Disponibilidad durante la duración de la prueba.  </a:t>
            </a:r>
            <a:endParaRPr/>
          </a:p>
          <a:p>
            <a:pPr indent="-76200" lvl="0" marL="0" marR="0" rtl="0" algn="l">
              <a:spcBef>
                <a:spcPts val="0"/>
              </a:spcBef>
              <a:spcAft>
                <a:spcPts val="0"/>
              </a:spcAft>
              <a:buClr>
                <a:srgbClr val="595959"/>
              </a:buClr>
              <a:buSzPts val="1200"/>
              <a:buFont typeface="Arial"/>
              <a:buChar char="•"/>
            </a:pPr>
            <a:r>
              <a:rPr lang="es-ES" sz="1200">
                <a:solidFill>
                  <a:srgbClr val="595959"/>
                </a:solidFill>
                <a:latin typeface="Arial"/>
                <a:ea typeface="Arial"/>
                <a:cs typeface="Arial"/>
                <a:sym typeface="Arial"/>
              </a:rPr>
              <a:t>Comprensión de la información provista.</a:t>
            </a:r>
            <a:endParaRPr sz="1200">
              <a:solidFill>
                <a:srgbClr val="595959"/>
              </a:solidFill>
              <a:latin typeface="Arial"/>
              <a:ea typeface="Arial"/>
              <a:cs typeface="Arial"/>
              <a:sym typeface="Arial"/>
            </a:endParaRPr>
          </a:p>
        </p:txBody>
      </p:sp>
      <p:sp>
        <p:nvSpPr>
          <p:cNvPr id="304" name="Google Shape;304;p33"/>
          <p:cNvSpPr txBox="1"/>
          <p:nvPr/>
        </p:nvSpPr>
        <p:spPr>
          <a:xfrm>
            <a:off x="4071888" y="2401071"/>
            <a:ext cx="3816424"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595959"/>
                </a:solidFill>
                <a:latin typeface="Arial"/>
                <a:ea typeface="Arial"/>
                <a:cs typeface="Arial"/>
                <a:sym typeface="Arial"/>
              </a:rPr>
              <a:t>Resultados</a:t>
            </a:r>
            <a:endParaRPr sz="1200">
              <a:solidFill>
                <a:srgbClr val="595959"/>
              </a:solidFill>
              <a:latin typeface="Arial"/>
              <a:ea typeface="Arial"/>
              <a:cs typeface="Arial"/>
              <a:sym typeface="Arial"/>
            </a:endParaRPr>
          </a:p>
          <a:p>
            <a:pPr indent="0" lvl="0" marL="0" marR="0" rtl="0" algn="l">
              <a:spcBef>
                <a:spcPts val="0"/>
              </a:spcBef>
              <a:spcAft>
                <a:spcPts val="0"/>
              </a:spcAft>
              <a:buNone/>
            </a:pPr>
            <a:r>
              <a:t/>
            </a:r>
            <a:endParaRPr sz="1200">
              <a:solidFill>
                <a:srgbClr val="595959"/>
              </a:solidFill>
              <a:latin typeface="Arial"/>
              <a:ea typeface="Arial"/>
              <a:cs typeface="Arial"/>
              <a:sym typeface="Arial"/>
            </a:endParaRPr>
          </a:p>
          <a:p>
            <a:pPr indent="0" lvl="0" marL="0" marR="0" rtl="0" algn="l">
              <a:spcBef>
                <a:spcPts val="0"/>
              </a:spcBef>
              <a:spcAft>
                <a:spcPts val="0"/>
              </a:spcAft>
              <a:buNone/>
            </a:pPr>
            <a:r>
              <a:rPr lang="es-ES" sz="1200">
                <a:solidFill>
                  <a:srgbClr val="595959"/>
                </a:solidFill>
                <a:latin typeface="Arial"/>
                <a:ea typeface="Arial"/>
                <a:cs typeface="Arial"/>
                <a:sym typeface="Arial"/>
              </a:rPr>
              <a:t>El 95% de las consumidoras están satisfechas con los resultados de serum2.</a:t>
            </a:r>
            <a:endParaRPr/>
          </a:p>
          <a:p>
            <a:pPr indent="0" lvl="0" marL="0" marR="0" rtl="0" algn="l">
              <a:spcBef>
                <a:spcPts val="0"/>
              </a:spcBef>
              <a:spcAft>
                <a:spcPts val="0"/>
              </a:spcAft>
              <a:buNone/>
            </a:pPr>
            <a:r>
              <a:t/>
            </a:r>
            <a:endParaRPr sz="1200">
              <a:solidFill>
                <a:srgbClr val="595959"/>
              </a:solidFill>
              <a:latin typeface="Arial"/>
              <a:ea typeface="Arial"/>
              <a:cs typeface="Arial"/>
              <a:sym typeface="Arial"/>
            </a:endParaRPr>
          </a:p>
          <a:p>
            <a:pPr indent="0" lvl="0" marL="0" marR="0" rtl="0" algn="l">
              <a:spcBef>
                <a:spcPts val="0"/>
              </a:spcBef>
              <a:spcAft>
                <a:spcPts val="0"/>
              </a:spcAft>
              <a:buNone/>
            </a:pPr>
            <a:r>
              <a:rPr lang="es-ES" sz="1200">
                <a:solidFill>
                  <a:srgbClr val="595959"/>
                </a:solidFill>
                <a:latin typeface="Arial"/>
                <a:ea typeface="Arial"/>
                <a:cs typeface="Arial"/>
                <a:sym typeface="Arial"/>
              </a:rPr>
              <a:t>Constatado:</a:t>
            </a:r>
            <a:endParaRPr/>
          </a:p>
          <a:p>
            <a:pPr indent="-76200" lvl="0" marL="0" marR="0" rtl="0" algn="l">
              <a:spcBef>
                <a:spcPts val="0"/>
              </a:spcBef>
              <a:spcAft>
                <a:spcPts val="0"/>
              </a:spcAft>
              <a:buClr>
                <a:srgbClr val="595959"/>
              </a:buClr>
              <a:buSzPts val="1200"/>
              <a:buFont typeface="Arial"/>
              <a:buChar char="•"/>
            </a:pPr>
            <a:r>
              <a:rPr lang="es-ES" sz="1200">
                <a:solidFill>
                  <a:srgbClr val="595959"/>
                </a:solidFill>
                <a:latin typeface="Arial"/>
                <a:ea typeface="Arial"/>
                <a:cs typeface="Arial"/>
                <a:sym typeface="Arial"/>
              </a:rPr>
              <a:t>100% Nutrición en profundidad</a:t>
            </a:r>
            <a:endParaRPr/>
          </a:p>
          <a:p>
            <a:pPr indent="-76200" lvl="0" marL="0" marR="0" rtl="0" algn="l">
              <a:spcBef>
                <a:spcPts val="0"/>
              </a:spcBef>
              <a:spcAft>
                <a:spcPts val="0"/>
              </a:spcAft>
              <a:buClr>
                <a:srgbClr val="595959"/>
              </a:buClr>
              <a:buSzPts val="1200"/>
              <a:buFont typeface="Arial"/>
              <a:buChar char="•"/>
            </a:pPr>
            <a:r>
              <a:rPr lang="es-ES" sz="1200">
                <a:solidFill>
                  <a:srgbClr val="595959"/>
                </a:solidFill>
                <a:latin typeface="Arial"/>
                <a:ea typeface="Arial"/>
                <a:cs typeface="Arial"/>
                <a:sym typeface="Arial"/>
              </a:rPr>
              <a:t>95% Hidratación</a:t>
            </a:r>
            <a:endParaRPr/>
          </a:p>
          <a:p>
            <a:pPr indent="-76200" lvl="0" marL="0" marR="0" rtl="0" algn="l">
              <a:spcBef>
                <a:spcPts val="0"/>
              </a:spcBef>
              <a:spcAft>
                <a:spcPts val="0"/>
              </a:spcAft>
              <a:buClr>
                <a:srgbClr val="595959"/>
              </a:buClr>
              <a:buSzPts val="1200"/>
              <a:buFont typeface="Arial"/>
              <a:buChar char="•"/>
            </a:pPr>
            <a:r>
              <a:rPr lang="es-ES" sz="1200">
                <a:solidFill>
                  <a:srgbClr val="595959"/>
                </a:solidFill>
                <a:latin typeface="Arial"/>
                <a:ea typeface="Arial"/>
                <a:cs typeface="Arial"/>
                <a:sym typeface="Arial"/>
              </a:rPr>
              <a:t>85% Piel más firme, elástica y resplandeciente</a:t>
            </a:r>
            <a:endParaRPr/>
          </a:p>
          <a:p>
            <a:pPr indent="-76200" lvl="0" marL="0" marR="0" rtl="0" algn="l">
              <a:spcBef>
                <a:spcPts val="0"/>
              </a:spcBef>
              <a:spcAft>
                <a:spcPts val="0"/>
              </a:spcAft>
              <a:buClr>
                <a:srgbClr val="595959"/>
              </a:buClr>
              <a:buSzPts val="1200"/>
              <a:buFont typeface="Arial"/>
              <a:buChar char="•"/>
            </a:pPr>
            <a:r>
              <a:rPr lang="es-ES" sz="1200">
                <a:solidFill>
                  <a:srgbClr val="595959"/>
                </a:solidFill>
                <a:latin typeface="Arial"/>
                <a:ea typeface="Arial"/>
                <a:cs typeface="Arial"/>
                <a:sym typeface="Arial"/>
              </a:rPr>
              <a:t>79% Protección frente a los efectos nocivos de las agresiones externas</a:t>
            </a:r>
            <a:endParaRPr/>
          </a:p>
          <a:p>
            <a:pPr indent="-76200" lvl="0" marL="0" marR="0" rtl="0" algn="l">
              <a:spcBef>
                <a:spcPts val="0"/>
              </a:spcBef>
              <a:spcAft>
                <a:spcPts val="0"/>
              </a:spcAft>
              <a:buClr>
                <a:srgbClr val="595959"/>
              </a:buClr>
              <a:buSzPts val="1200"/>
              <a:buFont typeface="Arial"/>
              <a:buChar char="•"/>
            </a:pPr>
            <a:r>
              <a:rPr lang="es-ES" sz="1200">
                <a:solidFill>
                  <a:srgbClr val="595959"/>
                </a:solidFill>
                <a:latin typeface="Arial"/>
                <a:ea typeface="Arial"/>
                <a:cs typeface="Arial"/>
                <a:sym typeface="Arial"/>
              </a:rPr>
              <a:t>64% Piel más joven y tersa</a:t>
            </a:r>
            <a:endParaRPr/>
          </a:p>
          <a:p>
            <a:pPr indent="-76200" lvl="0" marL="0" marR="0" rtl="0" algn="l">
              <a:spcBef>
                <a:spcPts val="0"/>
              </a:spcBef>
              <a:spcAft>
                <a:spcPts val="0"/>
              </a:spcAft>
              <a:buClr>
                <a:srgbClr val="595959"/>
              </a:buClr>
              <a:buSzPts val="1200"/>
              <a:buFont typeface="Arial"/>
              <a:buChar char="•"/>
            </a:pPr>
            <a:r>
              <a:rPr lang="es-ES" sz="1200">
                <a:solidFill>
                  <a:srgbClr val="595959"/>
                </a:solidFill>
                <a:latin typeface="Arial"/>
                <a:ea typeface="Arial"/>
                <a:cs typeface="Arial"/>
                <a:sym typeface="Arial"/>
              </a:rPr>
              <a:t>74% Reafirma la piel</a:t>
            </a:r>
            <a:endParaRPr/>
          </a:p>
        </p:txBody>
      </p:sp>
      <p:sp>
        <p:nvSpPr>
          <p:cNvPr id="305" name="Google Shape;305;p33"/>
          <p:cNvSpPr/>
          <p:nvPr/>
        </p:nvSpPr>
        <p:spPr>
          <a:xfrm>
            <a:off x="903536" y="2257055"/>
            <a:ext cx="2808312" cy="2016224"/>
          </a:xfrm>
          <a:prstGeom prst="roundRect">
            <a:avLst>
              <a:gd fmla="val 16667" name="adj"/>
            </a:avLst>
          </a:prstGeom>
          <a:noFill/>
          <a:ln cap="flat" cmpd="sng" w="127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33"/>
          <p:cNvSpPr/>
          <p:nvPr/>
        </p:nvSpPr>
        <p:spPr>
          <a:xfrm>
            <a:off x="3999880" y="2257055"/>
            <a:ext cx="3744416" cy="2736304"/>
          </a:xfrm>
          <a:prstGeom prst="roundRect">
            <a:avLst>
              <a:gd fmla="val 16667" name="adj"/>
            </a:avLst>
          </a:prstGeom>
          <a:noFill/>
          <a:ln cap="flat" cmpd="sng" w="127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Figure 12.PNG" id="307" name="Google Shape;307;p33"/>
          <p:cNvPicPr preferRelativeResize="0"/>
          <p:nvPr/>
        </p:nvPicPr>
        <p:blipFill rotWithShape="1">
          <a:blip r:embed="rId3">
            <a:alphaModFix/>
          </a:blip>
          <a:srcRect b="11234" l="30416" r="31210" t="0"/>
          <a:stretch/>
        </p:blipFill>
        <p:spPr>
          <a:xfrm>
            <a:off x="8032328" y="3071431"/>
            <a:ext cx="1152128" cy="1107553"/>
          </a:xfrm>
          <a:prstGeom prst="rect">
            <a:avLst/>
          </a:prstGeom>
          <a:noFill/>
          <a:ln>
            <a:noFill/>
          </a:ln>
        </p:spPr>
      </p:pic>
      <p:sp>
        <p:nvSpPr>
          <p:cNvPr id="308" name="Google Shape;308;p33"/>
          <p:cNvSpPr txBox="1"/>
          <p:nvPr>
            <p:ph type="title"/>
          </p:nvPr>
        </p:nvSpPr>
        <p:spPr>
          <a:xfrm>
            <a:off x="698500" y="398871"/>
            <a:ext cx="7591052"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latin typeface="Bebas Neue"/>
                <a:ea typeface="Bebas Neue"/>
                <a:cs typeface="Bebas Neue"/>
                <a:sym typeface="Bebas Neue"/>
              </a:rPr>
              <a:t>Estudio de efectividad y tolerancia serum 2 vital age</a:t>
            </a:r>
            <a:endParaRPr sz="2400">
              <a:latin typeface="Bebas Neue"/>
              <a:ea typeface="Bebas Neue"/>
              <a:cs typeface="Bebas Neue"/>
              <a:sym typeface="Bebas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34"/>
          <p:cNvPicPr preferRelativeResize="0"/>
          <p:nvPr/>
        </p:nvPicPr>
        <p:blipFill rotWithShape="1">
          <a:blip r:embed="rId3">
            <a:alphaModFix/>
          </a:blip>
          <a:srcRect b="0" l="0" r="0" t="0"/>
          <a:stretch/>
        </p:blipFill>
        <p:spPr>
          <a:xfrm>
            <a:off x="-176339" y="1333130"/>
            <a:ext cx="10817394" cy="4365742"/>
          </a:xfrm>
          <a:prstGeom prst="rect">
            <a:avLst/>
          </a:prstGeom>
          <a:noFill/>
          <a:ln>
            <a:noFill/>
          </a:ln>
        </p:spPr>
      </p:pic>
      <p:sp>
        <p:nvSpPr>
          <p:cNvPr id="314" name="Google Shape;314;p34"/>
          <p:cNvSpPr txBox="1"/>
          <p:nvPr/>
        </p:nvSpPr>
        <p:spPr>
          <a:xfrm>
            <a:off x="2553778" y="3028268"/>
            <a:ext cx="5357172" cy="66287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s-ES" sz="2798">
                <a:solidFill>
                  <a:schemeClr val="dk1"/>
                </a:solidFill>
                <a:latin typeface="Arial"/>
                <a:ea typeface="Arial"/>
                <a:cs typeface="Arial"/>
                <a:sym typeface="Arial"/>
              </a:rPr>
              <a:t>PROGRAMA PROFESIONAL</a:t>
            </a:r>
            <a:endParaRPr sz="2798">
              <a:solidFill>
                <a:schemeClr val="dk1"/>
              </a:solidFill>
              <a:latin typeface="Arial"/>
              <a:ea typeface="Arial"/>
              <a:cs typeface="Arial"/>
              <a:sym typeface="Arial"/>
            </a:endParaRPr>
          </a:p>
        </p:txBody>
      </p:sp>
      <p:pic>
        <p:nvPicPr>
          <p:cNvPr id="315" name="Google Shape;315;p34"/>
          <p:cNvPicPr preferRelativeResize="0"/>
          <p:nvPr/>
        </p:nvPicPr>
        <p:blipFill rotWithShape="1">
          <a:blip r:embed="rId4">
            <a:alphaModFix/>
          </a:blip>
          <a:srcRect b="0" l="0" r="0" t="0"/>
          <a:stretch/>
        </p:blipFill>
        <p:spPr>
          <a:xfrm>
            <a:off x="4054785" y="428635"/>
            <a:ext cx="2355228" cy="195987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5"/>
          <p:cNvSpPr txBox="1"/>
          <p:nvPr>
            <p:ph type="title"/>
          </p:nvPr>
        </p:nvSpPr>
        <p:spPr>
          <a:xfrm>
            <a:off x="700936" y="400247"/>
            <a:ext cx="4635436" cy="424475"/>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398"/>
              <a:buFont typeface="Bebas Neue"/>
              <a:buNone/>
            </a:pPr>
            <a:r>
              <a:rPr lang="es-ES" sz="2398"/>
              <a:t>PROGRAMA ANTIARRUGAS VITAL AGE</a:t>
            </a:r>
            <a:endParaRPr sz="2398"/>
          </a:p>
        </p:txBody>
      </p:sp>
      <p:pic>
        <p:nvPicPr>
          <p:cNvPr id="322" name="Google Shape;322;p35"/>
          <p:cNvPicPr preferRelativeResize="0"/>
          <p:nvPr/>
        </p:nvPicPr>
        <p:blipFill rotWithShape="1">
          <a:blip r:embed="rId3">
            <a:alphaModFix/>
          </a:blip>
          <a:srcRect b="0" l="0" r="0" t="0"/>
          <a:stretch/>
        </p:blipFill>
        <p:spPr>
          <a:xfrm>
            <a:off x="700936" y="984498"/>
            <a:ext cx="8392368" cy="435275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6"/>
          <p:cNvSpPr txBox="1"/>
          <p:nvPr>
            <p:ph type="title"/>
          </p:nvPr>
        </p:nvSpPr>
        <p:spPr>
          <a:xfrm>
            <a:off x="700936" y="400247"/>
            <a:ext cx="4635436" cy="424475"/>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398"/>
              <a:buFont typeface="Bebas Neue"/>
              <a:buNone/>
            </a:pPr>
            <a:r>
              <a:rPr lang="es-ES" sz="2398"/>
              <a:t>PROGRAMA ANTIARRUGAS VITAL AGE</a:t>
            </a:r>
            <a:endParaRPr/>
          </a:p>
        </p:txBody>
      </p:sp>
      <p:sp>
        <p:nvSpPr>
          <p:cNvPr id="329" name="Google Shape;329;p36"/>
          <p:cNvSpPr/>
          <p:nvPr/>
        </p:nvSpPr>
        <p:spPr>
          <a:xfrm>
            <a:off x="700935" y="1335671"/>
            <a:ext cx="8278230"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Arial"/>
                <a:ea typeface="Arial"/>
                <a:cs typeface="Arial"/>
                <a:sym typeface="Arial"/>
              </a:rPr>
              <a:t>TRATAMIENTO PROFESIONAL</a:t>
            </a:r>
            <a:endParaRPr/>
          </a:p>
          <a:p>
            <a:pPr indent="0" lvl="0" marL="0" marR="0" rtl="0" algn="l">
              <a:spcBef>
                <a:spcPts val="0"/>
              </a:spcBef>
              <a:spcAft>
                <a:spcPts val="0"/>
              </a:spcAft>
              <a:buNone/>
            </a:pPr>
            <a:r>
              <a:t/>
            </a:r>
            <a:endParaRPr b="1" sz="1600">
              <a:solidFill>
                <a:schemeClr val="dk1"/>
              </a:solidFill>
              <a:latin typeface="Arial"/>
              <a:ea typeface="Arial"/>
              <a:cs typeface="Arial"/>
              <a:sym typeface="Arial"/>
            </a:endParaRPr>
          </a:p>
          <a:p>
            <a:pPr indent="0" lvl="0" marL="0" marR="0" rtl="0" algn="l">
              <a:spcBef>
                <a:spcPts val="0"/>
              </a:spcBef>
              <a:spcAft>
                <a:spcPts val="0"/>
              </a:spcAft>
              <a:buNone/>
            </a:pPr>
            <a:r>
              <a:rPr lang="es-ES" sz="1600">
                <a:solidFill>
                  <a:schemeClr val="dk1"/>
                </a:solidFill>
                <a:latin typeface="Arial"/>
                <a:ea typeface="Arial"/>
                <a:cs typeface="Arial"/>
                <a:sym typeface="Arial"/>
              </a:rPr>
              <a:t>Reduce la aparición de arrugas y retrasa su aparición. El tratamiento con Retinol de vital age puede comenzar en cualquier momento del año; debe ser aplicado de forma continua, pudiendo ser utilizado tantas veces como el profesional vea necesario.</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s-ES" sz="1600">
                <a:solidFill>
                  <a:schemeClr val="dk1"/>
                </a:solidFill>
                <a:latin typeface="Arial"/>
                <a:ea typeface="Arial"/>
                <a:cs typeface="Arial"/>
                <a:sym typeface="Arial"/>
              </a:rPr>
              <a:t>Vital Age Retinol está diseñado para adaptarse a todo tipo de pieles, especialmente aquellas expuestas a factores internos y externos que provocan la aparición anticipada de arrugas.</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s-ES" sz="1600">
                <a:solidFill>
                  <a:schemeClr val="dk1"/>
                </a:solidFill>
                <a:latin typeface="Arial"/>
                <a:ea typeface="Arial"/>
                <a:cs typeface="Arial"/>
                <a:sym typeface="Arial"/>
              </a:rPr>
              <a:t>Cuando comenzar el tratamiento:</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s-ES" sz="1600">
                <a:solidFill>
                  <a:schemeClr val="dk1"/>
                </a:solidFill>
                <a:latin typeface="Arial"/>
                <a:ea typeface="Arial"/>
                <a:cs typeface="Arial"/>
                <a:sym typeface="Arial"/>
              </a:rPr>
              <a:t>Como tratamiento preventivo; Comience a usar antes de que comiencen a aparecer las arrugas causadas por las líneas de expresión en la cara.</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s-ES" sz="1600">
                <a:solidFill>
                  <a:schemeClr val="dk1"/>
                </a:solidFill>
                <a:latin typeface="Arial"/>
                <a:ea typeface="Arial"/>
                <a:cs typeface="Arial"/>
                <a:sym typeface="Arial"/>
              </a:rPr>
              <a:t>Como tratamiento de reducción; en cualquier momento para reducir la apariencia de las arrugas actuales.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7"/>
          <p:cNvSpPr txBox="1"/>
          <p:nvPr/>
        </p:nvSpPr>
        <p:spPr>
          <a:xfrm>
            <a:off x="2631728" y="1290722"/>
            <a:ext cx="6192688" cy="36625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600">
                <a:solidFill>
                  <a:schemeClr val="dk1"/>
                </a:solidFill>
                <a:latin typeface="Arial"/>
                <a:ea typeface="Arial"/>
                <a:cs typeface="Arial"/>
                <a:sym typeface="Arial"/>
              </a:rPr>
              <a:t>Alta concentración de RETINOL puro que garantiza y mejora la penetración de vitamina A, reduciendo notablemente las arrugas en rostro, cuello y escote.</a:t>
            </a:r>
            <a:endParaRPr sz="1600">
              <a:solidFill>
                <a:schemeClr val="dk1"/>
              </a:solidFill>
              <a:latin typeface="Arial"/>
              <a:ea typeface="Arial"/>
              <a:cs typeface="Arial"/>
              <a:sym typeface="Arial"/>
            </a:endParaRPr>
          </a:p>
          <a:p>
            <a:pPr indent="-342900" lvl="0" marL="342900" marR="0" rtl="0" algn="l">
              <a:spcBef>
                <a:spcPts val="0"/>
              </a:spcBef>
              <a:spcAft>
                <a:spcPts val="0"/>
              </a:spcAft>
              <a:buNone/>
            </a:pPr>
            <a:r>
              <a:t/>
            </a:r>
            <a:endParaRPr b="1" sz="1600">
              <a:solidFill>
                <a:schemeClr val="dk1"/>
              </a:solidFill>
              <a:latin typeface="Arial"/>
              <a:ea typeface="Arial"/>
              <a:cs typeface="Arial"/>
              <a:sym typeface="Arial"/>
            </a:endParaRPr>
          </a:p>
          <a:p>
            <a:pPr indent="0" lvl="0" marL="0" marR="0" rtl="0" algn="l">
              <a:spcBef>
                <a:spcPts val="800"/>
              </a:spcBef>
              <a:spcAft>
                <a:spcPts val="0"/>
              </a:spcAft>
              <a:buNone/>
            </a:pPr>
            <a:r>
              <a:rPr b="1" lang="es-ES" sz="1600">
                <a:solidFill>
                  <a:schemeClr val="dk1"/>
                </a:solidFill>
                <a:latin typeface="Arial"/>
                <a:ea typeface="Arial"/>
                <a:cs typeface="Arial"/>
                <a:sym typeface="Arial"/>
              </a:rPr>
              <a:t>Ingredientes activos:</a:t>
            </a:r>
            <a:endParaRPr/>
          </a:p>
          <a:p>
            <a:pPr indent="-101600" lvl="0" marL="0" marR="0" rtl="0" algn="l">
              <a:spcBef>
                <a:spcPts val="800"/>
              </a:spcBef>
              <a:spcAft>
                <a:spcPts val="0"/>
              </a:spcAft>
              <a:buClr>
                <a:schemeClr val="dk1"/>
              </a:buClr>
              <a:buSzPts val="1600"/>
              <a:buFont typeface="Arial"/>
              <a:buChar char="-"/>
            </a:pPr>
            <a:r>
              <a:rPr lang="es-ES" sz="1600">
                <a:solidFill>
                  <a:schemeClr val="dk1"/>
                </a:solidFill>
                <a:latin typeface="Arial"/>
                <a:ea typeface="Arial"/>
                <a:cs typeface="Arial"/>
                <a:sym typeface="Arial"/>
              </a:rPr>
              <a:t>Retinol puro</a:t>
            </a:r>
            <a:endParaRPr sz="1600">
              <a:solidFill>
                <a:schemeClr val="dk1"/>
              </a:solidFill>
              <a:latin typeface="Arial"/>
              <a:ea typeface="Arial"/>
              <a:cs typeface="Arial"/>
              <a:sym typeface="Arial"/>
            </a:endParaRPr>
          </a:p>
          <a:p>
            <a:pPr indent="0" lvl="0" marL="0" marR="0" rtl="0" algn="l">
              <a:spcBef>
                <a:spcPts val="800"/>
              </a:spcBef>
              <a:spcAft>
                <a:spcPts val="0"/>
              </a:spcAft>
              <a:buClr>
                <a:schemeClr val="dk1"/>
              </a:buClr>
              <a:buSzPts val="1600"/>
              <a:buFont typeface="Calibri"/>
              <a:buNone/>
            </a:pPr>
            <a:r>
              <a:t/>
            </a:r>
            <a:endParaRPr b="1" sz="1600">
              <a:solidFill>
                <a:schemeClr val="dk1"/>
              </a:solidFill>
              <a:latin typeface="Arial"/>
              <a:ea typeface="Arial"/>
              <a:cs typeface="Arial"/>
              <a:sym typeface="Arial"/>
            </a:endParaRPr>
          </a:p>
          <a:p>
            <a:pPr indent="-342900" lvl="0" marL="342900" marR="0" rtl="0" algn="l">
              <a:spcBef>
                <a:spcPts val="0"/>
              </a:spcBef>
              <a:spcAft>
                <a:spcPts val="0"/>
              </a:spcAft>
              <a:buNone/>
            </a:pPr>
            <a:r>
              <a:rPr b="1" lang="es-ES" sz="1600">
                <a:solidFill>
                  <a:schemeClr val="dk1"/>
                </a:solidFill>
                <a:latin typeface="Arial"/>
                <a:ea typeface="Arial"/>
                <a:cs typeface="Arial"/>
                <a:sym typeface="Arial"/>
              </a:rPr>
              <a:t>Instrucciones de uso</a:t>
            </a:r>
            <a:r>
              <a:rPr lang="es-ES" sz="1600">
                <a:solidFill>
                  <a:schemeClr val="dk1"/>
                </a:solidFill>
                <a:latin typeface="Arial"/>
                <a:ea typeface="Arial"/>
                <a:cs typeface="Arial"/>
                <a:sym typeface="Arial"/>
              </a:rPr>
              <a:t>:</a:t>
            </a:r>
            <a:endParaRPr/>
          </a:p>
          <a:p>
            <a:pPr indent="-342900" lvl="0" marL="342900" marR="0" rtl="0" algn="l">
              <a:spcBef>
                <a:spcPts val="0"/>
              </a:spcBef>
              <a:spcAft>
                <a:spcPts val="0"/>
              </a:spcAft>
              <a:buNone/>
            </a:pPr>
            <a:r>
              <a:rPr lang="es-ES" sz="1600">
                <a:solidFill>
                  <a:schemeClr val="dk1"/>
                </a:solidFill>
                <a:latin typeface="Arial"/>
                <a:ea typeface="Arial"/>
                <a:cs typeface="Arial"/>
                <a:sym typeface="Arial"/>
              </a:rPr>
              <a:t>Mezclar la cantidad necesaria de RETINOL y COENZIMA Q10 en un bol pequeño. Aplicar la mezcla masajeando en la zona de las arrugas o líneas de expresión. Terminar de aplicar los restos de producto en rostro, cuello y escote masajeando hasta su total absorción.</a:t>
            </a:r>
            <a:endParaRPr sz="1600">
              <a:solidFill>
                <a:schemeClr val="dk1"/>
              </a:solidFill>
              <a:latin typeface="Arial"/>
              <a:ea typeface="Arial"/>
              <a:cs typeface="Arial"/>
              <a:sym typeface="Arial"/>
            </a:endParaRPr>
          </a:p>
          <a:p>
            <a:pPr indent="-342900" lvl="0" marL="342900" marR="0" rtl="0" algn="l">
              <a:spcBef>
                <a:spcPts val="0"/>
              </a:spcBef>
              <a:spcAft>
                <a:spcPts val="0"/>
              </a:spcAft>
              <a:buNone/>
            </a:pPr>
            <a:r>
              <a:t/>
            </a:r>
            <a:endParaRPr b="1" sz="1600">
              <a:solidFill>
                <a:schemeClr val="dk1"/>
              </a:solidFill>
              <a:latin typeface="Arial"/>
              <a:ea typeface="Arial"/>
              <a:cs typeface="Arial"/>
              <a:sym typeface="Arial"/>
            </a:endParaRPr>
          </a:p>
        </p:txBody>
      </p:sp>
      <p:sp>
        <p:nvSpPr>
          <p:cNvPr id="335" name="Google Shape;335;p37"/>
          <p:cNvSpPr txBox="1"/>
          <p:nvPr>
            <p:ph type="title"/>
          </p:nvPr>
        </p:nvSpPr>
        <p:spPr>
          <a:xfrm>
            <a:off x="698500" y="398871"/>
            <a:ext cx="1904689"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latin typeface="Bebas Neue"/>
                <a:ea typeface="Bebas Neue"/>
                <a:cs typeface="Bebas Neue"/>
                <a:sym typeface="Bebas Neue"/>
              </a:rPr>
              <a:t>RETINOL PURO</a:t>
            </a:r>
            <a:endParaRPr sz="2400">
              <a:latin typeface="Bebas Neue"/>
              <a:ea typeface="Bebas Neue"/>
              <a:cs typeface="Bebas Neue"/>
              <a:sym typeface="Bebas Neue"/>
            </a:endParaRPr>
          </a:p>
        </p:txBody>
      </p:sp>
      <p:pic>
        <p:nvPicPr>
          <p:cNvPr id="336" name="Google Shape;336;p37"/>
          <p:cNvPicPr preferRelativeResize="0"/>
          <p:nvPr/>
        </p:nvPicPr>
        <p:blipFill rotWithShape="1">
          <a:blip r:embed="rId3">
            <a:alphaModFix/>
          </a:blip>
          <a:srcRect b="0" l="61908" r="0" t="11647"/>
          <a:stretch/>
        </p:blipFill>
        <p:spPr>
          <a:xfrm>
            <a:off x="975544" y="1488554"/>
            <a:ext cx="1107598" cy="327737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8"/>
          <p:cNvSpPr txBox="1"/>
          <p:nvPr>
            <p:ph type="title"/>
          </p:nvPr>
        </p:nvSpPr>
        <p:spPr>
          <a:xfrm>
            <a:off x="698500" y="398871"/>
            <a:ext cx="962123"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latin typeface="Bebas Neue"/>
                <a:ea typeface="Bebas Neue"/>
                <a:cs typeface="Bebas Neue"/>
                <a:sym typeface="Bebas Neue"/>
              </a:rPr>
              <a:t>COQ10</a:t>
            </a:r>
            <a:endParaRPr sz="2400">
              <a:latin typeface="Bebas Neue"/>
              <a:ea typeface="Bebas Neue"/>
              <a:cs typeface="Bebas Neue"/>
              <a:sym typeface="Bebas Neue"/>
            </a:endParaRPr>
          </a:p>
        </p:txBody>
      </p:sp>
      <p:pic>
        <p:nvPicPr>
          <p:cNvPr id="342" name="Google Shape;342;p38"/>
          <p:cNvPicPr preferRelativeResize="0"/>
          <p:nvPr/>
        </p:nvPicPr>
        <p:blipFill rotWithShape="1">
          <a:blip r:embed="rId3">
            <a:alphaModFix/>
          </a:blip>
          <a:srcRect b="0" l="34669" r="38091" t="5822"/>
          <a:stretch/>
        </p:blipFill>
        <p:spPr>
          <a:xfrm>
            <a:off x="831528" y="1272530"/>
            <a:ext cx="792088" cy="3493400"/>
          </a:xfrm>
          <a:prstGeom prst="rect">
            <a:avLst/>
          </a:prstGeom>
          <a:noFill/>
          <a:ln>
            <a:noFill/>
          </a:ln>
        </p:spPr>
      </p:pic>
      <p:sp>
        <p:nvSpPr>
          <p:cNvPr id="343" name="Google Shape;343;p38"/>
          <p:cNvSpPr txBox="1"/>
          <p:nvPr/>
        </p:nvSpPr>
        <p:spPr>
          <a:xfrm>
            <a:off x="2631728" y="1290722"/>
            <a:ext cx="6192688" cy="3477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600">
                <a:solidFill>
                  <a:schemeClr val="dk1"/>
                </a:solidFill>
                <a:latin typeface="Arial"/>
                <a:ea typeface="Arial"/>
                <a:cs typeface="Arial"/>
                <a:sym typeface="Arial"/>
              </a:rPr>
              <a:t>Alta concentración de COENZIMA Q10, que fortalece la acción y efectos del RETINOL.</a:t>
            </a:r>
            <a:endParaRPr sz="1600">
              <a:solidFill>
                <a:schemeClr val="dk1"/>
              </a:solidFill>
              <a:latin typeface="Arial"/>
              <a:ea typeface="Arial"/>
              <a:cs typeface="Arial"/>
              <a:sym typeface="Arial"/>
            </a:endParaRPr>
          </a:p>
          <a:p>
            <a:pPr indent="-342900" lvl="0" marL="342900" marR="0" rtl="0" algn="l">
              <a:spcBef>
                <a:spcPts val="0"/>
              </a:spcBef>
              <a:spcAft>
                <a:spcPts val="0"/>
              </a:spcAft>
              <a:buNone/>
            </a:pPr>
            <a:r>
              <a:t/>
            </a:r>
            <a:endParaRPr b="1" sz="1600">
              <a:solidFill>
                <a:schemeClr val="dk1"/>
              </a:solidFill>
              <a:latin typeface="Arial"/>
              <a:ea typeface="Arial"/>
              <a:cs typeface="Arial"/>
              <a:sym typeface="Arial"/>
            </a:endParaRPr>
          </a:p>
          <a:p>
            <a:pPr indent="0" lvl="0" marL="0" marR="0" rtl="0" algn="l">
              <a:spcBef>
                <a:spcPts val="800"/>
              </a:spcBef>
              <a:spcAft>
                <a:spcPts val="0"/>
              </a:spcAft>
              <a:buNone/>
            </a:pPr>
            <a:r>
              <a:rPr b="1" lang="es-ES" sz="1600">
                <a:solidFill>
                  <a:schemeClr val="dk1"/>
                </a:solidFill>
                <a:latin typeface="Arial"/>
                <a:ea typeface="Arial"/>
                <a:cs typeface="Arial"/>
                <a:sym typeface="Arial"/>
              </a:rPr>
              <a:t>Ingredientes activos:</a:t>
            </a:r>
            <a:endParaRPr/>
          </a:p>
          <a:p>
            <a:pPr indent="-101600" lvl="0" marL="0" marR="0" rtl="0" algn="l">
              <a:spcBef>
                <a:spcPts val="800"/>
              </a:spcBef>
              <a:spcAft>
                <a:spcPts val="0"/>
              </a:spcAft>
              <a:buClr>
                <a:schemeClr val="dk1"/>
              </a:buClr>
              <a:buSzPts val="1600"/>
              <a:buFont typeface="Arial"/>
              <a:buChar char="-"/>
            </a:pPr>
            <a:r>
              <a:rPr lang="es-ES" sz="1600">
                <a:solidFill>
                  <a:schemeClr val="dk1"/>
                </a:solidFill>
                <a:latin typeface="Arial"/>
                <a:ea typeface="Arial"/>
                <a:cs typeface="Arial"/>
                <a:sym typeface="Arial"/>
              </a:rPr>
              <a:t>Coenzima Q10</a:t>
            </a:r>
            <a:endParaRPr sz="1600">
              <a:solidFill>
                <a:schemeClr val="dk1"/>
              </a:solidFill>
              <a:latin typeface="Arial"/>
              <a:ea typeface="Arial"/>
              <a:cs typeface="Arial"/>
              <a:sym typeface="Arial"/>
            </a:endParaRPr>
          </a:p>
          <a:p>
            <a:pPr indent="0" lvl="0" marL="0" marR="0" rtl="0" algn="l">
              <a:spcBef>
                <a:spcPts val="800"/>
              </a:spcBef>
              <a:spcAft>
                <a:spcPts val="0"/>
              </a:spcAft>
              <a:buClr>
                <a:schemeClr val="dk1"/>
              </a:buClr>
              <a:buSzPts val="1600"/>
              <a:buFont typeface="Calibri"/>
              <a:buNone/>
            </a:pPr>
            <a:r>
              <a:t/>
            </a:r>
            <a:endParaRPr b="1" sz="1600">
              <a:solidFill>
                <a:schemeClr val="dk1"/>
              </a:solidFill>
              <a:latin typeface="Arial"/>
              <a:ea typeface="Arial"/>
              <a:cs typeface="Arial"/>
              <a:sym typeface="Arial"/>
            </a:endParaRPr>
          </a:p>
          <a:p>
            <a:pPr indent="-342900" lvl="0" marL="342900" marR="0" rtl="0" algn="l">
              <a:spcBef>
                <a:spcPts val="0"/>
              </a:spcBef>
              <a:spcAft>
                <a:spcPts val="0"/>
              </a:spcAft>
              <a:buNone/>
            </a:pPr>
            <a:r>
              <a:rPr b="1" lang="es-ES" sz="1600">
                <a:solidFill>
                  <a:schemeClr val="dk1"/>
                </a:solidFill>
                <a:latin typeface="Arial"/>
                <a:ea typeface="Arial"/>
                <a:cs typeface="Arial"/>
                <a:sym typeface="Arial"/>
              </a:rPr>
              <a:t>Instrucciones de uso </a:t>
            </a:r>
            <a:r>
              <a:rPr lang="es-ES" sz="1600">
                <a:solidFill>
                  <a:schemeClr val="dk1"/>
                </a:solidFill>
                <a:latin typeface="Arial"/>
                <a:ea typeface="Arial"/>
                <a:cs typeface="Arial"/>
                <a:sym typeface="Arial"/>
              </a:rPr>
              <a:t>:</a:t>
            </a:r>
            <a:endParaRPr/>
          </a:p>
          <a:p>
            <a:pPr indent="-342900" lvl="0" marL="342900" marR="0" rtl="0" algn="l">
              <a:spcBef>
                <a:spcPts val="0"/>
              </a:spcBef>
              <a:spcAft>
                <a:spcPts val="0"/>
              </a:spcAft>
              <a:buNone/>
            </a:pPr>
            <a:r>
              <a:rPr lang="es-ES" sz="1600">
                <a:solidFill>
                  <a:schemeClr val="dk1"/>
                </a:solidFill>
                <a:latin typeface="Arial"/>
                <a:ea typeface="Arial"/>
                <a:cs typeface="Arial"/>
                <a:sym typeface="Arial"/>
              </a:rPr>
              <a:t>Mezclar la cantidad necesaria de RETINOL y COENZIMA Q10 en un bol pequeño. Aplicar la mezcla masajeando en la zona de las arrugas o líneas de expresión. Terminar de aplicar los restos de producto en rostro, cuello y escote masajeando hasta su total absorción..</a:t>
            </a:r>
            <a:endParaRPr sz="1600">
              <a:solidFill>
                <a:schemeClr val="dk1"/>
              </a:solidFill>
              <a:latin typeface="Arial"/>
              <a:ea typeface="Arial"/>
              <a:cs typeface="Arial"/>
              <a:sym typeface="Arial"/>
            </a:endParaRPr>
          </a:p>
          <a:p>
            <a:pPr indent="-342900" lvl="0" marL="342900" marR="0" rtl="0" algn="l">
              <a:spcBef>
                <a:spcPts val="0"/>
              </a:spcBef>
              <a:spcAft>
                <a:spcPts val="0"/>
              </a:spcAft>
              <a:buNone/>
            </a:pPr>
            <a:r>
              <a:t/>
            </a:r>
            <a:endParaRPr b="1" sz="160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9"/>
          <p:cNvSpPr txBox="1"/>
          <p:nvPr/>
        </p:nvSpPr>
        <p:spPr>
          <a:xfrm>
            <a:off x="2631728" y="1290722"/>
            <a:ext cx="6192688" cy="37794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600">
                <a:solidFill>
                  <a:schemeClr val="dk1"/>
                </a:solidFill>
                <a:latin typeface="Arial"/>
                <a:ea typeface="Arial"/>
                <a:cs typeface="Arial"/>
                <a:sym typeface="Arial"/>
              </a:rPr>
              <a:t>Innovadora máscara con hidrogel tecnología, ese combina activos ingredientes con hidratante y nutritivo efecto yprolongado duración.</a:t>
            </a:r>
            <a:endParaRPr/>
          </a:p>
          <a:p>
            <a:pPr indent="0" lvl="0" marL="0" marR="0" rtl="0" algn="l">
              <a:spcBef>
                <a:spcPts val="800"/>
              </a:spcBef>
              <a:spcAft>
                <a:spcPts val="0"/>
              </a:spcAft>
              <a:buNone/>
            </a:pPr>
            <a:r>
              <a:t/>
            </a:r>
            <a:endParaRPr sz="1600">
              <a:solidFill>
                <a:schemeClr val="dk1"/>
              </a:solidFill>
              <a:latin typeface="Arial"/>
              <a:ea typeface="Arial"/>
              <a:cs typeface="Arial"/>
              <a:sym typeface="Arial"/>
            </a:endParaRPr>
          </a:p>
          <a:p>
            <a:pPr indent="0" lvl="0" marL="0" marR="0" rtl="0" algn="l">
              <a:spcBef>
                <a:spcPts val="800"/>
              </a:spcBef>
              <a:spcAft>
                <a:spcPts val="0"/>
              </a:spcAft>
              <a:buNone/>
            </a:pPr>
            <a:r>
              <a:rPr b="1" lang="es-ES" sz="1600">
                <a:solidFill>
                  <a:schemeClr val="dk1"/>
                </a:solidFill>
                <a:latin typeface="Arial"/>
                <a:ea typeface="Arial"/>
                <a:cs typeface="Arial"/>
                <a:sym typeface="Arial"/>
              </a:rPr>
              <a:t>Ingredientes activos:</a:t>
            </a:r>
            <a:endParaRPr/>
          </a:p>
          <a:p>
            <a:pPr indent="0" lvl="0" marL="0" marR="0" rtl="0" algn="l">
              <a:spcBef>
                <a:spcPts val="800"/>
              </a:spcBef>
              <a:spcAft>
                <a:spcPts val="0"/>
              </a:spcAft>
              <a:buNone/>
            </a:pPr>
            <a:r>
              <a:t/>
            </a:r>
            <a:endParaRPr b="1" sz="1600">
              <a:solidFill>
                <a:schemeClr val="dk1"/>
              </a:solidFill>
              <a:latin typeface="Arial"/>
              <a:ea typeface="Arial"/>
              <a:cs typeface="Arial"/>
              <a:sym typeface="Arial"/>
            </a:endParaRPr>
          </a:p>
          <a:p>
            <a:pPr indent="-101600" lvl="0" marL="0" marR="0" rtl="0" algn="l">
              <a:lnSpc>
                <a:spcPct val="90000"/>
              </a:lnSpc>
              <a:spcBef>
                <a:spcPts val="0"/>
              </a:spcBef>
              <a:spcAft>
                <a:spcPts val="0"/>
              </a:spcAft>
              <a:buClr>
                <a:schemeClr val="dk1"/>
              </a:buClr>
              <a:buSzPts val="1600"/>
              <a:buFont typeface="Noto Sans Symbols"/>
              <a:buChar char="▪"/>
            </a:pPr>
            <a:r>
              <a:rPr lang="es-ES" sz="1600">
                <a:solidFill>
                  <a:schemeClr val="dk1"/>
                </a:solidFill>
                <a:latin typeface="Arial"/>
                <a:ea typeface="Arial"/>
                <a:cs typeface="Arial"/>
                <a:sym typeface="Arial"/>
              </a:rPr>
              <a:t>Hialuronato sódico</a:t>
            </a:r>
            <a:endParaRPr/>
          </a:p>
          <a:p>
            <a:pPr indent="-101600" lvl="0" marL="0" marR="0" rtl="0" algn="l">
              <a:lnSpc>
                <a:spcPct val="90000"/>
              </a:lnSpc>
              <a:spcBef>
                <a:spcPts val="0"/>
              </a:spcBef>
              <a:spcAft>
                <a:spcPts val="0"/>
              </a:spcAft>
              <a:buClr>
                <a:schemeClr val="dk1"/>
              </a:buClr>
              <a:buSzPts val="1600"/>
              <a:buFont typeface="Noto Sans Symbols"/>
              <a:buChar char="▪"/>
            </a:pPr>
            <a:r>
              <a:rPr lang="es-ES" sz="1600">
                <a:solidFill>
                  <a:schemeClr val="dk1"/>
                </a:solidFill>
                <a:latin typeface="Arial"/>
                <a:ea typeface="Arial"/>
                <a:cs typeface="Arial"/>
                <a:sym typeface="Arial"/>
              </a:rPr>
              <a:t>Codio tomentoso:</a:t>
            </a:r>
            <a:endParaRPr/>
          </a:p>
          <a:p>
            <a:pPr indent="-101600" lvl="0" marL="0" marR="0" rtl="0" algn="l">
              <a:lnSpc>
                <a:spcPct val="90000"/>
              </a:lnSpc>
              <a:spcBef>
                <a:spcPts val="0"/>
              </a:spcBef>
              <a:spcAft>
                <a:spcPts val="0"/>
              </a:spcAft>
              <a:buClr>
                <a:schemeClr val="dk1"/>
              </a:buClr>
              <a:buSzPts val="1600"/>
              <a:buFont typeface="Noto Sans Symbols"/>
              <a:buChar char="▪"/>
            </a:pPr>
            <a:r>
              <a:rPr lang="es-ES" sz="1600">
                <a:solidFill>
                  <a:schemeClr val="dk1"/>
                </a:solidFill>
                <a:latin typeface="Arial"/>
                <a:ea typeface="Arial"/>
                <a:cs typeface="Arial"/>
                <a:sym typeface="Arial"/>
              </a:rPr>
              <a:t>Caléndula officinalis:</a:t>
            </a:r>
            <a:endParaRPr/>
          </a:p>
          <a:p>
            <a:pPr indent="0" lvl="0" marL="0" marR="0" rtl="0" algn="l">
              <a:lnSpc>
                <a:spcPct val="90000"/>
              </a:lnSpc>
              <a:spcBef>
                <a:spcPts val="0"/>
              </a:spcBef>
              <a:spcAft>
                <a:spcPts val="0"/>
              </a:spcAft>
              <a:buNone/>
            </a:pPr>
            <a:r>
              <a:t/>
            </a:r>
            <a:endParaRPr sz="1600">
              <a:solidFill>
                <a:schemeClr val="dk1"/>
              </a:solidFill>
              <a:latin typeface="Arial"/>
              <a:ea typeface="Arial"/>
              <a:cs typeface="Arial"/>
              <a:sym typeface="Arial"/>
            </a:endParaRPr>
          </a:p>
          <a:p>
            <a:pPr indent="-342900" lvl="0" marL="342900" marR="0" rtl="0" algn="l">
              <a:spcBef>
                <a:spcPts val="0"/>
              </a:spcBef>
              <a:spcAft>
                <a:spcPts val="0"/>
              </a:spcAft>
              <a:buNone/>
            </a:pPr>
            <a:r>
              <a:rPr b="1" lang="es-ES" sz="1600">
                <a:solidFill>
                  <a:schemeClr val="dk1"/>
                </a:solidFill>
                <a:latin typeface="Arial"/>
                <a:ea typeface="Arial"/>
                <a:cs typeface="Arial"/>
                <a:sym typeface="Arial"/>
              </a:rPr>
              <a:t>Instrucciones de uso: </a:t>
            </a:r>
            <a:r>
              <a:rPr lang="es-ES" sz="1600">
                <a:solidFill>
                  <a:schemeClr val="dk1"/>
                </a:solidFill>
                <a:latin typeface="Arial"/>
                <a:ea typeface="Arial"/>
                <a:cs typeface="Arial"/>
                <a:sym typeface="Arial"/>
              </a:rPr>
              <a:t>Separar las dos máscaras de “cara y cuello”. Retire la película protectora y ajuste las máscaras, utilizando la parte de gel, en la cara y el cuello hasta que queden perfectamente adheridas. Dejar actuar durante 20 minutos y luego retirar.</a:t>
            </a:r>
            <a:endParaRPr sz="1600">
              <a:solidFill>
                <a:schemeClr val="dk1"/>
              </a:solidFill>
              <a:latin typeface="Arial"/>
              <a:ea typeface="Arial"/>
              <a:cs typeface="Arial"/>
              <a:sym typeface="Arial"/>
            </a:endParaRPr>
          </a:p>
          <a:p>
            <a:pPr indent="-342900" lvl="0" marL="342900" marR="0" rtl="0" algn="l">
              <a:spcBef>
                <a:spcPts val="0"/>
              </a:spcBef>
              <a:spcAft>
                <a:spcPts val="0"/>
              </a:spcAft>
              <a:buNone/>
            </a:pPr>
            <a:r>
              <a:t/>
            </a:r>
            <a:endParaRPr b="1" sz="1400">
              <a:solidFill>
                <a:schemeClr val="dk1"/>
              </a:solidFill>
              <a:latin typeface="Arial"/>
              <a:ea typeface="Arial"/>
              <a:cs typeface="Arial"/>
              <a:sym typeface="Arial"/>
            </a:endParaRPr>
          </a:p>
        </p:txBody>
      </p:sp>
      <p:sp>
        <p:nvSpPr>
          <p:cNvPr id="349" name="Google Shape;349;p39"/>
          <p:cNvSpPr txBox="1"/>
          <p:nvPr>
            <p:ph type="title"/>
          </p:nvPr>
        </p:nvSpPr>
        <p:spPr>
          <a:xfrm>
            <a:off x="698500" y="398871"/>
            <a:ext cx="1685077"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latin typeface="Bebas Neue"/>
                <a:ea typeface="Bebas Neue"/>
                <a:cs typeface="Bebas Neue"/>
                <a:sym typeface="Bebas Neue"/>
              </a:rPr>
              <a:t>HYDRAMASK</a:t>
            </a:r>
            <a:endParaRPr sz="2400">
              <a:latin typeface="Bebas Neue"/>
              <a:ea typeface="Bebas Neue"/>
              <a:cs typeface="Bebas Neue"/>
              <a:sym typeface="Bebas Neue"/>
            </a:endParaRPr>
          </a:p>
        </p:txBody>
      </p:sp>
      <p:pic>
        <p:nvPicPr>
          <p:cNvPr id="350" name="Google Shape;350;p39"/>
          <p:cNvPicPr preferRelativeResize="0"/>
          <p:nvPr/>
        </p:nvPicPr>
        <p:blipFill rotWithShape="1">
          <a:blip r:embed="rId3">
            <a:alphaModFix/>
          </a:blip>
          <a:srcRect b="0" l="0" r="40249" t="15138"/>
          <a:stretch/>
        </p:blipFill>
        <p:spPr>
          <a:xfrm>
            <a:off x="471488" y="1704578"/>
            <a:ext cx="1728192" cy="29131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4"/>
          <p:cNvSpPr txBox="1"/>
          <p:nvPr>
            <p:ph type="title"/>
          </p:nvPr>
        </p:nvSpPr>
        <p:spPr>
          <a:xfrm>
            <a:off x="698500" y="398871"/>
            <a:ext cx="3543662"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t>Vital AGE </a:t>
            </a:r>
            <a:r>
              <a:rPr lang="es-ES" sz="2400">
                <a:latin typeface="Bebas Neue"/>
                <a:ea typeface="Bebas Neue"/>
                <a:cs typeface="Bebas Neue"/>
                <a:sym typeface="Bebas Neue"/>
              </a:rPr>
              <a:t>- PRESENTACIÓN</a:t>
            </a:r>
            <a:endParaRPr sz="2400">
              <a:latin typeface="Bebas Neue"/>
              <a:ea typeface="Bebas Neue"/>
              <a:cs typeface="Bebas Neue"/>
              <a:sym typeface="Bebas Neue"/>
            </a:endParaRPr>
          </a:p>
        </p:txBody>
      </p:sp>
      <p:sp>
        <p:nvSpPr>
          <p:cNvPr id="60" name="Google Shape;60;p4"/>
          <p:cNvSpPr/>
          <p:nvPr/>
        </p:nvSpPr>
        <p:spPr>
          <a:xfrm>
            <a:off x="5368032" y="1720356"/>
            <a:ext cx="3609663"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600">
                <a:solidFill>
                  <a:schemeClr val="dk1"/>
                </a:solidFill>
                <a:latin typeface="Arial"/>
                <a:ea typeface="Arial"/>
                <a:cs typeface="Arial"/>
                <a:sym typeface="Arial"/>
              </a:rPr>
              <a:t>Un completo tratamiento antiarrugas que asocia RETINOL puro con Q10 Con-enzima, obteniendo así una acción extra potente, contra los radicales libres.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s-ES" sz="1600">
                <a:solidFill>
                  <a:schemeClr val="dk1"/>
                </a:solidFill>
                <a:latin typeface="Arial"/>
                <a:ea typeface="Arial"/>
                <a:cs typeface="Arial"/>
                <a:sym typeface="Arial"/>
              </a:rPr>
              <a:t>Esta combinación perfecta aumenta la acción del RETINOL y aumenta la producción de energía en las células de la piel, potenciando su función normal. Además, suaviza, elimina líneas de expresión y atenúa las arrugas del rostro, cuello y escote.</a:t>
            </a:r>
            <a:endParaRPr/>
          </a:p>
          <a:p>
            <a:pPr indent="0" lvl="0" marL="0" marR="0" rtl="0" algn="l">
              <a:spcBef>
                <a:spcPts val="800"/>
              </a:spcBef>
              <a:spcAft>
                <a:spcPts val="0"/>
              </a:spcAft>
              <a:buNone/>
            </a:pPr>
            <a:r>
              <a:rPr lang="es-ES" sz="1600">
                <a:solidFill>
                  <a:schemeClr val="dk1"/>
                </a:solidFill>
                <a:latin typeface="Arial"/>
                <a:ea typeface="Arial"/>
                <a:cs typeface="Arial"/>
                <a:sym typeface="Arial"/>
              </a:rPr>
              <a:t>.</a:t>
            </a:r>
            <a:endParaRPr sz="1600">
              <a:solidFill>
                <a:schemeClr val="dk1"/>
              </a:solidFill>
              <a:latin typeface="Arial"/>
              <a:ea typeface="Arial"/>
              <a:cs typeface="Arial"/>
              <a:sym typeface="Arial"/>
            </a:endParaRPr>
          </a:p>
        </p:txBody>
      </p:sp>
      <p:grpSp>
        <p:nvGrpSpPr>
          <p:cNvPr id="61" name="Google Shape;61;p4"/>
          <p:cNvGrpSpPr/>
          <p:nvPr/>
        </p:nvGrpSpPr>
        <p:grpSpPr>
          <a:xfrm>
            <a:off x="471488" y="912490"/>
            <a:ext cx="4517462" cy="4373883"/>
            <a:chOff x="196068" y="398871"/>
            <a:chExt cx="5431619" cy="5258985"/>
          </a:xfrm>
        </p:grpSpPr>
        <p:pic>
          <p:nvPicPr>
            <p:cNvPr id="62" name="Google Shape;62;p4"/>
            <p:cNvPicPr preferRelativeResize="0"/>
            <p:nvPr/>
          </p:nvPicPr>
          <p:blipFill rotWithShape="1">
            <a:blip r:embed="rId3">
              <a:alphaModFix/>
            </a:blip>
            <a:srcRect b="0" l="0" r="0" t="0"/>
            <a:stretch/>
          </p:blipFill>
          <p:spPr>
            <a:xfrm>
              <a:off x="1475571" y="398871"/>
              <a:ext cx="3927872" cy="5258985"/>
            </a:xfrm>
            <a:prstGeom prst="rect">
              <a:avLst/>
            </a:prstGeom>
            <a:noFill/>
            <a:ln>
              <a:noFill/>
            </a:ln>
          </p:spPr>
        </p:pic>
        <p:pic>
          <p:nvPicPr>
            <p:cNvPr id="63" name="Google Shape;63;p4"/>
            <p:cNvPicPr preferRelativeResize="0"/>
            <p:nvPr/>
          </p:nvPicPr>
          <p:blipFill rotWithShape="1">
            <a:blip r:embed="rId4">
              <a:alphaModFix/>
            </a:blip>
            <a:srcRect b="6943" l="0" r="53189" t="15404"/>
            <a:stretch/>
          </p:blipFill>
          <p:spPr>
            <a:xfrm>
              <a:off x="2102422" y="2499283"/>
              <a:ext cx="1262627" cy="2588992"/>
            </a:xfrm>
            <a:prstGeom prst="rect">
              <a:avLst/>
            </a:prstGeom>
            <a:noFill/>
            <a:ln>
              <a:noFill/>
            </a:ln>
          </p:spPr>
        </p:pic>
        <p:pic>
          <p:nvPicPr>
            <p:cNvPr id="64" name="Google Shape;64;p4"/>
            <p:cNvPicPr preferRelativeResize="0"/>
            <p:nvPr/>
          </p:nvPicPr>
          <p:blipFill rotWithShape="1">
            <a:blip r:embed="rId5">
              <a:alphaModFix/>
            </a:blip>
            <a:srcRect b="31715" l="0" r="51783" t="33157"/>
            <a:stretch/>
          </p:blipFill>
          <p:spPr>
            <a:xfrm>
              <a:off x="2823803" y="3365522"/>
              <a:ext cx="1899476" cy="1710564"/>
            </a:xfrm>
            <a:prstGeom prst="rect">
              <a:avLst/>
            </a:prstGeom>
            <a:noFill/>
            <a:ln>
              <a:noFill/>
            </a:ln>
          </p:spPr>
        </p:pic>
        <p:pic>
          <p:nvPicPr>
            <p:cNvPr id="65" name="Google Shape;65;p4"/>
            <p:cNvPicPr preferRelativeResize="0"/>
            <p:nvPr/>
          </p:nvPicPr>
          <p:blipFill rotWithShape="1">
            <a:blip r:embed="rId6">
              <a:alphaModFix/>
            </a:blip>
            <a:srcRect b="0" l="0" r="55088" t="14907"/>
            <a:stretch/>
          </p:blipFill>
          <p:spPr>
            <a:xfrm>
              <a:off x="4662559" y="2700938"/>
              <a:ext cx="965128" cy="2234180"/>
            </a:xfrm>
            <a:prstGeom prst="rect">
              <a:avLst/>
            </a:prstGeom>
            <a:noFill/>
            <a:ln>
              <a:noFill/>
            </a:ln>
          </p:spPr>
        </p:pic>
        <p:pic>
          <p:nvPicPr>
            <p:cNvPr id="66" name="Google Shape;66;p4"/>
            <p:cNvPicPr preferRelativeResize="0"/>
            <p:nvPr/>
          </p:nvPicPr>
          <p:blipFill rotWithShape="1">
            <a:blip r:embed="rId7">
              <a:alphaModFix/>
            </a:blip>
            <a:srcRect b="0" l="0" r="51337" t="0"/>
            <a:stretch/>
          </p:blipFill>
          <p:spPr>
            <a:xfrm>
              <a:off x="196068" y="1181347"/>
              <a:ext cx="1415539" cy="3894739"/>
            </a:xfrm>
            <a:prstGeom prst="rect">
              <a:avLst/>
            </a:prstGeom>
            <a:noFill/>
            <a:ln>
              <a:noFill/>
            </a:ln>
          </p:spPr>
        </p:pic>
        <p:pic>
          <p:nvPicPr>
            <p:cNvPr id="67" name="Google Shape;67;p4"/>
            <p:cNvPicPr preferRelativeResize="0"/>
            <p:nvPr/>
          </p:nvPicPr>
          <p:blipFill rotWithShape="1">
            <a:blip r:embed="rId7">
              <a:alphaModFix/>
            </a:blip>
            <a:srcRect b="0" l="51425" r="0" t="0"/>
            <a:stretch/>
          </p:blipFill>
          <p:spPr>
            <a:xfrm>
              <a:off x="1307294" y="1260563"/>
              <a:ext cx="1413002" cy="3894739"/>
            </a:xfrm>
            <a:prstGeom prst="rect">
              <a:avLst/>
            </a:prstGeom>
            <a:noFill/>
            <a:ln>
              <a:noFill/>
            </a:ln>
          </p:spPr>
        </p:pic>
        <p:pic>
          <p:nvPicPr>
            <p:cNvPr id="68" name="Google Shape;68;p4"/>
            <p:cNvPicPr preferRelativeResize="0"/>
            <p:nvPr/>
          </p:nvPicPr>
          <p:blipFill rotWithShape="1">
            <a:blip r:embed="rId8">
              <a:alphaModFix/>
            </a:blip>
            <a:srcRect b="10460" l="54794" r="15497" t="17435"/>
            <a:stretch/>
          </p:blipFill>
          <p:spPr>
            <a:xfrm>
              <a:off x="4160177" y="2928714"/>
              <a:ext cx="695205" cy="2085615"/>
            </a:xfrm>
            <a:prstGeom prst="rect">
              <a:avLst/>
            </a:prstGeom>
            <a:noFill/>
            <a:ln>
              <a:noFill/>
            </a:ln>
          </p:spPr>
        </p:pic>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0"/>
          <p:cNvSpPr txBox="1"/>
          <p:nvPr>
            <p:ph type="title"/>
          </p:nvPr>
        </p:nvSpPr>
        <p:spPr>
          <a:xfrm>
            <a:off x="698500" y="398871"/>
            <a:ext cx="1822935"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latin typeface="Bebas Neue"/>
                <a:ea typeface="Bebas Neue"/>
                <a:cs typeface="Bebas Neue"/>
                <a:sym typeface="Bebas Neue"/>
              </a:rPr>
              <a:t>HYDROCReam</a:t>
            </a:r>
            <a:endParaRPr sz="2400">
              <a:latin typeface="Bebas Neue"/>
              <a:ea typeface="Bebas Neue"/>
              <a:cs typeface="Bebas Neue"/>
              <a:sym typeface="Bebas Neue"/>
            </a:endParaRPr>
          </a:p>
        </p:txBody>
      </p:sp>
      <p:pic>
        <p:nvPicPr>
          <p:cNvPr id="356" name="Google Shape;356;p40"/>
          <p:cNvPicPr preferRelativeResize="0"/>
          <p:nvPr/>
        </p:nvPicPr>
        <p:blipFill rotWithShape="1">
          <a:blip r:embed="rId3">
            <a:alphaModFix/>
          </a:blip>
          <a:srcRect b="0" l="4952" r="65331" t="11647"/>
          <a:stretch/>
        </p:blipFill>
        <p:spPr>
          <a:xfrm>
            <a:off x="831528" y="1488554"/>
            <a:ext cx="864096" cy="3277376"/>
          </a:xfrm>
          <a:prstGeom prst="rect">
            <a:avLst/>
          </a:prstGeom>
          <a:noFill/>
          <a:ln>
            <a:noFill/>
          </a:ln>
        </p:spPr>
      </p:pic>
      <p:sp>
        <p:nvSpPr>
          <p:cNvPr id="357" name="Google Shape;357;p40"/>
          <p:cNvSpPr txBox="1"/>
          <p:nvPr/>
        </p:nvSpPr>
        <p:spPr>
          <a:xfrm>
            <a:off x="2631728" y="1290722"/>
            <a:ext cx="6192688" cy="28058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600">
                <a:solidFill>
                  <a:schemeClr val="dk1"/>
                </a:solidFill>
                <a:latin typeface="Arial"/>
                <a:ea typeface="Arial"/>
                <a:cs typeface="Arial"/>
                <a:sym typeface="Arial"/>
              </a:rPr>
              <a:t>Desarrollado para finalizar la sesión en cabina, atenúa las líneas de expresión y proporciona suavidad a la piel sin dejarla con sensación grasa.</a:t>
            </a:r>
            <a:endParaRPr sz="1600">
              <a:solidFill>
                <a:schemeClr val="dk1"/>
              </a:solidFill>
              <a:latin typeface="Arial"/>
              <a:ea typeface="Arial"/>
              <a:cs typeface="Arial"/>
              <a:sym typeface="Arial"/>
            </a:endParaRPr>
          </a:p>
          <a:p>
            <a:pPr indent="-342900" lvl="0" marL="342900" marR="0" rtl="0" algn="l">
              <a:spcBef>
                <a:spcPts val="0"/>
              </a:spcBef>
              <a:spcAft>
                <a:spcPts val="0"/>
              </a:spcAft>
              <a:buNone/>
            </a:pPr>
            <a:r>
              <a:t/>
            </a:r>
            <a:endParaRPr b="1" sz="1600">
              <a:solidFill>
                <a:schemeClr val="dk1"/>
              </a:solidFill>
              <a:latin typeface="Arial"/>
              <a:ea typeface="Arial"/>
              <a:cs typeface="Arial"/>
              <a:sym typeface="Arial"/>
            </a:endParaRPr>
          </a:p>
          <a:p>
            <a:pPr indent="0" lvl="0" marL="0" marR="0" rtl="0" algn="l">
              <a:spcBef>
                <a:spcPts val="800"/>
              </a:spcBef>
              <a:spcAft>
                <a:spcPts val="0"/>
              </a:spcAft>
              <a:buNone/>
            </a:pPr>
            <a:r>
              <a:rPr b="1" lang="es-ES" sz="1600">
                <a:solidFill>
                  <a:schemeClr val="dk1"/>
                </a:solidFill>
                <a:latin typeface="Arial"/>
                <a:ea typeface="Arial"/>
                <a:cs typeface="Arial"/>
                <a:sym typeface="Arial"/>
              </a:rPr>
              <a:t>Ingredientes activos:</a:t>
            </a:r>
            <a:endParaRPr/>
          </a:p>
          <a:p>
            <a:pPr indent="-258135" lvl="0" marL="265306" marR="268891" rtl="0" algn="l">
              <a:lnSpc>
                <a:spcPct val="106562"/>
              </a:lnSpc>
              <a:spcBef>
                <a:spcPts val="0"/>
              </a:spcBef>
              <a:spcAft>
                <a:spcPts val="0"/>
              </a:spcAft>
              <a:buClr>
                <a:schemeClr val="dk1"/>
              </a:buClr>
              <a:buSzPts val="1600"/>
              <a:buFont typeface="Arial"/>
              <a:buChar char="•"/>
            </a:pPr>
            <a:r>
              <a:rPr lang="es-ES" sz="1600">
                <a:solidFill>
                  <a:schemeClr val="dk1"/>
                </a:solidFill>
                <a:latin typeface="Arial"/>
                <a:ea typeface="Arial"/>
                <a:cs typeface="Arial"/>
                <a:sym typeface="Arial"/>
              </a:rPr>
              <a:t>Ácido Hialurónico, PCA sódico, glicerina, ésteres de jojoba hidrolizados y aceite de jojoba.</a:t>
            </a:r>
            <a:endParaRPr/>
          </a:p>
          <a:p>
            <a:pPr indent="0" lvl="0" marL="0" marR="0" rtl="0" algn="l">
              <a:spcBef>
                <a:spcPts val="800"/>
              </a:spcBef>
              <a:spcAft>
                <a:spcPts val="0"/>
              </a:spcAft>
              <a:buNone/>
            </a:pPr>
            <a:r>
              <a:t/>
            </a:r>
            <a:endParaRPr b="1" sz="1600">
              <a:solidFill>
                <a:schemeClr val="dk1"/>
              </a:solidFill>
              <a:latin typeface="Arial"/>
              <a:ea typeface="Arial"/>
              <a:cs typeface="Arial"/>
              <a:sym typeface="Arial"/>
            </a:endParaRPr>
          </a:p>
          <a:p>
            <a:pPr indent="-342900" lvl="0" marL="342900" marR="0" rtl="0" algn="l">
              <a:spcBef>
                <a:spcPts val="0"/>
              </a:spcBef>
              <a:spcAft>
                <a:spcPts val="0"/>
              </a:spcAft>
              <a:buNone/>
            </a:pPr>
            <a:r>
              <a:rPr b="1" lang="es-ES" sz="1600">
                <a:solidFill>
                  <a:schemeClr val="dk1"/>
                </a:solidFill>
                <a:latin typeface="Arial"/>
                <a:ea typeface="Arial"/>
                <a:cs typeface="Arial"/>
                <a:sym typeface="Arial"/>
              </a:rPr>
              <a:t>Instrucciones de uso</a:t>
            </a:r>
            <a:r>
              <a:rPr lang="es-ES" sz="1600">
                <a:solidFill>
                  <a:schemeClr val="dk1"/>
                </a:solidFill>
                <a:latin typeface="Arial"/>
                <a:ea typeface="Arial"/>
                <a:cs typeface="Arial"/>
                <a:sym typeface="Arial"/>
              </a:rPr>
              <a:t>:</a:t>
            </a:r>
            <a:endParaRPr/>
          </a:p>
          <a:p>
            <a:pPr indent="-342900" lvl="0" marL="342900" marR="0" rtl="0" algn="l">
              <a:spcBef>
                <a:spcPts val="0"/>
              </a:spcBef>
              <a:spcAft>
                <a:spcPts val="0"/>
              </a:spcAft>
              <a:buNone/>
            </a:pPr>
            <a:r>
              <a:rPr lang="es-ES" sz="1600">
                <a:solidFill>
                  <a:schemeClr val="dk1"/>
                </a:solidFill>
                <a:latin typeface="Arial"/>
                <a:ea typeface="Arial"/>
                <a:cs typeface="Arial"/>
                <a:sym typeface="Arial"/>
              </a:rPr>
              <a:t>Aplicar HYDROCREAM mediante un suave masaje en rostro, cuello y escote hasta su total absorción.</a:t>
            </a:r>
            <a:endParaRPr b="1" sz="16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5"/>
          <p:cNvPicPr preferRelativeResize="0"/>
          <p:nvPr/>
        </p:nvPicPr>
        <p:blipFill rotWithShape="1">
          <a:blip r:embed="rId3">
            <a:alphaModFix/>
          </a:blip>
          <a:srcRect b="0" l="0" r="0" t="0"/>
          <a:stretch/>
        </p:blipFill>
        <p:spPr>
          <a:xfrm>
            <a:off x="-176339" y="1333130"/>
            <a:ext cx="10817394" cy="4365742"/>
          </a:xfrm>
          <a:prstGeom prst="rect">
            <a:avLst/>
          </a:prstGeom>
          <a:noFill/>
          <a:ln>
            <a:noFill/>
          </a:ln>
        </p:spPr>
      </p:pic>
      <p:sp>
        <p:nvSpPr>
          <p:cNvPr id="74" name="Google Shape;74;p5"/>
          <p:cNvSpPr txBox="1"/>
          <p:nvPr/>
        </p:nvSpPr>
        <p:spPr>
          <a:xfrm>
            <a:off x="2847770" y="3028268"/>
            <a:ext cx="4769191" cy="73821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s-ES" sz="2798">
                <a:solidFill>
                  <a:schemeClr val="dk1"/>
                </a:solidFill>
                <a:latin typeface="Arial"/>
                <a:ea typeface="Arial"/>
                <a:cs typeface="Arial"/>
                <a:sym typeface="Arial"/>
              </a:rPr>
              <a:t>ENVEJECIMIENTO DE LA PIEL: ARRUGAS</a:t>
            </a:r>
            <a:endParaRPr sz="2798">
              <a:solidFill>
                <a:schemeClr val="dk1"/>
              </a:solidFill>
              <a:latin typeface="Arial"/>
              <a:ea typeface="Arial"/>
              <a:cs typeface="Arial"/>
              <a:sym typeface="Arial"/>
            </a:endParaRPr>
          </a:p>
        </p:txBody>
      </p:sp>
      <p:pic>
        <p:nvPicPr>
          <p:cNvPr id="75" name="Google Shape;75;p5"/>
          <p:cNvPicPr preferRelativeResize="0"/>
          <p:nvPr/>
        </p:nvPicPr>
        <p:blipFill rotWithShape="1">
          <a:blip r:embed="rId4">
            <a:alphaModFix/>
          </a:blip>
          <a:srcRect b="0" l="0" r="0" t="0"/>
          <a:stretch/>
        </p:blipFill>
        <p:spPr>
          <a:xfrm>
            <a:off x="4054785" y="428635"/>
            <a:ext cx="2355228" cy="19598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6"/>
          <p:cNvSpPr txBox="1"/>
          <p:nvPr>
            <p:ph type="title"/>
          </p:nvPr>
        </p:nvSpPr>
        <p:spPr>
          <a:xfrm>
            <a:off x="698500" y="398871"/>
            <a:ext cx="4165476"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latin typeface="Bebas Neue"/>
                <a:ea typeface="Bebas Neue"/>
                <a:cs typeface="Bebas Neue"/>
                <a:sym typeface="Bebas Neue"/>
              </a:rPr>
              <a:t>LOS SIGNOS DEL ENVEJECIMIENTO</a:t>
            </a:r>
            <a:endParaRPr sz="2400">
              <a:latin typeface="Bebas Neue"/>
              <a:ea typeface="Bebas Neue"/>
              <a:cs typeface="Bebas Neue"/>
              <a:sym typeface="Bebas Neue"/>
            </a:endParaRPr>
          </a:p>
        </p:txBody>
      </p:sp>
      <p:sp>
        <p:nvSpPr>
          <p:cNvPr id="81" name="Google Shape;81;p6"/>
          <p:cNvSpPr txBox="1"/>
          <p:nvPr/>
        </p:nvSpPr>
        <p:spPr>
          <a:xfrm>
            <a:off x="491068" y="1272530"/>
            <a:ext cx="8333348" cy="403187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Courier New"/>
              <a:buChar char="o"/>
            </a:pPr>
            <a:r>
              <a:rPr lang="es-ES" sz="1600">
                <a:solidFill>
                  <a:schemeClr val="dk1"/>
                </a:solidFill>
                <a:latin typeface="Arial"/>
                <a:ea typeface="Arial"/>
                <a:cs typeface="Arial"/>
                <a:sym typeface="Arial"/>
              </a:rPr>
              <a:t>Arrugas.</a:t>
            </a:r>
            <a:endParaRPr sz="1600">
              <a:solidFill>
                <a:schemeClr val="dk1"/>
              </a:solidFill>
              <a:latin typeface="Arial"/>
              <a:ea typeface="Arial"/>
              <a:cs typeface="Arial"/>
              <a:sym typeface="Arial"/>
            </a:endParaRPr>
          </a:p>
          <a:p>
            <a:pPr indent="-184150" lvl="0" marL="285750" marR="0" rtl="0" algn="l">
              <a:spcBef>
                <a:spcPts val="0"/>
              </a:spcBef>
              <a:spcAft>
                <a:spcPts val="0"/>
              </a:spcAft>
              <a:buClr>
                <a:schemeClr val="dk1"/>
              </a:buClr>
              <a:buSzPts val="1600"/>
              <a:buFont typeface="Courier New"/>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Courier New"/>
              <a:buChar char="o"/>
            </a:pPr>
            <a:r>
              <a:rPr lang="es-ES" sz="1600">
                <a:solidFill>
                  <a:schemeClr val="dk1"/>
                </a:solidFill>
                <a:latin typeface="Arial"/>
                <a:ea typeface="Arial"/>
                <a:cs typeface="Arial"/>
                <a:sym typeface="Arial"/>
              </a:rPr>
              <a:t>Manchas.</a:t>
            </a:r>
            <a:endParaRPr/>
          </a:p>
          <a:p>
            <a:pPr indent="-184150" lvl="0" marL="285750" marR="0" rtl="0" algn="l">
              <a:spcBef>
                <a:spcPts val="0"/>
              </a:spcBef>
              <a:spcAft>
                <a:spcPts val="0"/>
              </a:spcAft>
              <a:buClr>
                <a:schemeClr val="dk1"/>
              </a:buClr>
              <a:buSzPts val="1600"/>
              <a:buFont typeface="Courier New"/>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Courier New"/>
              <a:buChar char="o"/>
            </a:pPr>
            <a:r>
              <a:rPr lang="es-ES" sz="1600">
                <a:solidFill>
                  <a:schemeClr val="dk1"/>
                </a:solidFill>
                <a:latin typeface="Arial"/>
                <a:ea typeface="Arial"/>
                <a:cs typeface="Arial"/>
                <a:sym typeface="Arial"/>
              </a:rPr>
              <a:t>Epidermis fina y quebradiza.</a:t>
            </a:r>
            <a:endParaRPr/>
          </a:p>
          <a:p>
            <a:pPr indent="-184150" lvl="0" marL="285750" marR="0" rtl="0" algn="l">
              <a:spcBef>
                <a:spcPts val="0"/>
              </a:spcBef>
              <a:spcAft>
                <a:spcPts val="0"/>
              </a:spcAft>
              <a:buClr>
                <a:schemeClr val="dk1"/>
              </a:buClr>
              <a:buSzPts val="1600"/>
              <a:buFont typeface="Courier New"/>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Courier New"/>
              <a:buChar char="o"/>
            </a:pPr>
            <a:r>
              <a:rPr lang="es-ES" sz="1600">
                <a:solidFill>
                  <a:schemeClr val="dk1"/>
                </a:solidFill>
                <a:latin typeface="Arial"/>
                <a:ea typeface="Arial"/>
                <a:cs typeface="Arial"/>
                <a:sym typeface="Arial"/>
              </a:rPr>
              <a:t>Pérdida de la capacidad de la piel para retener la hidratación.</a:t>
            </a:r>
            <a:endParaRPr/>
          </a:p>
          <a:p>
            <a:pPr indent="-184150" lvl="0" marL="285750" marR="0" rtl="0" algn="l">
              <a:spcBef>
                <a:spcPts val="0"/>
              </a:spcBef>
              <a:spcAft>
                <a:spcPts val="0"/>
              </a:spcAft>
              <a:buClr>
                <a:schemeClr val="dk1"/>
              </a:buClr>
              <a:buSzPts val="1600"/>
              <a:buFont typeface="Courier New"/>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Courier New"/>
              <a:buChar char="o"/>
            </a:pPr>
            <a:r>
              <a:rPr lang="es-ES" sz="1600">
                <a:solidFill>
                  <a:schemeClr val="dk1"/>
                </a:solidFill>
                <a:latin typeface="Arial"/>
                <a:ea typeface="Arial"/>
                <a:cs typeface="Arial"/>
                <a:sym typeface="Arial"/>
              </a:rPr>
              <a:t>Flacidez.</a:t>
            </a:r>
            <a:endParaRPr sz="1600">
              <a:solidFill>
                <a:schemeClr val="dk1"/>
              </a:solidFill>
              <a:latin typeface="Arial"/>
              <a:ea typeface="Arial"/>
              <a:cs typeface="Arial"/>
              <a:sym typeface="Arial"/>
            </a:endParaRPr>
          </a:p>
          <a:p>
            <a:pPr indent="-184150" lvl="0" marL="285750" marR="0" rtl="0" algn="l">
              <a:spcBef>
                <a:spcPts val="0"/>
              </a:spcBef>
              <a:spcAft>
                <a:spcPts val="0"/>
              </a:spcAft>
              <a:buClr>
                <a:schemeClr val="dk1"/>
              </a:buClr>
              <a:buSzPts val="1600"/>
              <a:buFont typeface="Courier New"/>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Courier New"/>
              <a:buChar char="o"/>
            </a:pPr>
            <a:r>
              <a:rPr lang="es-ES" sz="1600">
                <a:solidFill>
                  <a:schemeClr val="dk1"/>
                </a:solidFill>
                <a:latin typeface="Arial"/>
                <a:ea typeface="Arial"/>
                <a:cs typeface="Arial"/>
                <a:sym typeface="Arial"/>
              </a:rPr>
              <a:t>Deshidración.</a:t>
            </a:r>
            <a:endParaRPr/>
          </a:p>
          <a:p>
            <a:pPr indent="-184150" lvl="0" marL="285750" marR="0" rtl="0" algn="l">
              <a:spcBef>
                <a:spcPts val="0"/>
              </a:spcBef>
              <a:spcAft>
                <a:spcPts val="0"/>
              </a:spcAft>
              <a:buClr>
                <a:schemeClr val="dk1"/>
              </a:buClr>
              <a:buSzPts val="1600"/>
              <a:buFont typeface="Courier New"/>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Courier New"/>
              <a:buChar char="o"/>
            </a:pPr>
            <a:r>
              <a:rPr lang="es-ES" sz="1600">
                <a:solidFill>
                  <a:schemeClr val="dk1"/>
                </a:solidFill>
                <a:latin typeface="Arial"/>
                <a:ea typeface="Arial"/>
                <a:cs typeface="Arial"/>
                <a:sym typeface="Arial"/>
              </a:rPr>
              <a:t>Falta de luminosidad debido a la ralentización del proceso de renovación celular. Las arrugas provocan un reflejo de luz irregular por la formación de arrugas o surcos.</a:t>
            </a:r>
            <a:endParaRPr/>
          </a:p>
          <a:p>
            <a:pPr indent="-184150" lvl="0" marL="285750" marR="0" rtl="0" algn="l">
              <a:spcBef>
                <a:spcPts val="0"/>
              </a:spcBef>
              <a:spcAft>
                <a:spcPts val="0"/>
              </a:spcAft>
              <a:buClr>
                <a:schemeClr val="dk1"/>
              </a:buClr>
              <a:buSzPts val="1600"/>
              <a:buFont typeface="Courier New"/>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Courier New"/>
              <a:buChar char="o"/>
            </a:pPr>
            <a:r>
              <a:rPr lang="es-ES" sz="1600">
                <a:solidFill>
                  <a:schemeClr val="dk1"/>
                </a:solidFill>
                <a:latin typeface="Arial"/>
                <a:ea typeface="Arial"/>
                <a:cs typeface="Arial"/>
                <a:sym typeface="Arial"/>
              </a:rPr>
              <a:t>Pérdida de elasticidad.</a:t>
            </a:r>
            <a:endParaRPr sz="16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7"/>
          <p:cNvSpPr txBox="1"/>
          <p:nvPr>
            <p:ph type="title"/>
          </p:nvPr>
        </p:nvSpPr>
        <p:spPr>
          <a:xfrm>
            <a:off x="698500" y="398871"/>
            <a:ext cx="1423788"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latin typeface="Bebas Neue"/>
                <a:ea typeface="Bebas Neue"/>
                <a:cs typeface="Bebas Neue"/>
                <a:sym typeface="Bebas Neue"/>
              </a:rPr>
              <a:t>ARRUGAS</a:t>
            </a:r>
            <a:endParaRPr sz="2400">
              <a:latin typeface="Bebas Neue"/>
              <a:ea typeface="Bebas Neue"/>
              <a:cs typeface="Bebas Neue"/>
              <a:sym typeface="Bebas Neue"/>
            </a:endParaRPr>
          </a:p>
        </p:txBody>
      </p:sp>
      <p:sp>
        <p:nvSpPr>
          <p:cNvPr id="87" name="Google Shape;87;p7"/>
          <p:cNvSpPr txBox="1"/>
          <p:nvPr/>
        </p:nvSpPr>
        <p:spPr>
          <a:xfrm>
            <a:off x="491068" y="1272530"/>
            <a:ext cx="4588932" cy="42780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600">
                <a:solidFill>
                  <a:schemeClr val="dk1"/>
                </a:solidFill>
                <a:latin typeface="Arial"/>
                <a:ea typeface="Arial"/>
                <a:cs typeface="Arial"/>
                <a:sym typeface="Arial"/>
              </a:rPr>
              <a:t>La arruga es un pliegue o surcos en la piel producido por la disminución de la grasa en la  capa más profunda, por la reducción del número de células en la dermis o por el no adecuado funcionando de ellas.</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s-ES" sz="1600">
                <a:solidFill>
                  <a:schemeClr val="dk1"/>
                </a:solidFill>
                <a:latin typeface="Arial"/>
                <a:ea typeface="Arial"/>
                <a:cs typeface="Arial"/>
                <a:sym typeface="Arial"/>
              </a:rPr>
              <a:t>Esencialmente, con paso del tiempo se produce una alteración de las fibras de elastina (pérdida de elasticidad) y colágeno (pérdida de firmeza) situadas en la dermis, una reducción del contenido de agua, la piel produce menos grasa en la capa externa (epidermis) y tiende a volverse menos suave y más seca.</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s-ES" sz="1600">
                <a:solidFill>
                  <a:schemeClr val="dk1"/>
                </a:solidFill>
                <a:latin typeface="Arial"/>
                <a:ea typeface="Arial"/>
                <a:cs typeface="Arial"/>
                <a:sym typeface="Arial"/>
              </a:rPr>
              <a:t>Las primeras arrugas que aparecen son las llamadas líneas de expresión que son producidas por la acción repetida de los músculos de la cara para realizar la expression facial.</a:t>
            </a:r>
            <a:endParaRPr/>
          </a:p>
          <a:p>
            <a:pPr indent="0" lvl="0" marL="0" marR="0" rtl="0" algn="l">
              <a:spcBef>
                <a:spcPts val="0"/>
              </a:spcBef>
              <a:spcAft>
                <a:spcPts val="0"/>
              </a:spcAft>
              <a:buNone/>
            </a:pPr>
            <a:r>
              <a:t/>
            </a:r>
            <a:endParaRPr sz="1600">
              <a:solidFill>
                <a:srgbClr val="111111"/>
              </a:solidFill>
              <a:latin typeface="Arial"/>
              <a:ea typeface="Arial"/>
              <a:cs typeface="Arial"/>
              <a:sym typeface="Arial"/>
            </a:endParaRPr>
          </a:p>
        </p:txBody>
      </p:sp>
      <p:pic>
        <p:nvPicPr>
          <p:cNvPr descr="cambios-piel-joven-vieja-grafico.jpg" id="88" name="Google Shape;88;p7"/>
          <p:cNvPicPr preferRelativeResize="0"/>
          <p:nvPr/>
        </p:nvPicPr>
        <p:blipFill rotWithShape="1">
          <a:blip r:embed="rId3">
            <a:alphaModFix/>
          </a:blip>
          <a:srcRect b="0" l="0" r="0" t="0"/>
          <a:stretch/>
        </p:blipFill>
        <p:spPr>
          <a:xfrm>
            <a:off x="5512048" y="1632570"/>
            <a:ext cx="4417927" cy="25860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8"/>
          <p:cNvSpPr txBox="1"/>
          <p:nvPr>
            <p:ph type="title"/>
          </p:nvPr>
        </p:nvSpPr>
        <p:spPr>
          <a:xfrm>
            <a:off x="698500" y="398871"/>
            <a:ext cx="2667718" cy="424732"/>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400"/>
              <a:buFont typeface="Bebas Neue"/>
              <a:buNone/>
            </a:pPr>
            <a:r>
              <a:rPr lang="es-ES" sz="2400">
                <a:latin typeface="Bebas Neue"/>
                <a:ea typeface="Bebas Neue"/>
                <a:cs typeface="Bebas Neue"/>
                <a:sym typeface="Bebas Neue"/>
              </a:rPr>
              <a:t>TIPOS DE ARRUGAS</a:t>
            </a:r>
            <a:endParaRPr sz="2400">
              <a:latin typeface="Bebas Neue"/>
              <a:ea typeface="Bebas Neue"/>
              <a:cs typeface="Bebas Neue"/>
              <a:sym typeface="Bebas Neue"/>
            </a:endParaRPr>
          </a:p>
        </p:txBody>
      </p:sp>
      <p:sp>
        <p:nvSpPr>
          <p:cNvPr id="94" name="Google Shape;94;p8"/>
          <p:cNvSpPr txBox="1"/>
          <p:nvPr/>
        </p:nvSpPr>
        <p:spPr>
          <a:xfrm>
            <a:off x="491068" y="1272530"/>
            <a:ext cx="8333348"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Arial"/>
                <a:ea typeface="Arial"/>
                <a:cs typeface="Arial"/>
                <a:sym typeface="Arial"/>
              </a:rPr>
              <a:t>ARRUGAS POR DAÑO SOLAR</a:t>
            </a:r>
            <a:endParaRPr/>
          </a:p>
          <a:p>
            <a:pPr indent="0" lvl="0" marL="0" marR="0" rtl="0" algn="l">
              <a:spcBef>
                <a:spcPts val="0"/>
              </a:spcBef>
              <a:spcAft>
                <a:spcPts val="0"/>
              </a:spcAft>
              <a:buNone/>
            </a:pPr>
            <a:r>
              <a:rPr lang="es-ES" sz="1400">
                <a:solidFill>
                  <a:schemeClr val="dk1"/>
                </a:solidFill>
                <a:latin typeface="Arial"/>
                <a:ea typeface="Arial"/>
                <a:cs typeface="Arial"/>
                <a:sym typeface="Arial"/>
              </a:rPr>
              <a:t>Los rayos UV-B penetran en las capas celulares de la epidermis y provocan daños en el ADN de los queratinocitos y melanocitos, precursores de la mayoría de los cánceres de piel.</a:t>
            </a:r>
            <a:endParaRPr/>
          </a:p>
          <a:p>
            <a:pPr indent="0" lvl="0" marL="0" marR="0" rtl="0" algn="l">
              <a:spcBef>
                <a:spcPts val="0"/>
              </a:spcBef>
              <a:spcAft>
                <a:spcPts val="0"/>
              </a:spcAft>
              <a:buNone/>
            </a:pPr>
            <a:r>
              <a:rPr lang="es-ES" sz="1400">
                <a:solidFill>
                  <a:schemeClr val="dk1"/>
                </a:solidFill>
                <a:latin typeface="Arial"/>
                <a:ea typeface="Arial"/>
                <a:cs typeface="Arial"/>
                <a:sym typeface="Arial"/>
              </a:rPr>
              <a:t>Los rayos UVA penetran en la dermis y son la principal causa de supresión y de ENVEJECIMIENTO temprano de la piel, producen destrucción del colágeno y elastina.</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s-ES" sz="1400">
                <a:solidFill>
                  <a:schemeClr val="dk1"/>
                </a:solidFill>
                <a:latin typeface="Arial"/>
                <a:ea typeface="Arial"/>
                <a:cs typeface="Arial"/>
                <a:sym typeface="Arial"/>
              </a:rPr>
              <a:t>Los rayos IR crean Especies Reactivas de Oxígeno (ROS), como consecuencia de la destrucción del colágeno y las fibras elásticas de la dermis, lo que conduce al ENVEJECIMIENTO temprano de la piel.</a:t>
            </a:r>
            <a:endParaRPr/>
          </a:p>
          <a:p>
            <a:pPr indent="0" lvl="0" marL="0" marR="0" rtl="0" algn="l">
              <a:spcBef>
                <a:spcPts val="0"/>
              </a:spcBef>
              <a:spcAft>
                <a:spcPts val="0"/>
              </a:spcAft>
              <a:buNone/>
            </a:pPr>
            <a:r>
              <a:rPr lang="es-ES" sz="1400">
                <a:solidFill>
                  <a:schemeClr val="dk1"/>
                </a:solidFill>
                <a:latin typeface="Arial"/>
                <a:ea typeface="Arial"/>
                <a:cs typeface="Arial"/>
                <a:sym typeface="Arial"/>
              </a:rPr>
              <a:t> </a:t>
            </a:r>
            <a:endParaRPr/>
          </a:p>
          <a:p>
            <a:pPr indent="0" lvl="0" marL="0" marR="0" rtl="0" algn="l">
              <a:spcBef>
                <a:spcPts val="0"/>
              </a:spcBef>
              <a:spcAft>
                <a:spcPts val="0"/>
              </a:spcAft>
              <a:buNone/>
            </a:pPr>
            <a:r>
              <a:rPr b="1" lang="es-ES" sz="1400">
                <a:solidFill>
                  <a:schemeClr val="dk1"/>
                </a:solidFill>
                <a:latin typeface="Arial"/>
                <a:ea typeface="Arial"/>
                <a:cs typeface="Arial"/>
                <a:sym typeface="Arial"/>
              </a:rPr>
              <a:t>ARRUGAS DE EXPRESIÓN</a:t>
            </a:r>
            <a:endParaRPr b="1" sz="1400">
              <a:solidFill>
                <a:schemeClr val="dk1"/>
              </a:solidFill>
              <a:latin typeface="Arial"/>
              <a:ea typeface="Arial"/>
              <a:cs typeface="Arial"/>
              <a:sym typeface="Arial"/>
            </a:endParaRPr>
          </a:p>
          <a:p>
            <a:pPr indent="0" lvl="0" marL="0" marR="0" rtl="0" algn="l">
              <a:spcBef>
                <a:spcPts val="0"/>
              </a:spcBef>
              <a:spcAft>
                <a:spcPts val="0"/>
              </a:spcAft>
              <a:buNone/>
            </a:pPr>
            <a:r>
              <a:rPr lang="es-ES" sz="1400">
                <a:solidFill>
                  <a:schemeClr val="dk1"/>
                </a:solidFill>
                <a:latin typeface="Arial"/>
                <a:ea typeface="Arial"/>
                <a:cs typeface="Arial"/>
                <a:sym typeface="Arial"/>
              </a:rPr>
              <a:t>Estas son arrugas que aparecen como resultado de la forma en que los músculos trabajan para controlar nuestras expresiones faciales. Se caracterizan por su aparición a partir de la mediana edad y se manifiestan cuando reímos, cuando nos sorprendemos, cuando nos enfadamos o lloramos, desaparecen cuando estamos relajados, pero con el paso de los años si no se tratan se van dejar marcas en la piel.</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s-ES" sz="14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b="1" lang="es-ES" sz="1400">
                <a:solidFill>
                  <a:schemeClr val="dk1"/>
                </a:solidFill>
                <a:latin typeface="Arial"/>
                <a:ea typeface="Arial"/>
                <a:cs typeface="Arial"/>
                <a:sym typeface="Arial"/>
              </a:rPr>
              <a:t>ARRUGAS DE GRAVEDAD</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s-ES" sz="1400">
                <a:solidFill>
                  <a:schemeClr val="dk1"/>
                </a:solidFill>
                <a:latin typeface="Arial"/>
                <a:ea typeface="Arial"/>
                <a:cs typeface="Arial"/>
                <a:sym typeface="Arial"/>
              </a:rPr>
              <a:t>Son arrugas que aparecen como consecuencia del proceso de envejecimiento cronológico y del efecto de la gravedad con el desprendimiento de la piel del rostro y cuello, y la flacidez de los músculos faciales. Los efectos de la gravedad se hacen evidentes a partir de los 50 años, que es cuando la firmeza y elasticidad de la piel se reduce significativamente.</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s-ES" sz="1400">
                <a:solidFill>
                  <a:schemeClr val="dk1"/>
                </a:solidFill>
                <a:latin typeface="Arial"/>
                <a:ea typeface="Arial"/>
                <a:cs typeface="Arial"/>
                <a:sym typeface="Arial"/>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9"/>
          <p:cNvSpPr txBox="1"/>
          <p:nvPr/>
        </p:nvSpPr>
        <p:spPr>
          <a:xfrm>
            <a:off x="699716" y="1520389"/>
            <a:ext cx="8196707" cy="35086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600">
                <a:solidFill>
                  <a:srgbClr val="171616"/>
                </a:solidFill>
                <a:latin typeface="Arial"/>
                <a:ea typeface="Arial"/>
                <a:cs typeface="Arial"/>
                <a:sym typeface="Arial"/>
              </a:rPr>
              <a:t>Los ojos son la zona más expresiva del rostro. Es un área muy importante en el</a:t>
            </a:r>
            <a:endParaRPr/>
          </a:p>
          <a:p>
            <a:pPr indent="0" lvl="0" marL="0" marR="0" rtl="0" algn="l">
              <a:spcBef>
                <a:spcPts val="0"/>
              </a:spcBef>
              <a:spcAft>
                <a:spcPts val="0"/>
              </a:spcAft>
              <a:buNone/>
            </a:pPr>
            <a:r>
              <a:rPr lang="es-ES" sz="1600">
                <a:solidFill>
                  <a:srgbClr val="171616"/>
                </a:solidFill>
                <a:latin typeface="Arial"/>
                <a:ea typeface="Arial"/>
                <a:cs typeface="Arial"/>
                <a:sym typeface="Arial"/>
              </a:rPr>
              <a:t>estética femenina por lo que se le presta gran atención. Pero también, es el lugar del rostro donde primero se manifiestan los signos de la edad. En la zona del contorno de ojos no sólo se manifiestan los signos del tiempo sino también el estrés, el cansancio, la falta de dormir...</a:t>
            </a:r>
            <a:endParaRPr sz="1600">
              <a:solidFill>
                <a:srgbClr val="171616"/>
              </a:solidFill>
              <a:latin typeface="Arial"/>
              <a:ea typeface="Arial"/>
              <a:cs typeface="Arial"/>
              <a:sym typeface="Arial"/>
            </a:endParaRPr>
          </a:p>
          <a:p>
            <a:pPr indent="0" lvl="0" marL="0" marR="0" rtl="0" algn="l">
              <a:spcBef>
                <a:spcPts val="0"/>
              </a:spcBef>
              <a:spcAft>
                <a:spcPts val="0"/>
              </a:spcAft>
              <a:buNone/>
            </a:pPr>
            <a:r>
              <a:t/>
            </a:r>
            <a:endParaRPr sz="1600">
              <a:solidFill>
                <a:srgbClr val="171616"/>
              </a:solidFill>
              <a:latin typeface="Arial"/>
              <a:ea typeface="Arial"/>
              <a:cs typeface="Arial"/>
              <a:sym typeface="Arial"/>
            </a:endParaRPr>
          </a:p>
          <a:p>
            <a:pPr indent="0" lvl="0" marL="0" marR="0" rtl="0" algn="l">
              <a:spcBef>
                <a:spcPts val="0"/>
              </a:spcBef>
              <a:spcAft>
                <a:spcPts val="0"/>
              </a:spcAft>
              <a:buNone/>
            </a:pPr>
            <a:r>
              <a:rPr lang="es-ES" sz="1600">
                <a:solidFill>
                  <a:srgbClr val="171616"/>
                </a:solidFill>
                <a:latin typeface="Arial"/>
                <a:ea typeface="Arial"/>
                <a:cs typeface="Arial"/>
                <a:sym typeface="Arial"/>
              </a:rPr>
              <a:t>La cuenca del ojo es una de las zonas más frágiles y delicadas del rostro.:</a:t>
            </a:r>
            <a:endParaRPr/>
          </a:p>
          <a:p>
            <a:pPr indent="0" lvl="0" marL="0" marR="0" rtl="0" algn="l">
              <a:spcBef>
                <a:spcPts val="0"/>
              </a:spcBef>
              <a:spcAft>
                <a:spcPts val="0"/>
              </a:spcAft>
              <a:buNone/>
            </a:pPr>
            <a:r>
              <a:t/>
            </a:r>
            <a:endParaRPr sz="1600">
              <a:solidFill>
                <a:srgbClr val="171616"/>
              </a:solidFill>
              <a:latin typeface="Arial"/>
              <a:ea typeface="Arial"/>
              <a:cs typeface="Arial"/>
              <a:sym typeface="Arial"/>
            </a:endParaRPr>
          </a:p>
          <a:p>
            <a:pPr indent="-285750" lvl="0" marL="285750" marR="0" rtl="0" algn="l">
              <a:spcBef>
                <a:spcPts val="0"/>
              </a:spcBef>
              <a:spcAft>
                <a:spcPts val="0"/>
              </a:spcAft>
              <a:buClr>
                <a:srgbClr val="171616"/>
              </a:buClr>
              <a:buSzPts val="1600"/>
              <a:buFont typeface="Courier New"/>
              <a:buChar char="o"/>
            </a:pPr>
            <a:r>
              <a:rPr lang="es-ES" sz="1600">
                <a:solidFill>
                  <a:srgbClr val="171616"/>
                </a:solidFill>
                <a:latin typeface="Arial"/>
                <a:ea typeface="Arial"/>
                <a:cs typeface="Arial"/>
                <a:sym typeface="Arial"/>
              </a:rPr>
              <a:t>Está en constante movimiento (alrededor de 15.000 parpadeos diarios).</a:t>
            </a:r>
            <a:endParaRPr/>
          </a:p>
          <a:p>
            <a:pPr indent="0" lvl="0" marL="0" marR="0" rtl="0" algn="l">
              <a:spcBef>
                <a:spcPts val="0"/>
              </a:spcBef>
              <a:spcAft>
                <a:spcPts val="0"/>
              </a:spcAft>
              <a:buNone/>
            </a:pPr>
            <a:r>
              <a:t/>
            </a:r>
            <a:endParaRPr sz="1600">
              <a:solidFill>
                <a:srgbClr val="171616"/>
              </a:solidFill>
              <a:latin typeface="Arial"/>
              <a:ea typeface="Arial"/>
              <a:cs typeface="Arial"/>
              <a:sym typeface="Arial"/>
            </a:endParaRPr>
          </a:p>
          <a:p>
            <a:pPr indent="-285750" lvl="0" marL="285750" marR="0" rtl="0" algn="l">
              <a:spcBef>
                <a:spcPts val="0"/>
              </a:spcBef>
              <a:spcAft>
                <a:spcPts val="0"/>
              </a:spcAft>
              <a:buClr>
                <a:srgbClr val="171616"/>
              </a:buClr>
              <a:buSzPts val="1600"/>
              <a:buFont typeface="Courier New"/>
              <a:buChar char="o"/>
            </a:pPr>
            <a:r>
              <a:rPr lang="es-ES" sz="1600">
                <a:solidFill>
                  <a:srgbClr val="171616"/>
                </a:solidFill>
                <a:latin typeface="Arial"/>
                <a:ea typeface="Arial"/>
                <a:cs typeface="Arial"/>
                <a:sym typeface="Arial"/>
              </a:rPr>
              <a:t>Su fisiología es diferente a la del resto de la cara (menor grosor de la piel, sin músculos que sostienen la piel y tiene niveles disminuidos de sebo protector y película hidrolipídica.</a:t>
            </a:r>
            <a:endParaRPr/>
          </a:p>
          <a:p>
            <a:pPr indent="0" lvl="0" marL="0" marR="0" rtl="0" algn="l">
              <a:spcBef>
                <a:spcPts val="0"/>
              </a:spcBef>
              <a:spcAft>
                <a:spcPts val="0"/>
              </a:spcAft>
              <a:buNone/>
            </a:pPr>
            <a:r>
              <a:t/>
            </a:r>
            <a:endParaRPr sz="1600">
              <a:solidFill>
                <a:srgbClr val="171616"/>
              </a:solidFill>
              <a:latin typeface="Arial"/>
              <a:ea typeface="Arial"/>
              <a:cs typeface="Arial"/>
              <a:sym typeface="Arial"/>
            </a:endParaRPr>
          </a:p>
          <a:p>
            <a:pPr indent="-285750" lvl="0" marL="285750" marR="0" rtl="0" algn="l">
              <a:spcBef>
                <a:spcPts val="0"/>
              </a:spcBef>
              <a:spcAft>
                <a:spcPts val="0"/>
              </a:spcAft>
              <a:buClr>
                <a:srgbClr val="171616"/>
              </a:buClr>
              <a:buSzPts val="1600"/>
              <a:buFont typeface="Courier New"/>
              <a:buChar char="o"/>
            </a:pPr>
            <a:r>
              <a:rPr lang="es-ES" sz="1600">
                <a:solidFill>
                  <a:srgbClr val="171616"/>
                </a:solidFill>
                <a:latin typeface="Arial"/>
                <a:ea typeface="Arial"/>
                <a:cs typeface="Arial"/>
                <a:sym typeface="Arial"/>
              </a:rPr>
              <a:t>Estos son tres los problemas básicos: las arrugas (patas de gallo), las bolsas y las ojeras.</a:t>
            </a:r>
            <a:endParaRPr/>
          </a:p>
          <a:p>
            <a:pPr indent="-342797" lvl="0" marL="342797" marR="0" rtl="0" algn="l">
              <a:spcBef>
                <a:spcPts val="0"/>
              </a:spcBef>
              <a:spcAft>
                <a:spcPts val="0"/>
              </a:spcAft>
              <a:buNone/>
            </a:pPr>
            <a:r>
              <a:t/>
            </a:r>
            <a:endParaRPr sz="1400">
              <a:solidFill>
                <a:srgbClr val="171616"/>
              </a:solidFill>
              <a:latin typeface="Arial"/>
              <a:ea typeface="Arial"/>
              <a:cs typeface="Arial"/>
              <a:sym typeface="Arial"/>
            </a:endParaRPr>
          </a:p>
        </p:txBody>
      </p:sp>
      <p:sp>
        <p:nvSpPr>
          <p:cNvPr id="100" name="Google Shape;100;p9"/>
          <p:cNvSpPr txBox="1"/>
          <p:nvPr>
            <p:ph type="title"/>
          </p:nvPr>
        </p:nvSpPr>
        <p:spPr>
          <a:xfrm>
            <a:off x="699717" y="399559"/>
            <a:ext cx="2868115" cy="424603"/>
          </a:xfrm>
          <a:prstGeom prst="rect">
            <a:avLst/>
          </a:prstGeom>
          <a:solidFill>
            <a:schemeClr val="lt1"/>
          </a:solid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2399"/>
              <a:buFont typeface="Bebas Neue"/>
              <a:buNone/>
            </a:pPr>
            <a:r>
              <a:rPr lang="es-ES" sz="2399"/>
              <a:t>ARRUGAS EN LOS OJOS</a:t>
            </a:r>
            <a:endParaRPr sz="2399"/>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4 atach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2017-06-09T06:59:31Z</dcterms:created>
  <dc:creator>CMB</dc:creator>
</cp:coreProperties>
</file>